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66FF"/>
    <a:srgbClr val="993366"/>
    <a:srgbClr val="CC0099"/>
    <a:srgbClr val="CC3399"/>
    <a:srgbClr val="D60093"/>
    <a:srgbClr val="CC0066"/>
    <a:srgbClr val="00CC00"/>
    <a:srgbClr val="00CC66"/>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6357" autoAdjust="0"/>
  </p:normalViewPr>
  <p:slideViewPr>
    <p:cSldViewPr snapToGrid="0">
      <p:cViewPr varScale="1">
        <p:scale>
          <a:sx n="78" d="100"/>
          <a:sy n="78" d="100"/>
        </p:scale>
        <p:origin x="758"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8784-4EFA-4A16-83D1-2E4C97F94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3D696E-8B16-4E53-BDB7-A863FCC82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0DC170-685C-4942-BAD6-0F1BE37F82B4}"/>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5" name="Footer Placeholder 4">
            <a:extLst>
              <a:ext uri="{FF2B5EF4-FFF2-40B4-BE49-F238E27FC236}">
                <a16:creationId xmlns:a16="http://schemas.microsoft.com/office/drawing/2014/main" id="{66719B3C-6ED6-4507-861A-D86C077F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22C8D6-2EB7-4C39-A39F-B1DDB87835C7}"/>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76153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C2F0-4025-4FC0-A171-AF5464BEB1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E008EE-C9C2-4FAC-A527-B863F74530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1580D-BD7B-4570-ABDC-837DC3CB1626}"/>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5" name="Footer Placeholder 4">
            <a:extLst>
              <a:ext uri="{FF2B5EF4-FFF2-40B4-BE49-F238E27FC236}">
                <a16:creationId xmlns:a16="http://schemas.microsoft.com/office/drawing/2014/main" id="{90675C93-F2DB-4CFF-A72B-AC501E4866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21761D-EFC6-4279-AF28-3CADC07992FA}"/>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90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982CDF-F9D4-4493-94BF-4006CFA338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2AD4B8-446B-4AA3-BD6D-8B148D6CE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116CD1-88B0-4A1B-8B47-69CACCBCB0A0}"/>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5" name="Footer Placeholder 4">
            <a:extLst>
              <a:ext uri="{FF2B5EF4-FFF2-40B4-BE49-F238E27FC236}">
                <a16:creationId xmlns:a16="http://schemas.microsoft.com/office/drawing/2014/main" id="{F2C099CE-34F7-42BF-A82A-464FC6308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CF282-0A1D-44A1-BA6A-1DF3E848283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67946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E3DF-05EB-4A97-96E3-023232B548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FF5CEE-A935-47F5-924A-819E0F64B4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ADA061-50F2-4420-BE26-EF961DB56EB3}"/>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5" name="Footer Placeholder 4">
            <a:extLst>
              <a:ext uri="{FF2B5EF4-FFF2-40B4-BE49-F238E27FC236}">
                <a16:creationId xmlns:a16="http://schemas.microsoft.com/office/drawing/2014/main" id="{1B0AE735-7FE5-4434-86F6-C0356CB20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D76F2-33E0-45AE-951C-1D2EB656E72F}"/>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74165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0B05-EA6D-4DC3-94F1-BFD349FE8F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B0DEB-1799-4518-A41A-2DE2F45CE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1F3EE7-0EC8-46EB-8003-A336E3B635B4}"/>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5" name="Footer Placeholder 4">
            <a:extLst>
              <a:ext uri="{FF2B5EF4-FFF2-40B4-BE49-F238E27FC236}">
                <a16:creationId xmlns:a16="http://schemas.microsoft.com/office/drawing/2014/main" id="{C07432BB-7B92-4417-BDAC-CD85A4D66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55CAF3-87FC-4E50-B1C3-B3B5B8A2945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68521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D551-2AF0-41BE-BDF3-AE1C7A8D02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879C0A-6909-4BFD-B800-B302D83585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1B26FC-36A2-407A-8462-5A6CC5AC70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67E59E-2065-449B-8355-58FD8A83AFEF}"/>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6" name="Footer Placeholder 5">
            <a:extLst>
              <a:ext uri="{FF2B5EF4-FFF2-40B4-BE49-F238E27FC236}">
                <a16:creationId xmlns:a16="http://schemas.microsoft.com/office/drawing/2014/main" id="{2AFBB7D5-8ADC-4A64-8F75-43F4DCF81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457ED3-0CE6-4B1F-852C-A9E54D87E2C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49776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24B6-6DD7-4494-BF43-8B4298B28B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E94969-3055-4BCB-8523-1C42CF999C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01FB5-4CAF-4674-9E79-5E3EC96C3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AB17BE-6C58-4523-B663-D56E20566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2ABFD-781A-4BA5-A928-0565080B7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983B9A-4218-4C90-9B81-9294764275C0}"/>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8" name="Footer Placeholder 7">
            <a:extLst>
              <a:ext uri="{FF2B5EF4-FFF2-40B4-BE49-F238E27FC236}">
                <a16:creationId xmlns:a16="http://schemas.microsoft.com/office/drawing/2014/main" id="{920B9399-49A1-4DFD-8095-05D56FCBB3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1E0CAB-F3D3-43FF-B775-78A8F0C10EE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3377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B9F5-0C19-4CF9-AF78-081822A3339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1197052-3071-4589-B20A-70E51BD60819}"/>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4" name="Footer Placeholder 3">
            <a:extLst>
              <a:ext uri="{FF2B5EF4-FFF2-40B4-BE49-F238E27FC236}">
                <a16:creationId xmlns:a16="http://schemas.microsoft.com/office/drawing/2014/main" id="{5703F139-9ED0-458F-A298-16D07401AC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576027-D0FE-429D-96B9-8770EF8AC1DC}"/>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52285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BCAAC-1CDB-4404-962B-F1494C50D83D}"/>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3" name="Footer Placeholder 2">
            <a:extLst>
              <a:ext uri="{FF2B5EF4-FFF2-40B4-BE49-F238E27FC236}">
                <a16:creationId xmlns:a16="http://schemas.microsoft.com/office/drawing/2014/main" id="{6DEA6FC6-3A02-4E7C-8112-939FB7B7FE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7455AE-1776-48A4-A477-3517EB0F6EC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95188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2DFF-67CF-491D-BF61-4EF7443E5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8FFEDC-3A25-48CB-99FC-C52011AD9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E006AD-2F13-4BD2-832C-235FD9988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945E6-593B-437F-9B73-1A8FB14E2971}"/>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6" name="Footer Placeholder 5">
            <a:extLst>
              <a:ext uri="{FF2B5EF4-FFF2-40B4-BE49-F238E27FC236}">
                <a16:creationId xmlns:a16="http://schemas.microsoft.com/office/drawing/2014/main" id="{7B1F917E-9A1B-496E-A84A-EF43C41D38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B7DEED-6961-4B27-B975-91B3BE8BC39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38229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7818-8020-416A-8101-19268E6A8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7C37D3-3724-4C2F-96BF-0EC3E072B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E8E874-FCC8-482E-9095-77CB448FE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3D289-9A97-48F4-ADC1-BE62B92C7396}"/>
              </a:ext>
            </a:extLst>
          </p:cNvPr>
          <p:cNvSpPr>
            <a:spLocks noGrp="1"/>
          </p:cNvSpPr>
          <p:nvPr>
            <p:ph type="dt" sz="half" idx="10"/>
          </p:nvPr>
        </p:nvSpPr>
        <p:spPr/>
        <p:txBody>
          <a:bodyPr/>
          <a:lstStyle/>
          <a:p>
            <a:fld id="{2D79CFBC-ED06-48D4-A87A-566574179A07}" type="datetimeFigureOut">
              <a:rPr lang="en-GB" smtClean="0"/>
              <a:t>26/05/2021</a:t>
            </a:fld>
            <a:endParaRPr lang="en-GB"/>
          </a:p>
        </p:txBody>
      </p:sp>
      <p:sp>
        <p:nvSpPr>
          <p:cNvPr id="6" name="Footer Placeholder 5">
            <a:extLst>
              <a:ext uri="{FF2B5EF4-FFF2-40B4-BE49-F238E27FC236}">
                <a16:creationId xmlns:a16="http://schemas.microsoft.com/office/drawing/2014/main" id="{84AA0604-5D9A-4550-9CE1-934C1E967B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9BF65-7884-4155-B0CA-408A40E85E7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929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06BD6B-00BD-44A5-8E5D-8A2DD06EF1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123968-56A7-40EF-BF3F-2D1EA6693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E65599-37A2-411C-9BC8-B7E910EB6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9CFBC-ED06-48D4-A87A-566574179A07}" type="datetimeFigureOut">
              <a:rPr lang="en-GB" smtClean="0"/>
              <a:t>26/05/2021</a:t>
            </a:fld>
            <a:endParaRPr lang="en-GB"/>
          </a:p>
        </p:txBody>
      </p:sp>
      <p:sp>
        <p:nvSpPr>
          <p:cNvPr id="5" name="Footer Placeholder 4">
            <a:extLst>
              <a:ext uri="{FF2B5EF4-FFF2-40B4-BE49-F238E27FC236}">
                <a16:creationId xmlns:a16="http://schemas.microsoft.com/office/drawing/2014/main" id="{AF1CA46E-FA61-493E-8F6A-7B22630B8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EBF385-2601-4262-8828-D4CF41580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7A971-5C87-4A16-9BB5-057B36E6C67E}" type="slidenum">
              <a:rPr lang="en-GB" smtClean="0"/>
              <a:t>‹#›</a:t>
            </a:fld>
            <a:endParaRPr lang="en-GB"/>
          </a:p>
        </p:txBody>
      </p:sp>
    </p:spTree>
    <p:extLst>
      <p:ext uri="{BB962C8B-B14F-4D97-AF65-F5344CB8AC3E}">
        <p14:creationId xmlns:p14="http://schemas.microsoft.com/office/powerpoint/2010/main" val="2954181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hertsscb.proceduresonline.com/chapters/docs_library.html#circumstances" TargetMode="External"/><Relationship Id="rId1" Type="http://schemas.openxmlformats.org/officeDocument/2006/relationships/slideLayout" Target="../slideLayouts/slideLayout7.xml"/><Relationship Id="rId6" Type="http://schemas.openxmlformats.org/officeDocument/2006/relationships/hyperlink" Target="http://www.proceduresonline.com/herts_scb/user_controlled_lcms_area/uploaded_files/FGM%20Pathway%20April%202021.pptx" TargetMode="External"/><Relationship Id="rId5" Type="http://schemas.openxmlformats.org/officeDocument/2006/relationships/hyperlink" Target="https://www.proceduresonline.com/herts_scb/user_controlled_lcms_area/uploaded_files/FGM%20Procedures%20Final%20April%202021.docx"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lide Heading Bruising Policy 7 Minute Briefing">
            <a:extLst>
              <a:ext uri="{FF2B5EF4-FFF2-40B4-BE49-F238E27FC236}">
                <a16:creationId xmlns:a16="http://schemas.microsoft.com/office/drawing/2014/main" id="{5D596565-5A81-47BC-826E-49A7921184B8}"/>
              </a:ext>
              <a:ext uri="{C183D7F6-B498-43B3-948B-1728B52AA6E4}">
                <adec:decorative xmlns:adec="http://schemas.microsoft.com/office/drawing/2017/decorative" val="0"/>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dirty="0"/>
              <a:t>FGM– 7 Minute Briefing</a:t>
            </a:r>
          </a:p>
        </p:txBody>
      </p:sp>
      <p:sp>
        <p:nvSpPr>
          <p:cNvPr id="2" name="TextBox 1" descr="Heading 7 Minute Briefing for Bruising Policy to be used at Team Meetings">
            <a:extLst>
              <a:ext uri="{FF2B5EF4-FFF2-40B4-BE49-F238E27FC236}">
                <a16:creationId xmlns:a16="http://schemas.microsoft.com/office/drawing/2014/main" id="{F9FC2819-276F-4D9C-AD03-4854DCE4329C}"/>
              </a:ext>
              <a:ext uri="{C183D7F6-B498-43B3-948B-1728B52AA6E4}">
                <adec:decorative xmlns:adec="http://schemas.microsoft.com/office/drawing/2017/decorative" val="0"/>
              </a:ext>
            </a:extLst>
          </p:cNvPr>
          <p:cNvSpPr txBox="1"/>
          <p:nvPr/>
        </p:nvSpPr>
        <p:spPr>
          <a:xfrm>
            <a:off x="122103" y="190434"/>
            <a:ext cx="9032913" cy="646331"/>
          </a:xfrm>
          <a:prstGeom prst="rect">
            <a:avLst/>
          </a:prstGeom>
          <a:noFill/>
        </p:spPr>
        <p:txBody>
          <a:bodyPr wrap="square" rtlCol="0">
            <a:spAutoFit/>
          </a:bodyPr>
          <a:lstStyle/>
          <a:p>
            <a:r>
              <a:rPr lang="en-GB" b="1" dirty="0"/>
              <a:t>Female Genital Mutilation (FGM) Procedure and Pathway (</a:t>
            </a:r>
            <a:r>
              <a:rPr lang="en-GB" b="1" dirty="0">
                <a:hlinkClick r:id="rId2">
                  <a:extLst>
                    <a:ext uri="{A12FA001-AC4F-418D-AE19-62706E023703}">
                      <ahyp:hlinkClr xmlns:ahyp="http://schemas.microsoft.com/office/drawing/2018/hyperlinkcolor" val="tx"/>
                    </a:ext>
                  </a:extLst>
                </a:hlinkClick>
              </a:rPr>
              <a:t>link</a:t>
            </a:r>
            <a:r>
              <a:rPr lang="en-GB" b="1" dirty="0"/>
              <a:t> to HSCP Document Library) </a:t>
            </a:r>
          </a:p>
          <a:p>
            <a:r>
              <a:rPr lang="en-GB" b="1" dirty="0">
                <a:solidFill>
                  <a:srgbClr val="FF0000"/>
                </a:solidFill>
              </a:rPr>
              <a:t>To be used at Team Meetings – 7 MINUTE BRIEFING  </a:t>
            </a:r>
          </a:p>
        </p:txBody>
      </p:sp>
      <p:pic>
        <p:nvPicPr>
          <p:cNvPr id="5" name="Picture 4" descr="HSCP logo">
            <a:extLst>
              <a:ext uri="{FF2B5EF4-FFF2-40B4-BE49-F238E27FC236}">
                <a16:creationId xmlns:a16="http://schemas.microsoft.com/office/drawing/2014/main" id="{BA14F75B-5567-4A54-9D53-6CD07BB0C904}"/>
              </a:ext>
              <a:ext uri="{C183D7F6-B498-43B3-948B-1728B52AA6E4}">
                <adec:decorative xmlns:adec="http://schemas.microsoft.com/office/drawing/2017/decorative" val="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8587" y="73475"/>
            <a:ext cx="1591310" cy="603250"/>
          </a:xfrm>
          <a:prstGeom prst="rect">
            <a:avLst/>
          </a:prstGeom>
          <a:noFill/>
        </p:spPr>
      </p:pic>
      <p:pic>
        <p:nvPicPr>
          <p:cNvPr id="8" name="Picture 7" descr="Circle divided into 7 different coloured sections colour coding to the 7 minute briefing">
            <a:extLst>
              <a:ext uri="{FF2B5EF4-FFF2-40B4-BE49-F238E27FC236}">
                <a16:creationId xmlns:a16="http://schemas.microsoft.com/office/drawing/2014/main" id="{4E01C4CA-6D3A-4107-90D3-602A8DD95904}"/>
              </a:ext>
              <a:ext uri="{C183D7F6-B498-43B3-948B-1728B52AA6E4}">
                <adec:decorative xmlns:adec="http://schemas.microsoft.com/office/drawing/2017/decorative" val="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2523" y="2289555"/>
            <a:ext cx="3136381" cy="3122442"/>
          </a:xfrm>
          <a:prstGeom prst="rect">
            <a:avLst/>
          </a:prstGeom>
        </p:spPr>
      </p:pic>
      <p:sp>
        <p:nvSpPr>
          <p:cNvPr id="9" name="Rectangle: Rounded Corners 8" descr="No 1 section of Briefing">
            <a:extLst>
              <a:ext uri="{FF2B5EF4-FFF2-40B4-BE49-F238E27FC236}">
                <a16:creationId xmlns:a16="http://schemas.microsoft.com/office/drawing/2014/main" id="{7F6C8D43-08C7-4661-8389-0B5BF01D59F4}"/>
              </a:ext>
            </a:extLst>
          </p:cNvPr>
          <p:cNvSpPr/>
          <p:nvPr/>
        </p:nvSpPr>
        <p:spPr>
          <a:xfrm>
            <a:off x="1333787" y="937121"/>
            <a:ext cx="4307595" cy="1333041"/>
          </a:xfrm>
          <a:prstGeom prst="roundRect">
            <a:avLst/>
          </a:prstGeom>
          <a:solidFill>
            <a:srgbClr val="7DC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DID YOU KNOW </a:t>
            </a:r>
            <a:r>
              <a:rPr lang="en-GB" sz="1400" dirty="0">
                <a:solidFill>
                  <a:schemeClr val="tx1"/>
                </a:solidFill>
              </a:rPr>
              <a:t>the HSCP </a:t>
            </a:r>
            <a:r>
              <a:rPr lang="en-GB" sz="1400" dirty="0">
                <a:solidFill>
                  <a:schemeClr val="tx1"/>
                </a:solidFill>
                <a:hlinkClick r:id="rId5">
                  <a:extLst>
                    <a:ext uri="{A12FA001-AC4F-418D-AE19-62706E023703}">
                      <ahyp:hlinkClr xmlns:ahyp="http://schemas.microsoft.com/office/drawing/2018/hyperlinkcolor" val="tx"/>
                    </a:ext>
                  </a:extLst>
                </a:hlinkClick>
              </a:rPr>
              <a:t>FGM Procedures </a:t>
            </a:r>
            <a:r>
              <a:rPr lang="en-GB" sz="1400" dirty="0">
                <a:solidFill>
                  <a:schemeClr val="tx1"/>
                </a:solidFill>
              </a:rPr>
              <a:t>and Pathway have recently been update and are now available on line?</a:t>
            </a:r>
            <a:endParaRPr lang="en-GB" sz="1400" b="1" dirty="0">
              <a:solidFill>
                <a:schemeClr val="tx1"/>
              </a:solidFill>
            </a:endParaRPr>
          </a:p>
        </p:txBody>
      </p:sp>
      <p:sp>
        <p:nvSpPr>
          <p:cNvPr id="3" name="Arrow: Right 2" descr="Arrrow pointing to the right">
            <a:extLst>
              <a:ext uri="{FF2B5EF4-FFF2-40B4-BE49-F238E27FC236}">
                <a16:creationId xmlns:a16="http://schemas.microsoft.com/office/drawing/2014/main" id="{AAC7C701-5AAC-4155-AEA3-A51346990420}"/>
              </a:ext>
              <a:ext uri="{C183D7F6-B498-43B3-948B-1728B52AA6E4}">
                <adec:decorative xmlns:adec="http://schemas.microsoft.com/office/drawing/2017/decorative" val="0"/>
              </a:ext>
            </a:extLst>
          </p:cNvPr>
          <p:cNvSpPr/>
          <p:nvPr/>
        </p:nvSpPr>
        <p:spPr>
          <a:xfrm>
            <a:off x="5641382" y="1448680"/>
            <a:ext cx="626125" cy="35456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descr="No 2 section of 7 Minute briefing">
            <a:extLst>
              <a:ext uri="{FF2B5EF4-FFF2-40B4-BE49-F238E27FC236}">
                <a16:creationId xmlns:a16="http://schemas.microsoft.com/office/drawing/2014/main" id="{633DA1BE-210B-467E-B942-0CBB2FCE4E68}"/>
              </a:ext>
            </a:extLst>
          </p:cNvPr>
          <p:cNvSpPr/>
          <p:nvPr/>
        </p:nvSpPr>
        <p:spPr>
          <a:xfrm>
            <a:off x="6267507" y="925526"/>
            <a:ext cx="4307595" cy="1333041"/>
          </a:xfrm>
          <a:prstGeom prst="roundRect">
            <a:avLst/>
          </a:prstGeom>
          <a:solidFill>
            <a:srgbClr val="CC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It is illegal in the UK </a:t>
            </a:r>
            <a:r>
              <a:rPr lang="en-GB" sz="1400" dirty="0">
                <a:solidFill>
                  <a:schemeClr val="tx1"/>
                </a:solidFill>
              </a:rPr>
              <a:t>for a UK resident to practice or assist FGM in any way. FGM refers to all procedures that involve partial or total removal of external female genitalia, or other injury to the female genital organs for non-medical reasons (WHO)</a:t>
            </a:r>
          </a:p>
        </p:txBody>
      </p:sp>
      <p:sp>
        <p:nvSpPr>
          <p:cNvPr id="6" name="Arrow: Down 5" descr="Arrrow pointing down">
            <a:extLst>
              <a:ext uri="{FF2B5EF4-FFF2-40B4-BE49-F238E27FC236}">
                <a16:creationId xmlns:a16="http://schemas.microsoft.com/office/drawing/2014/main" id="{B87A1097-3633-4867-97FB-81002400EF9E}"/>
              </a:ext>
            </a:extLst>
          </p:cNvPr>
          <p:cNvSpPr/>
          <p:nvPr/>
        </p:nvSpPr>
        <p:spPr>
          <a:xfrm>
            <a:off x="9787812" y="2258567"/>
            <a:ext cx="438539" cy="22298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descr="No 3 section of 7 Minute briefing">
            <a:extLst>
              <a:ext uri="{FF2B5EF4-FFF2-40B4-BE49-F238E27FC236}">
                <a16:creationId xmlns:a16="http://schemas.microsoft.com/office/drawing/2014/main" id="{665ED91A-DFE0-424F-8079-8B23DFC1DCB3}"/>
              </a:ext>
            </a:extLst>
          </p:cNvPr>
          <p:cNvSpPr/>
          <p:nvPr/>
        </p:nvSpPr>
        <p:spPr>
          <a:xfrm>
            <a:off x="7762302" y="2481550"/>
            <a:ext cx="4307595" cy="1333041"/>
          </a:xfrm>
          <a:prstGeom prst="round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Did you know</a:t>
            </a:r>
            <a:r>
              <a:rPr lang="en-GB" sz="1400" dirty="0">
                <a:solidFill>
                  <a:schemeClr val="tx1"/>
                </a:solidFill>
              </a:rPr>
              <a:t> there is a legal mandatory reporting obligation if you are a regulated professional to identify known FGM in an under 18yr in the course of your professional work</a:t>
            </a:r>
          </a:p>
        </p:txBody>
      </p:sp>
      <p:sp>
        <p:nvSpPr>
          <p:cNvPr id="16" name="Arrow: Down 15" descr="Arrrow pointing down">
            <a:extLst>
              <a:ext uri="{FF2B5EF4-FFF2-40B4-BE49-F238E27FC236}">
                <a16:creationId xmlns:a16="http://schemas.microsoft.com/office/drawing/2014/main" id="{9FE1188E-F39A-47B4-8DB2-BFC4CBD4D22C}"/>
              </a:ext>
            </a:extLst>
          </p:cNvPr>
          <p:cNvSpPr/>
          <p:nvPr/>
        </p:nvSpPr>
        <p:spPr>
          <a:xfrm>
            <a:off x="9787811" y="3814591"/>
            <a:ext cx="438539" cy="22298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descr="No 4 section of 7 Minute briefing">
            <a:extLst>
              <a:ext uri="{FF2B5EF4-FFF2-40B4-BE49-F238E27FC236}">
                <a16:creationId xmlns:a16="http://schemas.microsoft.com/office/drawing/2014/main" id="{6F4FFE88-B403-4BC8-8FC0-7E1E8238A8CD}"/>
              </a:ext>
            </a:extLst>
          </p:cNvPr>
          <p:cNvSpPr/>
          <p:nvPr/>
        </p:nvSpPr>
        <p:spPr>
          <a:xfrm>
            <a:off x="7796144" y="4109551"/>
            <a:ext cx="4307595" cy="1333041"/>
          </a:xfrm>
          <a:prstGeom prst="roundRect">
            <a:avLst/>
          </a:prstGeom>
          <a:solidFill>
            <a:srgbClr val="00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FGM can happen in the UK</a:t>
            </a:r>
            <a:r>
              <a:rPr lang="en-GB" sz="1400" dirty="0">
                <a:solidFill>
                  <a:schemeClr val="tx1"/>
                </a:solidFill>
              </a:rPr>
              <a:t> or abroad and children as also at higher risk of FGM if it has happened to their mother, sister or another member of their family. Check out the higher risk communities in the </a:t>
            </a:r>
          </a:p>
          <a:p>
            <a:pPr algn="ctr"/>
            <a:r>
              <a:rPr lang="en-GB" sz="1400" dirty="0">
                <a:solidFill>
                  <a:schemeClr val="tx1"/>
                </a:solidFill>
                <a:hlinkClick r:id="rId6">
                  <a:extLst>
                    <a:ext uri="{A12FA001-AC4F-418D-AE19-62706E023703}">
                      <ahyp:hlinkClr xmlns:ahyp="http://schemas.microsoft.com/office/drawing/2018/hyperlinkcolor" val="tx"/>
                    </a:ext>
                  </a:extLst>
                </a:hlinkClick>
              </a:rPr>
              <a:t>FGM Pathway </a:t>
            </a:r>
            <a:endParaRPr lang="en-GB" sz="1400" dirty="0">
              <a:solidFill>
                <a:schemeClr val="tx1"/>
              </a:solidFill>
            </a:endParaRPr>
          </a:p>
        </p:txBody>
      </p:sp>
      <p:sp>
        <p:nvSpPr>
          <p:cNvPr id="18" name="Arrow: Bent 17" descr="Arrow bending round to the left">
            <a:extLst>
              <a:ext uri="{FF2B5EF4-FFF2-40B4-BE49-F238E27FC236}">
                <a16:creationId xmlns:a16="http://schemas.microsoft.com/office/drawing/2014/main" id="{0C77FDB6-DD3A-4E7E-B66F-DEBF477F1D72}"/>
              </a:ext>
            </a:extLst>
          </p:cNvPr>
          <p:cNvSpPr/>
          <p:nvPr/>
        </p:nvSpPr>
        <p:spPr>
          <a:xfrm rot="10800000">
            <a:off x="8249796" y="5411995"/>
            <a:ext cx="1869491" cy="1033409"/>
          </a:xfrm>
          <a:prstGeom prst="ben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Rectangle: Rounded Corners 12" descr="No 5 section of 7 Minute briefing">
            <a:extLst>
              <a:ext uri="{FF2B5EF4-FFF2-40B4-BE49-F238E27FC236}">
                <a16:creationId xmlns:a16="http://schemas.microsoft.com/office/drawing/2014/main" id="{43628F48-607D-4192-8833-E4BCD17E8311}"/>
              </a:ext>
            </a:extLst>
          </p:cNvPr>
          <p:cNvSpPr/>
          <p:nvPr/>
        </p:nvSpPr>
        <p:spPr>
          <a:xfrm>
            <a:off x="3942202" y="5473190"/>
            <a:ext cx="4307595" cy="1333041"/>
          </a:xfrm>
          <a:prstGeom prst="roundRect">
            <a:avLst/>
          </a:prstGeom>
          <a:solidFill>
            <a:srgbClr val="99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If you are worried,</a:t>
            </a:r>
            <a:r>
              <a:rPr lang="en-GB" sz="1400" dirty="0">
                <a:solidFill>
                  <a:schemeClr val="bg1"/>
                </a:solidFill>
              </a:rPr>
              <a:t> the FGM Pathway guides you through an assessment to decide the level of risk for a child or unborn baby and whether you need to make a safeguarding referral </a:t>
            </a:r>
          </a:p>
        </p:txBody>
      </p:sp>
      <p:sp>
        <p:nvSpPr>
          <p:cNvPr id="19" name="Arrow: Bent 18" descr="Arrow bending to the right and up">
            <a:extLst>
              <a:ext uri="{FF2B5EF4-FFF2-40B4-BE49-F238E27FC236}">
                <a16:creationId xmlns:a16="http://schemas.microsoft.com/office/drawing/2014/main" id="{836A9B60-125B-4FCE-ACEE-E19A3265AB2F}"/>
              </a:ext>
            </a:extLst>
          </p:cNvPr>
          <p:cNvSpPr/>
          <p:nvPr/>
        </p:nvSpPr>
        <p:spPr>
          <a:xfrm rot="16200000">
            <a:off x="2436258" y="4906100"/>
            <a:ext cx="1033411" cy="1997337"/>
          </a:xfrm>
          <a:prstGeom prst="bentArrow">
            <a:avLst>
              <a:gd name="adj1" fmla="val 25000"/>
              <a:gd name="adj2" fmla="val 25000"/>
              <a:gd name="adj3" fmla="val 25000"/>
              <a:gd name="adj4" fmla="val 4375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Rectangle: Rounded Corners 13" descr="No 6 section of 7 Minute briefing">
            <a:extLst>
              <a:ext uri="{FF2B5EF4-FFF2-40B4-BE49-F238E27FC236}">
                <a16:creationId xmlns:a16="http://schemas.microsoft.com/office/drawing/2014/main" id="{0C860ED2-6C71-406C-A73D-F91B3F781B4A}"/>
              </a:ext>
            </a:extLst>
          </p:cNvPr>
          <p:cNvSpPr/>
          <p:nvPr/>
        </p:nvSpPr>
        <p:spPr>
          <a:xfrm>
            <a:off x="224928" y="4055024"/>
            <a:ext cx="4307595" cy="1333041"/>
          </a:xfrm>
          <a:prstGeom prst="round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PLEASE READ AND GET TO KNOW</a:t>
            </a:r>
            <a:r>
              <a:rPr lang="en-GB" sz="1400" dirty="0">
                <a:solidFill>
                  <a:schemeClr val="bg1"/>
                </a:solidFill>
              </a:rPr>
              <a:t> the FGM Procedure and Pathway, and always seek advice from your safeguarding lead if you are worried </a:t>
            </a:r>
          </a:p>
        </p:txBody>
      </p:sp>
      <p:sp>
        <p:nvSpPr>
          <p:cNvPr id="20" name="Arrow: Down 19" descr="Arrrow pointing up">
            <a:extLst>
              <a:ext uri="{FF2B5EF4-FFF2-40B4-BE49-F238E27FC236}">
                <a16:creationId xmlns:a16="http://schemas.microsoft.com/office/drawing/2014/main" id="{5E44B887-F9F7-480B-B711-8E491772E135}"/>
              </a:ext>
            </a:extLst>
          </p:cNvPr>
          <p:cNvSpPr/>
          <p:nvPr/>
        </p:nvSpPr>
        <p:spPr>
          <a:xfrm rot="10800000">
            <a:off x="2108650" y="3836368"/>
            <a:ext cx="438539" cy="21377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descr="No 7 section of 7 Minute briefing">
            <a:extLst>
              <a:ext uri="{FF2B5EF4-FFF2-40B4-BE49-F238E27FC236}">
                <a16:creationId xmlns:a16="http://schemas.microsoft.com/office/drawing/2014/main" id="{A562E41C-5EFA-46B7-9406-BDC1EC69BF4E}"/>
              </a:ext>
            </a:extLst>
          </p:cNvPr>
          <p:cNvSpPr/>
          <p:nvPr/>
        </p:nvSpPr>
        <p:spPr>
          <a:xfrm>
            <a:off x="224926" y="2503328"/>
            <a:ext cx="4307595" cy="1333041"/>
          </a:xfrm>
          <a:prstGeom prst="round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Any referral to Children’s Services</a:t>
            </a:r>
            <a:r>
              <a:rPr lang="en-GB" sz="1400" dirty="0">
                <a:solidFill>
                  <a:schemeClr val="tx1"/>
                </a:solidFill>
              </a:rPr>
              <a:t> </a:t>
            </a:r>
            <a:r>
              <a:rPr lang="en-GB" sz="1400" b="1" dirty="0">
                <a:solidFill>
                  <a:schemeClr val="tx1"/>
                </a:solidFill>
              </a:rPr>
              <a:t>MUST</a:t>
            </a:r>
            <a:r>
              <a:rPr lang="en-GB" sz="1400" dirty="0">
                <a:solidFill>
                  <a:schemeClr val="tx1"/>
                </a:solidFill>
              </a:rPr>
              <a:t> have a completed FGM Assessment which can be found in the </a:t>
            </a:r>
            <a:r>
              <a:rPr lang="en-GB" sz="1400">
                <a:solidFill>
                  <a:schemeClr val="tx1"/>
                </a:solidFill>
              </a:rPr>
              <a:t>FGM Pathway</a:t>
            </a:r>
            <a:endParaRPr lang="en-GB" sz="1400" b="1" dirty="0">
              <a:solidFill>
                <a:schemeClr val="tx1"/>
              </a:solidFill>
            </a:endParaRPr>
          </a:p>
        </p:txBody>
      </p:sp>
      <p:sp>
        <p:nvSpPr>
          <p:cNvPr id="21" name="Arrow: Down 20" descr="Arrrow pointing up">
            <a:extLst>
              <a:ext uri="{FF2B5EF4-FFF2-40B4-BE49-F238E27FC236}">
                <a16:creationId xmlns:a16="http://schemas.microsoft.com/office/drawing/2014/main" id="{A1C1ED77-E8BC-4D45-B495-4ADCBC1E79CA}"/>
              </a:ext>
            </a:extLst>
          </p:cNvPr>
          <p:cNvSpPr/>
          <p:nvPr/>
        </p:nvSpPr>
        <p:spPr>
          <a:xfrm rot="10800000">
            <a:off x="2159455" y="2270226"/>
            <a:ext cx="438539" cy="233101"/>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78778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251</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FGM– 7 Minute Briefing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Bruising Policy – 7 Minute Briefing</dc:title>
  <dc:creator>Elizabeth Peters</dc:creator>
  <cp:lastModifiedBy>Elizabeth Peters</cp:lastModifiedBy>
  <cp:revision>16</cp:revision>
  <dcterms:created xsi:type="dcterms:W3CDTF">2020-10-20T14:47:41Z</dcterms:created>
  <dcterms:modified xsi:type="dcterms:W3CDTF">2021-05-26T08:28:18Z</dcterms:modified>
</cp:coreProperties>
</file>