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5" r:id="rId2"/>
    <p:sldId id="303" r:id="rId3"/>
    <p:sldId id="278" r:id="rId4"/>
    <p:sldId id="268" r:id="rId5"/>
    <p:sldId id="270" r:id="rId6"/>
    <p:sldId id="260" r:id="rId7"/>
    <p:sldId id="266" r:id="rId8"/>
    <p:sldId id="259" r:id="rId9"/>
    <p:sldId id="276" r:id="rId10"/>
    <p:sldId id="263" r:id="rId11"/>
    <p:sldId id="258" r:id="rId12"/>
    <p:sldId id="310" r:id="rId13"/>
    <p:sldId id="313" r:id="rId14"/>
    <p:sldId id="314" r:id="rId15"/>
    <p:sldId id="315" r:id="rId16"/>
    <p:sldId id="317" r:id="rId17"/>
    <p:sldId id="318" r:id="rId18"/>
    <p:sldId id="319" r:id="rId19"/>
    <p:sldId id="322" r:id="rId20"/>
    <p:sldId id="324" r:id="rId21"/>
    <p:sldId id="325" r:id="rId22"/>
    <p:sldId id="326" r:id="rId23"/>
    <p:sldId id="320" r:id="rId24"/>
    <p:sldId id="329" r:id="rId25"/>
    <p:sldId id="294" r:id="rId26"/>
    <p:sldId id="328" r:id="rId27"/>
    <p:sldId id="306" r:id="rId28"/>
    <p:sldId id="331" r:id="rId29"/>
    <p:sldId id="330" r:id="rId30"/>
    <p:sldId id="261" r:id="rId31"/>
  </p:sldIdLst>
  <p:sldSz cx="12192000" cy="1625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0000"/>
    <a:srgbClr val="B1B51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28" autoAdjust="0"/>
    <p:restoredTop sz="96357" autoAdjust="0"/>
  </p:normalViewPr>
  <p:slideViewPr>
    <p:cSldViewPr snapToGrid="0">
      <p:cViewPr varScale="1">
        <p:scale>
          <a:sx n="45" d="100"/>
          <a:sy n="45" d="100"/>
        </p:scale>
        <p:origin x="2286" y="9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8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a:prstGeom prst="rect">
            <a:avLst/>
          </a:prstGeom>
        </p:spPr>
        <p:txBody>
          <a:bodyPr anchor="b"/>
          <a:lstStyle>
            <a:lvl1pPr algn="ctr">
              <a:defRPr sz="8000"/>
            </a:lvl1pPr>
          </a:lstStyle>
          <a:p>
            <a:r>
              <a:rPr lang="en-US"/>
              <a:t>Click to edit Master title style</a:t>
            </a:r>
            <a:endParaRPr lang="en-US" dirty="0"/>
          </a:p>
        </p:txBody>
      </p:sp>
      <p:sp>
        <p:nvSpPr>
          <p:cNvPr id="3" name="Subtitle 2"/>
          <p:cNvSpPr>
            <a:spLocks noGrp="1"/>
          </p:cNvSpPr>
          <p:nvPr>
            <p:ph type="subTitle" idx="1"/>
          </p:nvPr>
        </p:nvSpPr>
        <p:spPr>
          <a:xfrm>
            <a:off x="1524000" y="8538164"/>
            <a:ext cx="9144000" cy="3924769"/>
          </a:xfrm>
          <a:prstGeom prst="rect">
            <a:avLst/>
          </a:prstGeo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endParaRPr lang="en-US" dirty="0"/>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04/10/2022</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4263086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865485"/>
            <a:ext cx="10515600" cy="3142075"/>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4327407"/>
            <a:ext cx="10515600" cy="1031428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04/10/2022</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177164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865481"/>
            <a:ext cx="7734300" cy="1377620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04/10/2022</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973789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865485"/>
            <a:ext cx="10515600" cy="3142075"/>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838200" y="4327407"/>
            <a:ext cx="10515600" cy="1031428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04/10/2022</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1930231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a:prstGeom prst="rect">
            <a:avLst/>
          </a:prstGeom>
        </p:spPr>
        <p:txBody>
          <a:bodyPr anchor="b"/>
          <a:lstStyle>
            <a:lvl1pPr>
              <a:defRPr sz="8000"/>
            </a:lvl1pPr>
          </a:lstStyle>
          <a:p>
            <a:r>
              <a:rPr lang="en-US"/>
              <a:t>Click to edit Master title style</a:t>
            </a:r>
            <a:endParaRPr lang="en-US" dirty="0"/>
          </a:p>
        </p:txBody>
      </p:sp>
      <p:sp>
        <p:nvSpPr>
          <p:cNvPr id="3" name="Text Placeholder 2"/>
          <p:cNvSpPr>
            <a:spLocks noGrp="1"/>
          </p:cNvSpPr>
          <p:nvPr>
            <p:ph type="body" idx="1"/>
          </p:nvPr>
        </p:nvSpPr>
        <p:spPr>
          <a:xfrm>
            <a:off x="831851" y="10878731"/>
            <a:ext cx="10515600" cy="3555999"/>
          </a:xfrm>
          <a:prstGeom prst="rect">
            <a:avLst/>
          </a:prstGeo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04/10/2022</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799613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865485"/>
            <a:ext cx="10515600" cy="3142075"/>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4327407"/>
            <a:ext cx="5181600" cy="1031428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4327407"/>
            <a:ext cx="5181600" cy="1031428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04/10/2022</a:t>
            </a:fld>
            <a:endParaRPr lang="en-GB"/>
          </a:p>
        </p:txBody>
      </p:sp>
      <p:sp>
        <p:nvSpPr>
          <p:cNvPr id="6" name="Footer Placeholder 5"/>
          <p:cNvSpPr>
            <a:spLocks noGrp="1"/>
          </p:cNvSpPr>
          <p:nvPr>
            <p:ph type="ftr" sz="quarter" idx="11"/>
          </p:nvPr>
        </p:nvSpPr>
        <p:spPr>
          <a:xfrm>
            <a:off x="4038600" y="15066908"/>
            <a:ext cx="4114800" cy="865481"/>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959691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3984979"/>
            <a:ext cx="5157787" cy="1952977"/>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839789" y="5937956"/>
            <a:ext cx="5157787" cy="87338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3984979"/>
            <a:ext cx="5183188" cy="1952977"/>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72201" y="5937956"/>
            <a:ext cx="5183188" cy="87338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04/10/2022</a:t>
            </a:fld>
            <a:endParaRPr lang="en-GB"/>
          </a:p>
        </p:txBody>
      </p:sp>
      <p:sp>
        <p:nvSpPr>
          <p:cNvPr id="8" name="Footer Placeholder 7"/>
          <p:cNvSpPr>
            <a:spLocks noGrp="1"/>
          </p:cNvSpPr>
          <p:nvPr>
            <p:ph type="ftr" sz="quarter" idx="11"/>
          </p:nvPr>
        </p:nvSpPr>
        <p:spPr>
          <a:xfrm>
            <a:off x="4038600" y="15066908"/>
            <a:ext cx="4114800" cy="865481"/>
          </a:xfrm>
          <a:prstGeom prst="rect">
            <a:avLst/>
          </a:prstGeom>
        </p:spPr>
        <p:txBody>
          <a:bodyPr/>
          <a:lstStyle/>
          <a:p>
            <a:endParaRPr lang="en-GB"/>
          </a:p>
        </p:txBody>
      </p:sp>
      <p:sp>
        <p:nvSpPr>
          <p:cNvPr id="9" name="Slide Number Placeholder 8"/>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168997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ABFD30B-CF3C-49A0-B477-8703B376791F}"/>
              </a:ext>
              <a:ext uri="{C183D7F6-B498-43B3-948B-1728B52AA6E4}">
                <adec:decorative xmlns:adec="http://schemas.microsoft.com/office/drawing/2017/decorative" val="1"/>
              </a:ext>
            </a:extLst>
          </p:cNvPr>
          <p:cNvSpPr/>
          <p:nvPr userDrawn="1"/>
        </p:nvSpPr>
        <p:spPr>
          <a:xfrm>
            <a:off x="0" y="0"/>
            <a:ext cx="12192000" cy="2413158"/>
          </a:xfrm>
          <a:prstGeom prst="rect">
            <a:avLst/>
          </a:prstGeom>
          <a:solidFill>
            <a:srgbClr val="B1B514"/>
          </a:solidFill>
          <a:ln>
            <a:solidFill>
              <a:srgbClr val="B1B5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Logo">
            <a:extLst>
              <a:ext uri="{FF2B5EF4-FFF2-40B4-BE49-F238E27FC236}">
                <a16:creationId xmlns:a16="http://schemas.microsoft.com/office/drawing/2014/main" id="{47822718-4E97-402D-92AC-314D15AB93A3}"/>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41301" y="185690"/>
            <a:ext cx="2037080" cy="751570"/>
          </a:xfrm>
          <a:prstGeom prst="rect">
            <a:avLst/>
          </a:prstGeom>
          <a:noFill/>
        </p:spPr>
      </p:pic>
      <p:pic>
        <p:nvPicPr>
          <p:cNvPr id="8" name="Picture 7" descr="HSAB logo">
            <a:extLst>
              <a:ext uri="{FF2B5EF4-FFF2-40B4-BE49-F238E27FC236}">
                <a16:creationId xmlns:a16="http://schemas.microsoft.com/office/drawing/2014/main" id="{48F7B7C5-D1FD-4398-BC45-846031CCC471}"/>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385425" y="185690"/>
            <a:ext cx="1685925" cy="990600"/>
          </a:xfrm>
          <a:prstGeom prst="rect">
            <a:avLst/>
          </a:prstGeom>
          <a:noFill/>
          <a:ln>
            <a:noFill/>
          </a:ln>
        </p:spPr>
      </p:pic>
      <p:sp>
        <p:nvSpPr>
          <p:cNvPr id="9" name="Title 2">
            <a:extLst>
              <a:ext uri="{FF2B5EF4-FFF2-40B4-BE49-F238E27FC236}">
                <a16:creationId xmlns:a16="http://schemas.microsoft.com/office/drawing/2014/main" id="{DCBEE2E4-97A0-44FC-8CFE-3CA739C41FF0}"/>
              </a:ext>
            </a:extLst>
          </p:cNvPr>
          <p:cNvSpPr>
            <a:spLocks noGrp="1"/>
          </p:cNvSpPr>
          <p:nvPr>
            <p:ph type="title" hasCustomPrompt="1"/>
          </p:nvPr>
        </p:nvSpPr>
        <p:spPr>
          <a:xfrm>
            <a:off x="0" y="46745"/>
            <a:ext cx="12192000" cy="2066535"/>
          </a:xfrm>
          <a:prstGeom prst="rect">
            <a:avLst/>
          </a:prstGeom>
        </p:spPr>
        <p:txBody>
          <a:bodyPr>
            <a:normAutofit/>
          </a:bodyPr>
          <a:lstStyle>
            <a:lvl1pPr algn="ctr">
              <a:defRPr sz="4400">
                <a:solidFill>
                  <a:schemeClr val="bg1"/>
                </a:solidFill>
              </a:defRPr>
            </a:lvl1pPr>
          </a:lstStyle>
          <a:p>
            <a:pPr algn="ctr"/>
            <a:r>
              <a:rPr lang="en-GB" sz="4800" dirty="0">
                <a:solidFill>
                  <a:schemeClr val="bg1"/>
                </a:solidFill>
                <a:latin typeface="Arial Black" panose="020B0A04020102020204" pitchFamily="34" charset="0"/>
              </a:rPr>
              <a:t>HSCP/HSAB L&amp;D </a:t>
            </a:r>
            <a:br>
              <a:rPr lang="en-GB" sz="4800" dirty="0">
                <a:solidFill>
                  <a:schemeClr val="bg1"/>
                </a:solidFill>
                <a:latin typeface="Arial Black" panose="020B0A04020102020204" pitchFamily="34" charset="0"/>
              </a:rPr>
            </a:br>
            <a:r>
              <a:rPr lang="en-GB" sz="4800" dirty="0">
                <a:solidFill>
                  <a:schemeClr val="bg1"/>
                </a:solidFill>
                <a:latin typeface="Arial Black" panose="020B0A04020102020204" pitchFamily="34" charset="0"/>
              </a:rPr>
              <a:t>PROGRAMME</a:t>
            </a:r>
            <a:endParaRPr lang="en-GB" sz="4800" dirty="0"/>
          </a:p>
        </p:txBody>
      </p:sp>
    </p:spTree>
    <p:extLst>
      <p:ext uri="{BB962C8B-B14F-4D97-AF65-F5344CB8AC3E}">
        <p14:creationId xmlns:p14="http://schemas.microsoft.com/office/powerpoint/2010/main" val="2305035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04/10/2022</a:t>
            </a:fld>
            <a:endParaRPr lang="en-GB"/>
          </a:p>
        </p:txBody>
      </p:sp>
      <p:sp>
        <p:nvSpPr>
          <p:cNvPr id="3" name="Footer Placeholder 2"/>
          <p:cNvSpPr>
            <a:spLocks noGrp="1"/>
          </p:cNvSpPr>
          <p:nvPr>
            <p:ph type="ftr" sz="quarter" idx="11"/>
          </p:nvPr>
        </p:nvSpPr>
        <p:spPr>
          <a:xfrm>
            <a:off x="4038600" y="15066908"/>
            <a:ext cx="4114800" cy="865481"/>
          </a:xfrm>
          <a:prstGeom prst="rect">
            <a:avLst/>
          </a:prstGeom>
        </p:spPr>
        <p:txBody>
          <a:bodyPr/>
          <a:lstStyle/>
          <a:p>
            <a:endParaRPr lang="en-GB"/>
          </a:p>
        </p:txBody>
      </p:sp>
      <p:sp>
        <p:nvSpPr>
          <p:cNvPr id="4" name="Slide Number Placeholder 3"/>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1931808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a:prstGeom prst="rect">
            <a:avLst/>
          </a:prstGeom>
        </p:spPr>
        <p:txBody>
          <a:bodyPr anchor="b"/>
          <a:lstStyle>
            <a:lvl1pPr>
              <a:defRPr sz="4267"/>
            </a:lvl1pPr>
          </a:lstStyle>
          <a:p>
            <a:r>
              <a:rPr lang="en-US"/>
              <a:t>Click to edit Master title style</a:t>
            </a:r>
            <a:endParaRPr lang="en-US" dirty="0"/>
          </a:p>
        </p:txBody>
      </p:sp>
      <p:sp>
        <p:nvSpPr>
          <p:cNvPr id="3" name="Content Placeholder 2"/>
          <p:cNvSpPr>
            <a:spLocks noGrp="1"/>
          </p:cNvSpPr>
          <p:nvPr>
            <p:ph idx="1"/>
          </p:nvPr>
        </p:nvSpPr>
        <p:spPr>
          <a:xfrm>
            <a:off x="5183188" y="2340567"/>
            <a:ext cx="6172200" cy="11552296"/>
          </a:xfrm>
          <a:prstGeom prst="rect">
            <a:avLst/>
          </a:prstGeo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4876800"/>
            <a:ext cx="3932237" cy="9034875"/>
          </a:xfrm>
          <a:prstGeom prst="rect">
            <a:avLst/>
          </a:prstGeo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04/10/2022</a:t>
            </a:fld>
            <a:endParaRPr lang="en-GB"/>
          </a:p>
        </p:txBody>
      </p:sp>
      <p:sp>
        <p:nvSpPr>
          <p:cNvPr id="6" name="Footer Placeholder 5"/>
          <p:cNvSpPr>
            <a:spLocks noGrp="1"/>
          </p:cNvSpPr>
          <p:nvPr>
            <p:ph type="ftr" sz="quarter" idx="11"/>
          </p:nvPr>
        </p:nvSpPr>
        <p:spPr>
          <a:xfrm>
            <a:off x="4038600" y="15066908"/>
            <a:ext cx="4114800" cy="865481"/>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048793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a:prstGeom prst="rect">
            <a:avLst/>
          </a:prstGeom>
        </p:spPr>
        <p:txBody>
          <a:bodyPr anchor="b"/>
          <a:lstStyle>
            <a:lvl1pPr>
              <a:defRPr sz="4267"/>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2340567"/>
            <a:ext cx="6172200" cy="11552296"/>
          </a:xfrm>
          <a:prstGeom prst="rect">
            <a:avLst/>
          </a:prstGeo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endParaRPr lang="en-US" dirty="0"/>
          </a:p>
        </p:txBody>
      </p:sp>
      <p:sp>
        <p:nvSpPr>
          <p:cNvPr id="4" name="Text Placeholder 3"/>
          <p:cNvSpPr>
            <a:spLocks noGrp="1"/>
          </p:cNvSpPr>
          <p:nvPr>
            <p:ph type="body" sz="half" idx="2"/>
          </p:nvPr>
        </p:nvSpPr>
        <p:spPr>
          <a:xfrm>
            <a:off x="839788" y="4876800"/>
            <a:ext cx="3932237" cy="9034875"/>
          </a:xfrm>
          <a:prstGeom prst="rect">
            <a:avLst/>
          </a:prstGeo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04/10/2022</a:t>
            </a:fld>
            <a:endParaRPr lang="en-GB"/>
          </a:p>
        </p:txBody>
      </p:sp>
      <p:sp>
        <p:nvSpPr>
          <p:cNvPr id="6" name="Footer Placeholder 5"/>
          <p:cNvSpPr>
            <a:spLocks noGrp="1"/>
          </p:cNvSpPr>
          <p:nvPr>
            <p:ph type="ftr" sz="quarter" idx="11"/>
          </p:nvPr>
        </p:nvSpPr>
        <p:spPr>
          <a:xfrm>
            <a:off x="4038600" y="15066908"/>
            <a:ext cx="4114800" cy="865481"/>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614831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3FDA261-F3B4-4C47-A50A-A92F9BCD477E}"/>
              </a:ext>
              <a:ext uri="{C183D7F6-B498-43B3-948B-1728B52AA6E4}">
                <adec:decorative xmlns:adec="http://schemas.microsoft.com/office/drawing/2017/decorative" val="1"/>
              </a:ext>
            </a:extLst>
          </p:cNvPr>
          <p:cNvSpPr/>
          <p:nvPr userDrawn="1"/>
        </p:nvSpPr>
        <p:spPr>
          <a:xfrm>
            <a:off x="0" y="0"/>
            <a:ext cx="12192000" cy="2413158"/>
          </a:xfrm>
          <a:prstGeom prst="rect">
            <a:avLst/>
          </a:prstGeom>
          <a:solidFill>
            <a:srgbClr val="B1B514"/>
          </a:solidFill>
          <a:ln>
            <a:solidFill>
              <a:srgbClr val="B1B5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descr="Logo">
            <a:extLst>
              <a:ext uri="{FF2B5EF4-FFF2-40B4-BE49-F238E27FC236}">
                <a16:creationId xmlns:a16="http://schemas.microsoft.com/office/drawing/2014/main" id="{30A3C521-70A6-449E-8590-8DB1A1300067}"/>
              </a:ext>
            </a:extLst>
          </p:cNvPr>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41301" y="185690"/>
            <a:ext cx="2037080" cy="751570"/>
          </a:xfrm>
          <a:prstGeom prst="rect">
            <a:avLst/>
          </a:prstGeom>
          <a:noFill/>
        </p:spPr>
      </p:pic>
      <p:pic>
        <p:nvPicPr>
          <p:cNvPr id="9" name="Picture 8" descr="HSAB logo">
            <a:extLst>
              <a:ext uri="{FF2B5EF4-FFF2-40B4-BE49-F238E27FC236}">
                <a16:creationId xmlns:a16="http://schemas.microsoft.com/office/drawing/2014/main" id="{D66B4E62-14E6-46D6-973A-2B3BEA64D7B9}"/>
              </a:ext>
            </a:extLst>
          </p:cNvPr>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0385425" y="185690"/>
            <a:ext cx="1685925" cy="990600"/>
          </a:xfrm>
          <a:prstGeom prst="rect">
            <a:avLst/>
          </a:prstGeom>
          <a:noFill/>
          <a:ln>
            <a:noFill/>
          </a:ln>
        </p:spPr>
      </p:pic>
      <p:sp>
        <p:nvSpPr>
          <p:cNvPr id="10" name="Title 2">
            <a:extLst>
              <a:ext uri="{FF2B5EF4-FFF2-40B4-BE49-F238E27FC236}">
                <a16:creationId xmlns:a16="http://schemas.microsoft.com/office/drawing/2014/main" id="{46072D1F-4A19-4998-AF0C-42C3355ECB97}"/>
              </a:ext>
            </a:extLst>
          </p:cNvPr>
          <p:cNvSpPr txBox="1">
            <a:spLocks/>
          </p:cNvSpPr>
          <p:nvPr userDrawn="1"/>
        </p:nvSpPr>
        <p:spPr>
          <a:xfrm>
            <a:off x="0" y="46745"/>
            <a:ext cx="12192000" cy="2066535"/>
          </a:xfrm>
          <a:prstGeom prst="rect">
            <a:avLst/>
          </a:prstGeom>
        </p:spPr>
        <p:txBody>
          <a:bodyPr>
            <a:normAutofit/>
          </a:bodyPr>
          <a:lstStyle>
            <a:lvl1pPr algn="ctr" defTabSz="1219170" rtl="0" eaLnBrk="1" latinLnBrk="0" hangingPunct="1">
              <a:lnSpc>
                <a:spcPct val="90000"/>
              </a:lnSpc>
              <a:spcBef>
                <a:spcPct val="0"/>
              </a:spcBef>
              <a:buNone/>
              <a:defRPr sz="4400" kern="1200">
                <a:solidFill>
                  <a:schemeClr val="bg1"/>
                </a:solidFill>
                <a:latin typeface="+mj-lt"/>
                <a:ea typeface="+mj-ea"/>
                <a:cs typeface="+mj-cs"/>
              </a:defRPr>
            </a:lvl1pPr>
          </a:lstStyle>
          <a:p>
            <a:r>
              <a:rPr lang="en-GB" sz="4800" dirty="0">
                <a:latin typeface="Arial Black" panose="020B0A04020102020204" pitchFamily="34" charset="0"/>
              </a:rPr>
              <a:t>HSCP/HSAB L&amp;D </a:t>
            </a:r>
            <a:br>
              <a:rPr lang="en-GB" sz="4800" dirty="0">
                <a:latin typeface="Arial Black" panose="020B0A04020102020204" pitchFamily="34" charset="0"/>
              </a:rPr>
            </a:br>
            <a:r>
              <a:rPr lang="en-GB" sz="4800" dirty="0">
                <a:latin typeface="Arial Black" panose="020B0A04020102020204" pitchFamily="34" charset="0"/>
              </a:rPr>
              <a:t>PROGRAMME</a:t>
            </a:r>
            <a:endParaRPr lang="en-GB" sz="4800" dirty="0"/>
          </a:p>
        </p:txBody>
      </p:sp>
    </p:spTree>
    <p:extLst>
      <p:ext uri="{BB962C8B-B14F-4D97-AF65-F5344CB8AC3E}">
        <p14:creationId xmlns:p14="http://schemas.microsoft.com/office/powerpoint/2010/main" val="24896241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6.xml"/><Relationship Id="rId13" Type="http://schemas.openxmlformats.org/officeDocument/2006/relationships/slide" Target="slide11.xml"/><Relationship Id="rId18" Type="http://schemas.openxmlformats.org/officeDocument/2006/relationships/slide" Target="slide16.xml"/><Relationship Id="rId26" Type="http://schemas.openxmlformats.org/officeDocument/2006/relationships/slide" Target="slide27.xml"/><Relationship Id="rId3" Type="http://schemas.openxmlformats.org/officeDocument/2006/relationships/slide" Target="slide25.xml"/><Relationship Id="rId21" Type="http://schemas.openxmlformats.org/officeDocument/2006/relationships/slide" Target="slide21.xml"/><Relationship Id="rId7" Type="http://schemas.openxmlformats.org/officeDocument/2006/relationships/slide" Target="slide5.xml"/><Relationship Id="rId12" Type="http://schemas.openxmlformats.org/officeDocument/2006/relationships/slide" Target="slide10.xml"/><Relationship Id="rId17" Type="http://schemas.openxmlformats.org/officeDocument/2006/relationships/slide" Target="slide15.xml"/><Relationship Id="rId25" Type="http://schemas.openxmlformats.org/officeDocument/2006/relationships/slide" Target="slide26.xml"/><Relationship Id="rId2" Type="http://schemas.openxmlformats.org/officeDocument/2006/relationships/slide" Target="slide30.xml"/><Relationship Id="rId16" Type="http://schemas.openxmlformats.org/officeDocument/2006/relationships/slide" Target="slide14.xml"/><Relationship Id="rId20" Type="http://schemas.openxmlformats.org/officeDocument/2006/relationships/slide" Target="slide20.xml"/><Relationship Id="rId29" Type="http://schemas.openxmlformats.org/officeDocument/2006/relationships/slide" Target="slide18.xml"/><Relationship Id="rId1" Type="http://schemas.openxmlformats.org/officeDocument/2006/relationships/slideLayout" Target="../slideLayouts/slideLayout6.xml"/><Relationship Id="rId6" Type="http://schemas.openxmlformats.org/officeDocument/2006/relationships/slide" Target="slide4.xml"/><Relationship Id="rId11" Type="http://schemas.openxmlformats.org/officeDocument/2006/relationships/slide" Target="slide9.xml"/><Relationship Id="rId24" Type="http://schemas.openxmlformats.org/officeDocument/2006/relationships/slide" Target="slide24.xml"/><Relationship Id="rId5" Type="http://schemas.openxmlformats.org/officeDocument/2006/relationships/slide" Target="slide3.xml"/><Relationship Id="rId15" Type="http://schemas.openxmlformats.org/officeDocument/2006/relationships/slide" Target="slide13.xml"/><Relationship Id="rId23" Type="http://schemas.openxmlformats.org/officeDocument/2006/relationships/slide" Target="slide23.xml"/><Relationship Id="rId28" Type="http://schemas.openxmlformats.org/officeDocument/2006/relationships/slide" Target="slide29.xml"/><Relationship Id="rId10" Type="http://schemas.openxmlformats.org/officeDocument/2006/relationships/slide" Target="slide8.xml"/><Relationship Id="rId19" Type="http://schemas.openxmlformats.org/officeDocument/2006/relationships/slide" Target="slide19.xml"/><Relationship Id="rId4" Type="http://schemas.openxmlformats.org/officeDocument/2006/relationships/slide" Target="slide2.xml"/><Relationship Id="rId9" Type="http://schemas.openxmlformats.org/officeDocument/2006/relationships/slide" Target="slide7.xml"/><Relationship Id="rId14" Type="http://schemas.openxmlformats.org/officeDocument/2006/relationships/slide" Target="slide12.xml"/><Relationship Id="rId22" Type="http://schemas.openxmlformats.org/officeDocument/2006/relationships/slide" Target="slide22.xml"/><Relationship Id="rId27" Type="http://schemas.openxmlformats.org/officeDocument/2006/relationships/slide" Target="slide28.xml"/><Relationship Id="rId30" Type="http://schemas.openxmlformats.org/officeDocument/2006/relationships/slide" Target="slide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mailto:hscpcourses@herfordshire.gov.uk" TargetMode="External"/><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hyperlink" Target="mailto:hscpcourses@hertfordshire.gov.uk"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hyperlink" Target="https://hscb.event-booking.org.uk/events-list" TargetMode="External"/><Relationship Id="rId2" Type="http://schemas.openxmlformats.org/officeDocument/2006/relationships/hyperlink" Target="https://alcoholchange.org.uk/" TargetMode="Externa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www.hertfordshire.gov.uk/services/childrens-social-care/child-protection/hertfordshire-safeguarding-children-partnership/professionals-and-volunteers/training-and-learning/training-and-learning.aspx" TargetMode="External"/><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s://hertsscb.proceduresonline.com/pdfs/bruising_suspicious_marks.pdf"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7CDCDAC9-B54A-40FA-88B1-AEC9BAD2035B}"/>
              </a:ext>
            </a:extLst>
          </p:cNvPr>
          <p:cNvSpPr>
            <a:spLocks noGrp="1"/>
          </p:cNvSpPr>
          <p:nvPr>
            <p:ph type="title"/>
          </p:nvPr>
        </p:nvSpPr>
        <p:spPr>
          <a:xfrm>
            <a:off x="0" y="46746"/>
            <a:ext cx="12192000" cy="1335488"/>
          </a:xfrm>
        </p:spPr>
        <p:txBody>
          <a:bodyPr>
            <a:noAutofit/>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6" name="Title 11">
            <a:extLst>
              <a:ext uri="{FF2B5EF4-FFF2-40B4-BE49-F238E27FC236}">
                <a16:creationId xmlns:a16="http://schemas.microsoft.com/office/drawing/2014/main" id="{3073F758-035B-488B-AC09-5BABC4C97EB6}"/>
              </a:ext>
            </a:extLst>
          </p:cNvPr>
          <p:cNvSpPr txBox="1">
            <a:spLocks/>
          </p:cNvSpPr>
          <p:nvPr/>
        </p:nvSpPr>
        <p:spPr>
          <a:xfrm>
            <a:off x="0" y="1357523"/>
            <a:ext cx="12192000" cy="598868"/>
          </a:xfrm>
          <a:prstGeom prst="rect">
            <a:avLst/>
          </a:prstGeom>
        </p:spPr>
        <p:txBody>
          <a:bodyPr>
            <a:normAutofit fontScale="97500"/>
          </a:bodyPr>
          <a:lstStyle>
            <a:lvl1pPr algn="ctr" defTabSz="1219170" rtl="0" eaLnBrk="1" latinLnBrk="0" hangingPunct="1">
              <a:lnSpc>
                <a:spcPct val="90000"/>
              </a:lnSpc>
              <a:spcBef>
                <a:spcPct val="0"/>
              </a:spcBef>
              <a:buNone/>
              <a:defRPr sz="4400" kern="1200">
                <a:solidFill>
                  <a:schemeClr val="bg1"/>
                </a:solidFill>
                <a:latin typeface="+mj-lt"/>
                <a:ea typeface="+mj-ea"/>
                <a:cs typeface="+mj-cs"/>
              </a:defRPr>
            </a:lvl1pPr>
          </a:lstStyle>
          <a:p>
            <a:r>
              <a:rPr lang="en-GB" sz="2800" dirty="0">
                <a:latin typeface="Arial Black" panose="020B0A04020102020204" pitchFamily="34" charset="0"/>
              </a:rPr>
              <a:t>October 2022</a:t>
            </a:r>
            <a:endParaRPr lang="en-GB" sz="2800" dirty="0"/>
          </a:p>
        </p:txBody>
      </p:sp>
      <p:sp>
        <p:nvSpPr>
          <p:cNvPr id="20" name="Rectangle 19">
            <a:extLst>
              <a:ext uri="{FF2B5EF4-FFF2-40B4-BE49-F238E27FC236}">
                <a16:creationId xmlns:a16="http://schemas.microsoft.com/office/drawing/2014/main" id="{29A1C992-A055-4BC7-881E-02CB156FFB2B}"/>
              </a:ext>
            </a:extLst>
          </p:cNvPr>
          <p:cNvSpPr/>
          <p:nvPr/>
        </p:nvSpPr>
        <p:spPr>
          <a:xfrm>
            <a:off x="0" y="1817877"/>
            <a:ext cx="12192000" cy="2250168"/>
          </a:xfrm>
          <a:prstGeom prst="rect">
            <a:avLst/>
          </a:prstGeom>
          <a:solidFill>
            <a:srgbClr val="B1B514"/>
          </a:solidFill>
          <a:ln>
            <a:solidFill>
              <a:srgbClr val="B1B5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anose="020B0604020202020204" pitchFamily="34" charset="0"/>
                <a:cs typeface="Arial" panose="020B0604020202020204" pitchFamily="34" charset="0"/>
              </a:rPr>
              <a:t>All our training courses are now via a live webinar, using </a:t>
            </a:r>
          </a:p>
          <a:p>
            <a:pPr algn="ctr"/>
            <a:r>
              <a:rPr lang="en-GB" sz="3200" b="1" dirty="0">
                <a:solidFill>
                  <a:schemeClr val="tx1"/>
                </a:solidFill>
                <a:latin typeface="Arial" panose="020B0604020202020204" pitchFamily="34" charset="0"/>
                <a:cs typeface="Arial" panose="020B0604020202020204" pitchFamily="34" charset="0"/>
              </a:rPr>
              <a:t>MS Teams </a:t>
            </a:r>
            <a:endParaRPr lang="en-GB" sz="2400" b="1" dirty="0">
              <a:solidFill>
                <a:schemeClr val="tx1"/>
              </a:solidFill>
              <a:latin typeface="Arial" panose="020B0604020202020204" pitchFamily="34" charset="0"/>
              <a:cs typeface="Arial" panose="020B0604020202020204" pitchFamily="34" charset="0"/>
            </a:endParaRPr>
          </a:p>
          <a:p>
            <a:pPr algn="ctr"/>
            <a:r>
              <a:rPr lang="en-GB" sz="1400" b="1" dirty="0">
                <a:solidFill>
                  <a:schemeClr val="tx1"/>
                </a:solidFill>
                <a:latin typeface="Arial" panose="020B0604020202020204" pitchFamily="34" charset="0"/>
                <a:cs typeface="Arial" panose="020B0604020202020204" pitchFamily="34" charset="0"/>
              </a:rPr>
              <a:t>(</a:t>
            </a:r>
            <a:r>
              <a:rPr lang="en-GB" sz="1400" b="1" dirty="0">
                <a:solidFill>
                  <a:schemeClr val="tx1"/>
                </a:solidFill>
                <a:latin typeface="Arial" panose="020B0604020202020204" pitchFamily="34" charset="0"/>
                <a:cs typeface="Arial" panose="020B0604020202020204" pitchFamily="34" charset="0"/>
                <a:hlinkClick r:id="rId2" action="ppaction://hlinksldjump">
                  <a:extLst>
                    <a:ext uri="{A12FA001-AC4F-418D-AE19-62706E023703}">
                      <ahyp:hlinkClr xmlns:ahyp="http://schemas.microsoft.com/office/drawing/2018/hyperlinkcolor" val="tx"/>
                    </a:ext>
                  </a:extLst>
                </a:hlinkClick>
              </a:rPr>
              <a:t>Guidance/advice </a:t>
            </a:r>
            <a:r>
              <a:rPr lang="en-GB" sz="1400" b="1" dirty="0">
                <a:solidFill>
                  <a:schemeClr val="tx1"/>
                </a:solidFill>
                <a:latin typeface="Arial" panose="020B0604020202020204" pitchFamily="34" charset="0"/>
                <a:cs typeface="Arial" panose="020B0604020202020204" pitchFamily="34" charset="0"/>
              </a:rPr>
              <a:t>on using MS Teams)  </a:t>
            </a:r>
            <a:endParaRPr lang="en-GB" sz="2000" b="1" dirty="0">
              <a:solidFill>
                <a:schemeClr val="tx1"/>
              </a:solidFill>
              <a:latin typeface="Arial" panose="020B0604020202020204" pitchFamily="34" charset="0"/>
              <a:cs typeface="Arial" panose="020B0604020202020204" pitchFamily="34" charset="0"/>
            </a:endParaRPr>
          </a:p>
          <a:p>
            <a:pPr algn="ctr"/>
            <a:r>
              <a:rPr lang="en-GB" sz="2400" b="1" dirty="0">
                <a:solidFill>
                  <a:schemeClr val="tx1"/>
                </a:solidFill>
                <a:latin typeface="Arial" panose="020B0604020202020204" pitchFamily="34" charset="0"/>
                <a:cs typeface="Arial" panose="020B0604020202020204" pitchFamily="34" charset="0"/>
              </a:rPr>
              <a:t>Join us for live webinars and learn about the latest safeguarding practice. </a:t>
            </a:r>
          </a:p>
          <a:p>
            <a:pPr algn="ctr"/>
            <a:r>
              <a:rPr lang="en-GB" sz="1600" b="1" dirty="0">
                <a:solidFill>
                  <a:schemeClr val="tx1"/>
                </a:solidFill>
                <a:latin typeface="Arial" panose="020B0604020202020204" pitchFamily="34" charset="0"/>
                <a:cs typeface="Arial" panose="020B0604020202020204" pitchFamily="34" charset="0"/>
                <a:hlinkClick r:id="rId2" action="ppaction://hlinksldjump">
                  <a:extLst>
                    <a:ext uri="{A12FA001-AC4F-418D-AE19-62706E023703}">
                      <ahyp:hlinkClr xmlns:ahyp="http://schemas.microsoft.com/office/drawing/2018/hyperlinkcolor" val="tx"/>
                    </a:ext>
                  </a:extLst>
                </a:hlinkClick>
              </a:rPr>
              <a:t>Booking Conditions</a:t>
            </a:r>
            <a:endParaRPr lang="en-GB" sz="1600" b="1" dirty="0">
              <a:solidFill>
                <a:schemeClr val="tx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54FFCE0D-1234-4295-A321-87EC5CFE2C9F}"/>
              </a:ext>
            </a:extLst>
          </p:cNvPr>
          <p:cNvSpPr txBox="1"/>
          <p:nvPr/>
        </p:nvSpPr>
        <p:spPr>
          <a:xfrm>
            <a:off x="403904" y="4068045"/>
            <a:ext cx="11384192" cy="15173385"/>
          </a:xfrm>
          <a:prstGeom prst="rect">
            <a:avLst/>
          </a:prstGeom>
          <a:noFill/>
        </p:spPr>
        <p:txBody>
          <a:bodyPr wrap="square" rtlCol="0">
            <a:spAutoFit/>
          </a:bodyPr>
          <a:lstStyle/>
          <a:p>
            <a:pPr algn="ctr"/>
            <a:r>
              <a:rPr lang="en-GB" sz="4000" b="1" dirty="0">
                <a:latin typeface="Arial" panose="020B0604020202020204" pitchFamily="34" charset="0"/>
                <a:cs typeface="Arial" panose="020B0604020202020204" pitchFamily="34" charset="0"/>
              </a:rPr>
              <a:t>Index of Training Offer</a:t>
            </a:r>
          </a:p>
          <a:p>
            <a:pPr algn="ctr"/>
            <a:r>
              <a:rPr lang="en-GB" sz="2400" b="1" dirty="0">
                <a:latin typeface="Arial" panose="020B0604020202020204" pitchFamily="34" charset="0"/>
                <a:cs typeface="Arial" panose="020B0604020202020204" pitchFamily="34" charset="0"/>
              </a:rPr>
              <a:t>Click on course name for further details and booking</a:t>
            </a:r>
          </a:p>
          <a:p>
            <a:r>
              <a:rPr lang="en-GB" sz="3200" b="1" dirty="0">
                <a:latin typeface="Arial" panose="020B0604020202020204" pitchFamily="34" charset="0"/>
                <a:cs typeface="Arial" panose="020B0604020202020204" pitchFamily="34" charset="0"/>
              </a:rPr>
              <a:t>Children</a:t>
            </a:r>
            <a:endParaRPr lang="en-GB" sz="2000" dirty="0">
              <a:solidFill>
                <a:srgbClr val="00B050"/>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4" action="ppaction://hlinksldjump">
                  <a:extLst>
                    <a:ext uri="{A12FA001-AC4F-418D-AE19-62706E023703}">
                      <ahyp:hlinkClr xmlns:ahyp="http://schemas.microsoft.com/office/drawing/2018/hyperlinkcolor" val="tx"/>
                    </a:ext>
                  </a:extLst>
                </a:hlinkClick>
              </a:rPr>
              <a:t>Brook Traffic Light Tool Training </a:t>
            </a: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5" action="ppaction://hlinksldjump">
                  <a:extLst>
                    <a:ext uri="{A12FA001-AC4F-418D-AE19-62706E023703}">
                      <ahyp:hlinkClr xmlns:ahyp="http://schemas.microsoft.com/office/drawing/2018/hyperlinkcolor" val="tx"/>
                    </a:ext>
                  </a:extLst>
                </a:hlinkClick>
              </a:rPr>
              <a:t>Working with Mothers with Emotionally Unstable Personality Disorder (EUPD)</a:t>
            </a:r>
            <a:endParaRPr lang="en-GB" sz="20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6" action="ppaction://hlinksldjump">
                  <a:extLst>
                    <a:ext uri="{A12FA001-AC4F-418D-AE19-62706E023703}">
                      <ahyp:hlinkClr xmlns:ahyp="http://schemas.microsoft.com/office/drawing/2018/hyperlinkcolor" val="tx"/>
                    </a:ext>
                  </a:extLst>
                </a:hlinkClick>
              </a:rPr>
              <a:t>Graded Care Profile – a tool to be used when on-going Neglect is a concern </a:t>
            </a:r>
            <a:endParaRPr lang="en-GB" sz="20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7" action="ppaction://hlinksldjump">
                  <a:extLst>
                    <a:ext uri="{A12FA001-AC4F-418D-AE19-62706E023703}">
                      <ahyp:hlinkClr xmlns:ahyp="http://schemas.microsoft.com/office/drawing/2018/hyperlinkcolor" val="tx"/>
                    </a:ext>
                  </a:extLst>
                </a:hlinkClick>
              </a:rPr>
              <a:t>Understanding and Identifying Neglect with a focus on Early Help</a:t>
            </a:r>
            <a:endParaRPr lang="en-GB" sz="20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8" action="ppaction://hlinksldjump">
                  <a:extLst>
                    <a:ext uri="{A12FA001-AC4F-418D-AE19-62706E023703}">
                      <ahyp:hlinkClr xmlns:ahyp="http://schemas.microsoft.com/office/drawing/2018/hyperlinkcolor" val="tx"/>
                    </a:ext>
                  </a:extLst>
                </a:hlinkClick>
              </a:rPr>
              <a:t>Safeguarding and Child Protection Multi Agency Course</a:t>
            </a:r>
            <a:endParaRPr lang="en-GB" sz="20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9" action="ppaction://hlinksldjump">
                  <a:extLst>
                    <a:ext uri="{A12FA001-AC4F-418D-AE19-62706E023703}">
                      <ahyp:hlinkClr xmlns:ahyp="http://schemas.microsoft.com/office/drawing/2018/hyperlinkcolor" val="tx"/>
                    </a:ext>
                  </a:extLst>
                </a:hlinkClick>
              </a:rPr>
              <a:t>Child Sexual Exploitation Prevention, Protection &amp; Investigation</a:t>
            </a:r>
            <a:endParaRPr lang="en-GB" sz="20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10" action="ppaction://hlinksldjump">
                  <a:extLst>
                    <a:ext uri="{A12FA001-AC4F-418D-AE19-62706E023703}">
                      <ahyp:hlinkClr xmlns:ahyp="http://schemas.microsoft.com/office/drawing/2018/hyperlinkcolor" val="tx"/>
                    </a:ext>
                  </a:extLst>
                </a:hlinkClick>
              </a:rPr>
              <a:t>Physical Abuse in Children (previously the ‘Bruising Lite Bite’)</a:t>
            </a:r>
            <a:endParaRPr lang="en-GB" sz="20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11" action="ppaction://hlinksldjump">
                  <a:extLst>
                    <a:ext uri="{A12FA001-AC4F-418D-AE19-62706E023703}">
                      <ahyp:hlinkClr xmlns:ahyp="http://schemas.microsoft.com/office/drawing/2018/hyperlinkcolor" val="tx"/>
                    </a:ext>
                  </a:extLst>
                </a:hlinkClick>
              </a:rPr>
              <a:t>Child Protection Conference Training</a:t>
            </a:r>
            <a:endParaRPr lang="en-GB" sz="20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12" action="ppaction://hlinksldjump">
                  <a:extLst>
                    <a:ext uri="{A12FA001-AC4F-418D-AE19-62706E023703}">
                      <ahyp:hlinkClr xmlns:ahyp="http://schemas.microsoft.com/office/drawing/2018/hyperlinkcolor" val="tx"/>
                    </a:ext>
                  </a:extLst>
                </a:hlinkClick>
              </a:rPr>
              <a:t>Disguised Compliance &amp; Avoidant Families</a:t>
            </a:r>
            <a:endParaRPr lang="en-GB" sz="20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13" action="ppaction://hlinksldjump">
                  <a:extLst>
                    <a:ext uri="{A12FA001-AC4F-418D-AE19-62706E023703}">
                      <ahyp:hlinkClr xmlns:ahyp="http://schemas.microsoft.com/office/drawing/2018/hyperlinkcolor" val="tx"/>
                    </a:ext>
                  </a:extLst>
                </a:hlinkClick>
              </a:rPr>
              <a:t>The Trio of Risk </a:t>
            </a:r>
            <a:endParaRPr lang="en-GB" sz="20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14" action="ppaction://hlinksldjump">
                  <a:extLst>
                    <a:ext uri="{A12FA001-AC4F-418D-AE19-62706E023703}">
                      <ahyp:hlinkClr xmlns:ahyp="http://schemas.microsoft.com/office/drawing/2018/hyperlinkcolor" val="tx"/>
                    </a:ext>
                  </a:extLst>
                </a:hlinkClick>
              </a:rPr>
              <a:t>Introduction to Mental Health </a:t>
            </a:r>
            <a:endParaRPr lang="en-GB" sz="20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15" action="ppaction://hlinksldjump">
                  <a:extLst>
                    <a:ext uri="{A12FA001-AC4F-418D-AE19-62706E023703}">
                      <ahyp:hlinkClr xmlns:ahyp="http://schemas.microsoft.com/office/drawing/2018/hyperlinkcolor" val="tx"/>
                    </a:ext>
                  </a:extLst>
                </a:hlinkClick>
              </a:rPr>
              <a:t>Emotional Wellbeing and Coping Strategies </a:t>
            </a:r>
            <a:endParaRPr lang="en-GB" sz="20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16" action="ppaction://hlinksldjump">
                  <a:extLst>
                    <a:ext uri="{A12FA001-AC4F-418D-AE19-62706E023703}">
                      <ahyp:hlinkClr xmlns:ahyp="http://schemas.microsoft.com/office/drawing/2018/hyperlinkcolor" val="tx"/>
                    </a:ext>
                  </a:extLst>
                </a:hlinkClick>
              </a:rPr>
              <a:t>Spot the Signs (Youth Suicide Prevention Course) </a:t>
            </a:r>
            <a:endParaRPr lang="en-GB" sz="20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17" action="ppaction://hlinksldjump">
                  <a:extLst>
                    <a:ext uri="{A12FA001-AC4F-418D-AE19-62706E023703}">
                      <ahyp:hlinkClr xmlns:ahyp="http://schemas.microsoft.com/office/drawing/2018/hyperlinkcolor" val="tx"/>
                    </a:ext>
                  </a:extLst>
                </a:hlinkClick>
              </a:rPr>
              <a:t>How to have conversations with Adolescents about Mental Health </a:t>
            </a:r>
            <a:endParaRPr lang="en-GB" sz="20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18" action="ppaction://hlinksldjump">
                  <a:extLst>
                    <a:ext uri="{A12FA001-AC4F-418D-AE19-62706E023703}">
                      <ahyp:hlinkClr xmlns:ahyp="http://schemas.microsoft.com/office/drawing/2018/hyperlinkcolor" val="tx"/>
                    </a:ext>
                  </a:extLst>
                </a:hlinkClick>
              </a:rPr>
              <a:t>Voice of the Child </a:t>
            </a:r>
            <a:endParaRPr lang="en-GB" sz="20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19" action="ppaction://hlinksldjump">
                  <a:extLst>
                    <a:ext uri="{A12FA001-AC4F-418D-AE19-62706E023703}">
                      <ahyp:hlinkClr xmlns:ahyp="http://schemas.microsoft.com/office/drawing/2018/hyperlinkcolor" val="tx"/>
                    </a:ext>
                  </a:extLst>
                </a:hlinkClick>
              </a:rPr>
              <a:t>Contextual Safeguarding </a:t>
            </a:r>
            <a:endParaRPr lang="en-GB" sz="2000" dirty="0">
              <a:solidFill>
                <a:srgbClr val="FF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20" action="ppaction://hlinksldjump">
                  <a:extLst>
                    <a:ext uri="{A12FA001-AC4F-418D-AE19-62706E023703}">
                      <ahyp:hlinkClr xmlns:ahyp="http://schemas.microsoft.com/office/drawing/2018/hyperlinkcolor" val="tx"/>
                    </a:ext>
                  </a:extLst>
                </a:hlinkClick>
              </a:rPr>
              <a:t>Eating Disorders in Children and Young People </a:t>
            </a:r>
            <a:endParaRPr lang="en-GB" sz="20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21" action="ppaction://hlinksldjump">
                  <a:extLst>
                    <a:ext uri="{A12FA001-AC4F-418D-AE19-62706E023703}">
                      <ahyp:hlinkClr xmlns:ahyp="http://schemas.microsoft.com/office/drawing/2018/hyperlinkcolor" val="tx"/>
                    </a:ext>
                  </a:extLst>
                </a:hlinkClick>
              </a:rPr>
              <a:t>Self Harm in Children and Young People </a:t>
            </a:r>
            <a:endParaRPr lang="en-GB" sz="2000" dirty="0">
              <a:solidFill>
                <a:srgbClr val="FF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22" action="ppaction://hlinksldjump">
                  <a:extLst>
                    <a:ext uri="{A12FA001-AC4F-418D-AE19-62706E023703}">
                      <ahyp:hlinkClr xmlns:ahyp="http://schemas.microsoft.com/office/drawing/2018/hyperlinkcolor" val="tx"/>
                    </a:ext>
                  </a:extLst>
                </a:hlinkClick>
              </a:rPr>
              <a:t>Anxiety in Children and Young People </a:t>
            </a:r>
            <a:endParaRPr lang="en-GB" sz="20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b="1" dirty="0">
                <a:solidFill>
                  <a:srgbClr val="00B050"/>
                </a:solidFill>
                <a:latin typeface="Arial" panose="020B0604020202020204" pitchFamily="34" charset="0"/>
                <a:cs typeface="Arial" panose="020B0604020202020204" pitchFamily="34" charset="0"/>
                <a:hlinkClick r:id="rId23" action="ppaction://hlinksldjump">
                  <a:extLst>
                    <a:ext uri="{A12FA001-AC4F-418D-AE19-62706E023703}">
                      <ahyp:hlinkClr xmlns:ahyp="http://schemas.microsoft.com/office/drawing/2018/hyperlinkcolor" val="tx"/>
                    </a:ext>
                  </a:extLst>
                </a:hlinkClick>
              </a:rPr>
              <a:t>LEARNING HUBS – MEDICAL NEGLECT </a:t>
            </a:r>
            <a:endParaRPr lang="en-GB" sz="20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00B050"/>
                </a:solidFill>
                <a:latin typeface="Arial" panose="020B0604020202020204" pitchFamily="34" charset="0"/>
                <a:cs typeface="Arial" panose="020B0604020202020204" pitchFamily="34" charset="0"/>
                <a:hlinkClick r:id="rId24" action="ppaction://hlinksldjump">
                  <a:extLst>
                    <a:ext uri="{A12FA001-AC4F-418D-AE19-62706E023703}">
                      <ahyp:hlinkClr xmlns:ahyp="http://schemas.microsoft.com/office/drawing/2018/hyperlinkcolor" val="tx"/>
                    </a:ext>
                  </a:extLst>
                </a:hlinkClick>
              </a:rPr>
              <a:t>Lunch &amp; Learn – Dispelling the Myths around CP Medicals </a:t>
            </a:r>
            <a:r>
              <a:rPr lang="en-GB" sz="2000" dirty="0">
                <a:solidFill>
                  <a:srgbClr val="FF0000"/>
                </a:solidFill>
                <a:latin typeface="Arial" panose="020B0604020202020204" pitchFamily="34" charset="0"/>
                <a:cs typeface="Arial" panose="020B0604020202020204" pitchFamily="34" charset="0"/>
              </a:rPr>
              <a:t>NEW</a:t>
            </a:r>
          </a:p>
          <a:p>
            <a:r>
              <a:rPr lang="en-GB" sz="3200" b="1" dirty="0">
                <a:latin typeface="Arial" panose="020B0604020202020204" pitchFamily="34" charset="0"/>
                <a:cs typeface="Arial" panose="020B0604020202020204" pitchFamily="34" charset="0"/>
              </a:rPr>
              <a:t>Adults</a:t>
            </a:r>
            <a:r>
              <a:rPr lang="en-GB" sz="2000" dirty="0">
                <a:latin typeface="Arial" panose="020B0604020202020204" pitchFamily="34" charset="0"/>
                <a:cs typeface="Arial" panose="020B0604020202020204" pitchFamily="34" charset="0"/>
              </a:rPr>
              <a:t> </a:t>
            </a:r>
          </a:p>
          <a:p>
            <a:pPr marL="457200" indent="-457200">
              <a:buFont typeface="Arial" panose="020B0604020202020204" pitchFamily="34" charset="0"/>
              <a:buChar char="•"/>
            </a:pPr>
            <a:r>
              <a:rPr lang="en-GB" sz="2000" dirty="0">
                <a:solidFill>
                  <a:srgbClr val="A80000"/>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HSAB Multi-Agency Safeguarding Adults Awareness</a:t>
            </a:r>
            <a:endParaRPr lang="en-GB" sz="2000" dirty="0">
              <a:solidFill>
                <a:srgbClr val="A8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solidFill>
                  <a:srgbClr val="A80000"/>
                </a:solidFill>
                <a:latin typeface="Arial" panose="020B0604020202020204" pitchFamily="34" charset="0"/>
                <a:cs typeface="Arial" panose="020B0604020202020204" pitchFamily="34" charset="0"/>
                <a:hlinkClick r:id="rId25" action="ppaction://hlinksldjump">
                  <a:extLst>
                    <a:ext uri="{A12FA001-AC4F-418D-AE19-62706E023703}">
                      <ahyp:hlinkClr xmlns:ahyp="http://schemas.microsoft.com/office/drawing/2018/hyperlinkcolor" val="tx"/>
                    </a:ext>
                  </a:extLst>
                </a:hlinkClick>
              </a:rPr>
              <a:t>HSAB Professional Curiosity and Difficult Conversations</a:t>
            </a:r>
            <a:endParaRPr lang="en-GB" sz="2000" dirty="0">
              <a:solidFill>
                <a:srgbClr val="A8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solidFill>
                  <a:srgbClr val="A80000"/>
                </a:solidFill>
                <a:latin typeface="Arial" panose="020B0604020202020204" pitchFamily="34" charset="0"/>
                <a:cs typeface="Arial" panose="020B0604020202020204" pitchFamily="34" charset="0"/>
              </a:rPr>
              <a:t>  </a:t>
            </a:r>
            <a:r>
              <a:rPr lang="en-GB" sz="2000" dirty="0">
                <a:solidFill>
                  <a:srgbClr val="A80000"/>
                </a:solidFill>
                <a:latin typeface="Arial" panose="020B0604020202020204" pitchFamily="34" charset="0"/>
                <a:cs typeface="Arial" panose="020B0604020202020204" pitchFamily="34" charset="0"/>
                <a:hlinkClick r:id="rId26" action="ppaction://hlinksldjump">
                  <a:extLst>
                    <a:ext uri="{A12FA001-AC4F-418D-AE19-62706E023703}">
                      <ahyp:hlinkClr xmlns:ahyp="http://schemas.microsoft.com/office/drawing/2018/hyperlinkcolor" val="tx"/>
                    </a:ext>
                  </a:extLst>
                </a:hlinkClick>
              </a:rPr>
              <a:t>Fire Deaths – recorded webinar available to watch on demand</a:t>
            </a:r>
            <a:endParaRPr lang="en-GB" sz="2000" dirty="0">
              <a:solidFill>
                <a:srgbClr val="A8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solidFill>
                  <a:srgbClr val="A80000"/>
                </a:solidFill>
                <a:latin typeface="Arial" panose="020B0604020202020204" pitchFamily="34" charset="0"/>
                <a:cs typeface="Arial" panose="020B0604020202020204" pitchFamily="34" charset="0"/>
              </a:rPr>
              <a:t>  </a:t>
            </a:r>
            <a:r>
              <a:rPr lang="en-GB" sz="2000" dirty="0">
                <a:solidFill>
                  <a:srgbClr val="A80000"/>
                </a:solidFill>
                <a:latin typeface="Arial" panose="020B0604020202020204" pitchFamily="34" charset="0"/>
                <a:cs typeface="Arial" panose="020B0604020202020204" pitchFamily="34" charset="0"/>
                <a:hlinkClick r:id="rId27" action="ppaction://hlinksldjump">
                  <a:extLst>
                    <a:ext uri="{A12FA001-AC4F-418D-AE19-62706E023703}">
                      <ahyp:hlinkClr xmlns:ahyp="http://schemas.microsoft.com/office/drawing/2018/hyperlinkcolor" val="tx"/>
                    </a:ext>
                  </a:extLst>
                </a:hlinkClick>
              </a:rPr>
              <a:t>Safeguarding Forums</a:t>
            </a:r>
            <a:endParaRPr lang="en-GB" sz="2000" dirty="0">
              <a:solidFill>
                <a:srgbClr val="A8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solidFill>
                  <a:srgbClr val="A80000"/>
                </a:solidFill>
                <a:latin typeface="Arial" panose="020B0604020202020204" pitchFamily="34" charset="0"/>
                <a:cs typeface="Arial" panose="020B0604020202020204" pitchFamily="34" charset="0"/>
              </a:rPr>
              <a:t>  </a:t>
            </a:r>
            <a:r>
              <a:rPr lang="en-GB" sz="2000" dirty="0">
                <a:solidFill>
                  <a:srgbClr val="A80000"/>
                </a:solidFill>
                <a:latin typeface="Arial" panose="020B0604020202020204" pitchFamily="34" charset="0"/>
                <a:cs typeface="Arial" panose="020B0604020202020204" pitchFamily="34" charset="0"/>
                <a:hlinkClick r:id="rId28" action="ppaction://hlinksldjump">
                  <a:extLst>
                    <a:ext uri="{A12FA001-AC4F-418D-AE19-62706E023703}">
                      <ahyp:hlinkClr xmlns:ahyp="http://schemas.microsoft.com/office/drawing/2018/hyperlinkcolor" val="tx"/>
                    </a:ext>
                  </a:extLst>
                </a:hlinkClick>
              </a:rPr>
              <a:t>Adult Safeguarding and Homelessness – offer from University of Bedfordshire </a:t>
            </a:r>
            <a:endParaRPr lang="en-GB" sz="2000" dirty="0">
              <a:solidFill>
                <a:srgbClr val="A80000"/>
              </a:solidFill>
              <a:latin typeface="Arial" panose="020B0604020202020204" pitchFamily="34" charset="0"/>
              <a:cs typeface="Arial" panose="020B0604020202020204" pitchFamily="34" charset="0"/>
            </a:endParaRPr>
          </a:p>
          <a:p>
            <a:endParaRPr lang="en-GB" sz="2000" dirty="0">
              <a:solidFill>
                <a:srgbClr val="A80000"/>
              </a:solidFill>
              <a:latin typeface="Arial" panose="020B0604020202020204" pitchFamily="34" charset="0"/>
              <a:cs typeface="Arial" panose="020B0604020202020204" pitchFamily="34" charset="0"/>
            </a:endParaRPr>
          </a:p>
          <a:p>
            <a:r>
              <a:rPr lang="en-GB" sz="3200" b="1" dirty="0">
                <a:latin typeface="Arial" panose="020B0604020202020204" pitchFamily="34" charset="0"/>
                <a:cs typeface="Arial" panose="020B0604020202020204" pitchFamily="34" charset="0"/>
              </a:rPr>
              <a:t>Joint Children &amp; Adults </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hlinkClick r:id="rId29" action="ppaction://hlinksldjump">
                  <a:extLst>
                    <a:ext uri="{A12FA001-AC4F-418D-AE19-62706E023703}">
                      <ahyp:hlinkClr xmlns:ahyp="http://schemas.microsoft.com/office/drawing/2018/hyperlinkcolor" val="tx"/>
                    </a:ext>
                  </a:extLst>
                </a:hlinkClick>
              </a:rPr>
              <a:t>Lunch &amp; Learn: Understanding how Channel counters terrorism</a:t>
            </a:r>
            <a:endParaRPr lang="en-GB" sz="2000"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hlinkClick r:id="rId30" action="ppaction://hlinksldjump">
                  <a:extLst>
                    <a:ext uri="{A12FA001-AC4F-418D-AE19-62706E023703}">
                      <ahyp:hlinkClr xmlns:ahyp="http://schemas.microsoft.com/office/drawing/2018/hyperlinkcolor" val="tx"/>
                    </a:ext>
                  </a:extLst>
                </a:hlinkClick>
              </a:rPr>
              <a:t>Lunch &amp; Learn: Prevent – Misogyny &amp; Violence Against Women &amp; Girls</a:t>
            </a:r>
            <a:endParaRPr lang="en-GB" sz="2000"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hlinkClick r:id="rId16" action="ppaction://hlinksldjump">
                  <a:extLst>
                    <a:ext uri="{A12FA001-AC4F-418D-AE19-62706E023703}">
                      <ahyp:hlinkClr xmlns:ahyp="http://schemas.microsoft.com/office/drawing/2018/hyperlinkcolor" val="tx"/>
                    </a:ext>
                  </a:extLst>
                </a:hlinkClick>
              </a:rPr>
              <a:t>Spot the Signs (Youth Suicide Prevent Course) </a:t>
            </a:r>
            <a:r>
              <a:rPr lang="en-GB" sz="2000" dirty="0">
                <a:latin typeface="Arial" panose="020B0604020202020204" pitchFamily="34" charset="0"/>
                <a:cs typeface="Arial" panose="020B0604020202020204" pitchFamily="34" charset="0"/>
              </a:rPr>
              <a:t>9yrs to 20yrs</a:t>
            </a:r>
          </a:p>
          <a:p>
            <a:endParaRPr lang="en-GB" sz="2000" b="1" dirty="0">
              <a:latin typeface="Arial" panose="020B0604020202020204" pitchFamily="34" charset="0"/>
              <a:cs typeface="Arial" panose="020B0604020202020204" pitchFamily="34" charset="0"/>
            </a:endParaRPr>
          </a:p>
          <a:p>
            <a:endParaRPr lang="en-GB" sz="3200" b="1" dirty="0">
              <a:latin typeface="Arial" panose="020B0604020202020204" pitchFamily="34" charset="0"/>
              <a:cs typeface="Arial" panose="020B0604020202020204" pitchFamily="34" charset="0"/>
            </a:endParaRPr>
          </a:p>
          <a:p>
            <a:endParaRPr lang="en-GB" sz="2000" dirty="0">
              <a:solidFill>
                <a:srgbClr val="A80000"/>
              </a:solidFill>
              <a:latin typeface="Arial" panose="020B0604020202020204" pitchFamily="34" charset="0"/>
              <a:cs typeface="Arial" panose="020B0604020202020204" pitchFamily="34" charset="0"/>
            </a:endParaRPr>
          </a:p>
          <a:p>
            <a:endParaRPr lang="en-GB" sz="2000" dirty="0">
              <a:solidFill>
                <a:srgbClr val="A8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GB" sz="2000" dirty="0">
              <a:solidFill>
                <a:srgbClr val="FF0000"/>
              </a:solidFill>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b="1" dirty="0">
              <a:solidFill>
                <a:srgbClr val="FF0000"/>
              </a:solidFill>
              <a:latin typeface="Arial" panose="020B0604020202020204" pitchFamily="34" charset="0"/>
              <a:cs typeface="Arial" panose="020B0604020202020204" pitchFamily="34" charset="0"/>
            </a:endParaRPr>
          </a:p>
          <a:p>
            <a:endParaRPr lang="en-GB" sz="2000" b="1"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GB" sz="2000" dirty="0">
              <a:solidFill>
                <a:srgbClr val="FF0000"/>
              </a:solidFill>
              <a:latin typeface="Arial" panose="020B0604020202020204" pitchFamily="34" charset="0"/>
              <a:cs typeface="Arial" panose="020B0604020202020204" pitchFamily="34" charset="0"/>
            </a:endParaRPr>
          </a:p>
          <a:p>
            <a:endParaRPr lang="en-GB"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8797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5B6139F-2BAE-4604-A017-8BD5FF681A28}"/>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3F44A90D-32AA-4F01-BADE-ACE409925232}"/>
              </a:ext>
            </a:extLst>
          </p:cNvPr>
          <p:cNvSpPr txBox="1"/>
          <p:nvPr/>
        </p:nvSpPr>
        <p:spPr>
          <a:xfrm>
            <a:off x="537210" y="2827424"/>
            <a:ext cx="11117580" cy="9879628"/>
          </a:xfrm>
          <a:prstGeom prst="rect">
            <a:avLst/>
          </a:prstGeom>
          <a:noFill/>
        </p:spPr>
        <p:txBody>
          <a:bodyPr wrap="square" rtlCol="0">
            <a:spAutoFit/>
          </a:bodyPr>
          <a:lstStyle/>
          <a:p>
            <a:r>
              <a:rPr lang="en-GB" sz="4400" b="1" dirty="0">
                <a:latin typeface="Arial" panose="020B0604020202020204" pitchFamily="34" charset="0"/>
                <a:cs typeface="Arial" panose="020B0604020202020204" pitchFamily="34" charset="0"/>
              </a:rPr>
              <a:t>Disguised Compliance &amp; Avoidant Families</a:t>
            </a:r>
          </a:p>
          <a:p>
            <a:endParaRPr lang="en-GB" sz="2800" b="1"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Held over a 2hr 15min session, via MS Teams (equivalent to a half day training session)</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Trainers: </a:t>
            </a:r>
            <a:r>
              <a:rPr lang="en-GB" sz="2000" dirty="0">
                <a:latin typeface="Arial" panose="020B0604020202020204" pitchFamily="34" charset="0"/>
                <a:cs typeface="Arial" panose="020B0604020202020204" pitchFamily="34" charset="0"/>
              </a:rPr>
              <a:t>Health and Children’s Services Partners</a:t>
            </a:r>
          </a:p>
          <a:p>
            <a:endParaRPr lang="en-GB" sz="20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Target audience</a:t>
            </a:r>
            <a:r>
              <a:rPr lang="en-GB" sz="2000" dirty="0">
                <a:latin typeface="Arial" panose="020B0604020202020204" pitchFamily="34" charset="0"/>
                <a:cs typeface="Arial" panose="020B0604020202020204" pitchFamily="34" charset="0"/>
              </a:rPr>
              <a:t>: Practitioners from all agencies working with children, young people and their families </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Aim of the Course</a:t>
            </a:r>
            <a:r>
              <a:rPr lang="en-GB" sz="2000" dirty="0">
                <a:latin typeface="Arial" panose="020B0604020202020204" pitchFamily="34" charset="0"/>
                <a:cs typeface="Arial" panose="020B0604020202020204" pitchFamily="34" charset="0"/>
              </a:rPr>
              <a:t>: This is a multi-agency course giving practitioners the opportunity to recognise, deal with, and at times challenge, the behaviours of resistance and avoidance tactics employed by potentially aggressive parents.</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Pre-course Work: </a:t>
            </a:r>
            <a:r>
              <a:rPr lang="en-GB" sz="2000" dirty="0">
                <a:latin typeface="Arial" panose="020B0604020202020204" pitchFamily="34" charset="0"/>
                <a:cs typeface="Arial" panose="020B0604020202020204" pitchFamily="34" charset="0"/>
              </a:rPr>
              <a:t>Please see the 'Download Course Materials’ on our training website where, under the 'Pre-course' section, you will be able to access the schedule for the training session, a copy of the Disguised Compliance Top Tips booklet and a pre-course worksheet.</a:t>
            </a:r>
          </a:p>
          <a:p>
            <a:r>
              <a:rPr lang="en-GB" sz="2000" b="1" u="sng" dirty="0">
                <a:latin typeface="Arial" panose="020B0604020202020204" pitchFamily="34" charset="0"/>
                <a:cs typeface="Arial" panose="020B0604020202020204" pitchFamily="34" charset="0"/>
              </a:rPr>
              <a:t>Please note</a:t>
            </a:r>
            <a:r>
              <a:rPr lang="en-GB" sz="2000" b="1" dirty="0">
                <a:latin typeface="Arial" panose="020B0604020202020204" pitchFamily="34" charset="0"/>
                <a:cs typeface="Arial" panose="020B0604020202020204" pitchFamily="34" charset="0"/>
              </a:rPr>
              <a:t> – It is very important that the pre-course work is completed fully by all delegates prior to attending the training as it will form the basis for the first part of the session.</a:t>
            </a:r>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Learning Outcomes: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To improve the confidence and skills of professionals dealing with issues of disguised compliance.</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Offer challenge and peer support to staff no matter what level in order to facilitate discussions with families exhibiting possible disguised compliance tactics.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To increase knowledge, skills and competence of staff to recognise the signs and respond appropriately when working with avoidant families.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To meet a locally identified need by service providers and commissioners.</a:t>
            </a:r>
          </a:p>
        </p:txBody>
      </p:sp>
      <p:graphicFrame>
        <p:nvGraphicFramePr>
          <p:cNvPr id="4" name="Table 3">
            <a:extLst>
              <a:ext uri="{FF2B5EF4-FFF2-40B4-BE49-F238E27FC236}">
                <a16:creationId xmlns:a16="http://schemas.microsoft.com/office/drawing/2014/main" id="{2BDD753A-B2D0-4F34-B1EC-6C6BCED6FF4F}"/>
              </a:ext>
            </a:extLst>
          </p:cNvPr>
          <p:cNvGraphicFramePr>
            <a:graphicFrameLocks noGrp="1"/>
          </p:cNvGraphicFramePr>
          <p:nvPr>
            <p:extLst>
              <p:ext uri="{D42A27DB-BD31-4B8C-83A1-F6EECF244321}">
                <p14:modId xmlns:p14="http://schemas.microsoft.com/office/powerpoint/2010/main" val="874264230"/>
              </p:ext>
            </p:extLst>
          </p:nvPr>
        </p:nvGraphicFramePr>
        <p:xfrm>
          <a:off x="2032000" y="12782625"/>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102067129"/>
                    </a:ext>
                  </a:extLst>
                </a:gridCol>
                <a:gridCol w="4064000">
                  <a:extLst>
                    <a:ext uri="{9D8B030D-6E8A-4147-A177-3AD203B41FA5}">
                      <a16:colId xmlns:a16="http://schemas.microsoft.com/office/drawing/2014/main" val="3883628869"/>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2653397753"/>
                  </a:ext>
                </a:extLst>
              </a:tr>
              <a:tr h="370840">
                <a:tc>
                  <a:txBody>
                    <a:bodyPr/>
                    <a:lstStyle/>
                    <a:p>
                      <a:r>
                        <a:rPr lang="en-GB" dirty="0"/>
                        <a:t>18 October 2022 9:30am</a:t>
                      </a:r>
                    </a:p>
                  </a:txBody>
                  <a:tcPr/>
                </a:tc>
                <a:tc>
                  <a:txBody>
                    <a:bodyPr/>
                    <a:lstStyle/>
                    <a:p>
                      <a:r>
                        <a:rPr lang="en-GB" dirty="0"/>
                        <a:t>1 place available </a:t>
                      </a:r>
                    </a:p>
                  </a:txBody>
                  <a:tcPr/>
                </a:tc>
                <a:extLst>
                  <a:ext uri="{0D108BD9-81ED-4DB2-BD59-A6C34878D82A}">
                    <a16:rowId xmlns:a16="http://schemas.microsoft.com/office/drawing/2014/main" val="346295568"/>
                  </a:ext>
                </a:extLst>
              </a:tr>
              <a:tr h="370840">
                <a:tc>
                  <a:txBody>
                    <a:bodyPr/>
                    <a:lstStyle/>
                    <a:p>
                      <a:r>
                        <a:rPr lang="en-GB" dirty="0"/>
                        <a:t>7 February 2023 1:30pm</a:t>
                      </a:r>
                    </a:p>
                  </a:txBody>
                  <a:tcPr/>
                </a:tc>
                <a:tc>
                  <a:txBody>
                    <a:bodyPr/>
                    <a:lstStyle/>
                    <a:p>
                      <a:r>
                        <a:rPr lang="en-GB" dirty="0"/>
                        <a:t>1 place available </a:t>
                      </a:r>
                    </a:p>
                  </a:txBody>
                  <a:tcPr/>
                </a:tc>
                <a:extLst>
                  <a:ext uri="{0D108BD9-81ED-4DB2-BD59-A6C34878D82A}">
                    <a16:rowId xmlns:a16="http://schemas.microsoft.com/office/drawing/2014/main" val="2240938591"/>
                  </a:ext>
                </a:extLst>
              </a:tr>
              <a:tr h="370840">
                <a:tc>
                  <a:txBody>
                    <a:bodyPr/>
                    <a:lstStyle/>
                    <a:p>
                      <a:r>
                        <a:rPr lang="en-GB" dirty="0"/>
                        <a:t>13 June 2023 9:30am</a:t>
                      </a:r>
                    </a:p>
                  </a:txBody>
                  <a:tcPr/>
                </a:tc>
                <a:tc>
                  <a:txBody>
                    <a:bodyPr/>
                    <a:lstStyle/>
                    <a:p>
                      <a:r>
                        <a:rPr lang="en-GB" dirty="0"/>
                        <a:t>Places available </a:t>
                      </a:r>
                    </a:p>
                  </a:txBody>
                  <a:tcPr/>
                </a:tc>
                <a:extLst>
                  <a:ext uri="{0D108BD9-81ED-4DB2-BD59-A6C34878D82A}">
                    <a16:rowId xmlns:a16="http://schemas.microsoft.com/office/drawing/2014/main" val="1990684762"/>
                  </a:ext>
                </a:extLst>
              </a:tr>
            </a:tbl>
          </a:graphicData>
        </a:graphic>
      </p:graphicFrame>
    </p:spTree>
    <p:extLst>
      <p:ext uri="{BB962C8B-B14F-4D97-AF65-F5344CB8AC3E}">
        <p14:creationId xmlns:p14="http://schemas.microsoft.com/office/powerpoint/2010/main" val="2819849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3051446"/>
            <a:ext cx="10947400" cy="5755422"/>
          </a:xfrm>
          <a:prstGeom prst="rect">
            <a:avLst/>
          </a:prstGeom>
          <a:noFill/>
        </p:spPr>
        <p:txBody>
          <a:bodyPr wrap="square" rtlCol="0">
            <a:spAutoFit/>
          </a:bodyPr>
          <a:lstStyle/>
          <a:p>
            <a:r>
              <a:rPr lang="en-GB" sz="5400" b="1" dirty="0">
                <a:latin typeface="Arial" panose="020B0604020202020204" pitchFamily="34" charset="0"/>
                <a:cs typeface="Arial" panose="020B0604020202020204" pitchFamily="34" charset="0"/>
              </a:rPr>
              <a:t>The Trio of Risk </a:t>
            </a:r>
          </a:p>
          <a:p>
            <a:r>
              <a:rPr lang="en-GB" sz="2800" b="1" dirty="0">
                <a:latin typeface="Arial" panose="020B0604020202020204" pitchFamily="34" charset="0"/>
                <a:cs typeface="Arial" panose="020B0604020202020204" pitchFamily="34" charset="0"/>
              </a:rPr>
              <a:t>(Domestic Abuse, Mental Health and Substance Misuse)</a:t>
            </a:r>
            <a:endParaRPr lang="en-GB" sz="2400" b="1" dirty="0">
              <a:latin typeface="Arial" panose="020B0604020202020204" pitchFamily="34" charset="0"/>
              <a:cs typeface="Arial" panose="020B0604020202020204" pitchFamily="34" charset="0"/>
            </a:endParaRPr>
          </a:p>
          <a:p>
            <a:endParaRPr lang="en-GB" sz="2800" b="1"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Two 3hr sessions available; one starting at 10am and the second starting at 13:30pm, via MS Teams (equivalent to a half day training session)</a:t>
            </a:r>
          </a:p>
          <a:p>
            <a:r>
              <a:rPr lang="en-GB" sz="1400" b="1" dirty="0">
                <a:latin typeface="Arial" panose="020B0604020202020204" pitchFamily="34" charset="0"/>
                <a:cs typeface="Arial" panose="020B0604020202020204" pitchFamily="34" charset="0"/>
              </a:rPr>
              <a:t>Target audience</a:t>
            </a:r>
            <a:r>
              <a:rPr lang="en-GB" sz="140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Practitioners from all agencies working with Families and Young People</a:t>
            </a:r>
            <a:endParaRPr lang="en-GB" sz="1400" dirty="0">
              <a:latin typeface="Arial" panose="020B0604020202020204" pitchFamily="34" charset="0"/>
              <a:cs typeface="Arial" panose="020B0604020202020204" pitchFamily="34" charset="0"/>
            </a:endParaRPr>
          </a:p>
          <a:p>
            <a:r>
              <a:rPr lang="en-GB" sz="1400" b="1" dirty="0">
                <a:latin typeface="Arial" panose="020B0604020202020204" pitchFamily="34" charset="0"/>
                <a:cs typeface="Arial" panose="020B0604020202020204" pitchFamily="34" charset="0"/>
              </a:rPr>
              <a:t>Aim of the Course</a:t>
            </a:r>
            <a:r>
              <a:rPr lang="en-GB" sz="140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To raise awareness of the impact that Parental Mental Health, Parental Substance Misuse and Domestic Abuse has on children and young people.</a:t>
            </a:r>
          </a:p>
          <a:p>
            <a:endParaRPr lang="en-GB" sz="1400" dirty="0">
              <a:latin typeface="Arial" panose="020B0604020202020204" pitchFamily="34" charset="0"/>
              <a:cs typeface="Arial" panose="020B0604020202020204" pitchFamily="34" charset="0"/>
            </a:endParaRPr>
          </a:p>
          <a:p>
            <a:r>
              <a:rPr lang="en-GB" sz="1400" b="1" dirty="0">
                <a:latin typeface="Arial" panose="020B0604020202020204" pitchFamily="34" charset="0"/>
                <a:cs typeface="Arial" panose="020B0604020202020204" pitchFamily="34" charset="0"/>
              </a:rPr>
              <a:t>Learning Outcomes:</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improve the knowledge, skills and working practices to better identify substance misuse, mental health and domestic abuse and the risks to children and the roles and responsibilities of agencies.</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explore the impact of substance misuse, mental health and domestic abuse on families and parenting from the perspective of the children.</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review and identify the signs associated with substance misuse, domestic abuse and mental health in parents and their extended families.</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provide harm reduction advice</a:t>
            </a:r>
          </a:p>
          <a:p>
            <a:endParaRPr lang="en-GB" sz="1400" b="1"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1988961350"/>
              </p:ext>
            </p:extLst>
          </p:nvPr>
        </p:nvGraphicFramePr>
        <p:xfrm>
          <a:off x="1915886" y="8806868"/>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14 March 2023 9:30am</a:t>
                      </a:r>
                    </a:p>
                  </a:txBody>
                  <a:tcPr/>
                </a:tc>
                <a:tc>
                  <a:txBody>
                    <a:bodyPr/>
                    <a:lstStyle/>
                    <a:p>
                      <a:r>
                        <a:rPr lang="en-GB" dirty="0"/>
                        <a:t>Places available </a:t>
                      </a:r>
                    </a:p>
                  </a:txBody>
                  <a:tcPr/>
                </a:tc>
                <a:extLst>
                  <a:ext uri="{0D108BD9-81ED-4DB2-BD59-A6C34878D82A}">
                    <a16:rowId xmlns:a16="http://schemas.microsoft.com/office/drawing/2014/main" val="958976688"/>
                  </a:ext>
                </a:extLst>
              </a:tr>
              <a:tr h="370840">
                <a:tc>
                  <a:txBody>
                    <a:bodyPr/>
                    <a:lstStyle/>
                    <a:p>
                      <a:r>
                        <a:rPr lang="en-GB" dirty="0"/>
                        <a:t>14 March 2023 1:30pm</a:t>
                      </a:r>
                    </a:p>
                  </a:txBody>
                  <a:tcPr/>
                </a:tc>
                <a:tc>
                  <a:txBody>
                    <a:bodyPr/>
                    <a:lstStyle/>
                    <a:p>
                      <a:r>
                        <a:rPr lang="en-GB" dirty="0"/>
                        <a:t>Places available </a:t>
                      </a:r>
                    </a:p>
                  </a:txBody>
                  <a:tcPr/>
                </a:tc>
                <a:extLst>
                  <a:ext uri="{0D108BD9-81ED-4DB2-BD59-A6C34878D82A}">
                    <a16:rowId xmlns:a16="http://schemas.microsoft.com/office/drawing/2014/main" val="1113341297"/>
                  </a:ext>
                </a:extLst>
              </a:tr>
            </a:tbl>
          </a:graphicData>
        </a:graphic>
      </p:graphicFrame>
      <p:sp>
        <p:nvSpPr>
          <p:cNvPr id="14" name="Rectangle: Rounded Corners 13">
            <a:extLst>
              <a:ext uri="{FF2B5EF4-FFF2-40B4-BE49-F238E27FC236}">
                <a16:creationId xmlns:a16="http://schemas.microsoft.com/office/drawing/2014/main" id="{A42505B4-1742-40D3-91C7-0A58072B0F08}"/>
              </a:ext>
            </a:extLst>
          </p:cNvPr>
          <p:cNvSpPr/>
          <p:nvPr/>
        </p:nvSpPr>
        <p:spPr>
          <a:xfrm>
            <a:off x="830035" y="12116470"/>
            <a:ext cx="10633529" cy="2176167"/>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a:solidFill>
                  <a:schemeClr val="accent1">
                    <a:lumMod val="50000"/>
                  </a:schemeClr>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
        <p:nvSpPr>
          <p:cNvPr id="9" name="Rectangle: Rounded Corners 8">
            <a:extLst>
              <a:ext uri="{FF2B5EF4-FFF2-40B4-BE49-F238E27FC236}">
                <a16:creationId xmlns:a16="http://schemas.microsoft.com/office/drawing/2014/main" id="{02C40760-5961-4CFD-BE36-A3F26423DAD3}"/>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00719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3051446"/>
            <a:ext cx="10947400" cy="7325082"/>
          </a:xfrm>
          <a:prstGeom prst="rect">
            <a:avLst/>
          </a:prstGeom>
          <a:noFill/>
        </p:spPr>
        <p:txBody>
          <a:bodyPr wrap="square" rtlCol="0">
            <a:spAutoFit/>
          </a:bodyPr>
          <a:lstStyle/>
          <a:p>
            <a:r>
              <a:rPr lang="en-GB" sz="5400" b="1" dirty="0">
                <a:latin typeface="Arial" panose="020B0604020202020204" pitchFamily="34" charset="0"/>
                <a:cs typeface="Arial" panose="020B0604020202020204" pitchFamily="34" charset="0"/>
              </a:rPr>
              <a:t>Introduction to Mental Health </a:t>
            </a:r>
          </a:p>
          <a:p>
            <a:endParaRPr lang="en-GB" sz="16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Target Audience: </a:t>
            </a:r>
          </a:p>
          <a:p>
            <a:r>
              <a:rPr lang="en-GB" sz="2400" dirty="0">
                <a:latin typeface="Arial" panose="020B0604020202020204" pitchFamily="34" charset="0"/>
                <a:cs typeface="Arial" panose="020B0604020202020204" pitchFamily="34" charset="0"/>
              </a:rPr>
              <a:t>Practitioners working with children and young people (age groups primary  years 5 and 6, secondary schools and colleges) </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Facilitator: </a:t>
            </a:r>
          </a:p>
          <a:p>
            <a:r>
              <a:rPr lang="en-GB" sz="2400" dirty="0">
                <a:latin typeface="Arial" panose="020B0604020202020204" pitchFamily="34" charset="0"/>
                <a:cs typeface="Arial" panose="020B0604020202020204" pitchFamily="34" charset="0"/>
              </a:rPr>
              <a:t>Herts Minds </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Overview: </a:t>
            </a:r>
          </a:p>
          <a:p>
            <a:endParaRPr lang="en-GB" sz="1600" b="1"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This session provides a universal introduction to mental health by increasing knowledge of how mental health relates to everyone. Individuals will be provided an overview of common mental health issues including, prevalence, signs and how they can affect young people. The session covers stigma and will help improve confidence in attendees around talking about mental health. The session closes with a brief overview of the 5-W2WB and makes attendees aware of the support available across Hertfordshire. This session is versatile in the audiences it may be tailored for.</a:t>
            </a: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4275408235"/>
              </p:ext>
            </p:extLst>
          </p:nvPr>
        </p:nvGraphicFramePr>
        <p:xfrm>
          <a:off x="2057400" y="10919050"/>
          <a:ext cx="8128000" cy="128016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12 December 2022 10am to 11:30am</a:t>
                      </a:r>
                    </a:p>
                  </a:txBody>
                  <a:tcPr/>
                </a:tc>
                <a:tc>
                  <a:txBody>
                    <a:bodyPr/>
                    <a:lstStyle/>
                    <a:p>
                      <a:r>
                        <a:rPr lang="en-GB" dirty="0"/>
                        <a:t>Places available </a:t>
                      </a:r>
                    </a:p>
                  </a:txBody>
                  <a:tcPr/>
                </a:tc>
                <a:extLst>
                  <a:ext uri="{0D108BD9-81ED-4DB2-BD59-A6C34878D82A}">
                    <a16:rowId xmlns:a16="http://schemas.microsoft.com/office/drawing/2014/main" val="1172653524"/>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82800" y="1407911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1037891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4135967"/>
            <a:ext cx="10947400" cy="6063198"/>
          </a:xfrm>
          <a:prstGeom prst="rect">
            <a:avLst/>
          </a:prstGeom>
          <a:noFill/>
        </p:spPr>
        <p:txBody>
          <a:bodyPr wrap="square" rtlCol="0">
            <a:spAutoFit/>
          </a:bodyPr>
          <a:lstStyle/>
          <a:p>
            <a:r>
              <a:rPr lang="en-GB" sz="5400" b="1" dirty="0">
                <a:latin typeface="Arial" panose="020B0604020202020204" pitchFamily="34" charset="0"/>
                <a:cs typeface="Arial" panose="020B0604020202020204" pitchFamily="34" charset="0"/>
              </a:rPr>
              <a:t>Emotional Wellbeing and Coping Strategies </a:t>
            </a:r>
          </a:p>
          <a:p>
            <a:endParaRPr lang="en-GB" sz="16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Target Audience: </a:t>
            </a:r>
          </a:p>
          <a:p>
            <a:r>
              <a:rPr lang="en-GB" sz="2400" dirty="0">
                <a:latin typeface="Arial" panose="020B0604020202020204" pitchFamily="34" charset="0"/>
                <a:cs typeface="Arial" panose="020B0604020202020204" pitchFamily="34" charset="0"/>
              </a:rPr>
              <a:t>Practitioners working with child and young people  </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Overview: </a:t>
            </a:r>
          </a:p>
          <a:p>
            <a:endParaRPr lang="en-GB" sz="2400" b="1"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This session focuses on how to maintain positive mental health. It gives a brief overview of the psycho-social emotional climate in young people and 3 key steps in how to identify emotions without judgement and choosing a response. You will learn research-based self-help strategies for positive emotional wellbeing relevant to young children and young adults, how to establish when further support is needed and how to access other support available.</a:t>
            </a: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1522120078"/>
              </p:ext>
            </p:extLst>
          </p:nvPr>
        </p:nvGraphicFramePr>
        <p:xfrm>
          <a:off x="2057400" y="10919050"/>
          <a:ext cx="8128000" cy="128016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17 January 2023 2pm to 3:30pm</a:t>
                      </a:r>
                    </a:p>
                  </a:txBody>
                  <a:tcPr/>
                </a:tc>
                <a:tc>
                  <a:txBody>
                    <a:bodyPr/>
                    <a:lstStyle/>
                    <a:p>
                      <a:r>
                        <a:rPr lang="en-GB" dirty="0"/>
                        <a:t>FULLY BOOKED </a:t>
                      </a:r>
                    </a:p>
                  </a:txBody>
                  <a:tcPr/>
                </a:tc>
                <a:extLst>
                  <a:ext uri="{0D108BD9-81ED-4DB2-BD59-A6C34878D82A}">
                    <a16:rowId xmlns:a16="http://schemas.microsoft.com/office/drawing/2014/main" val="1965450041"/>
                  </a:ext>
                </a:extLst>
              </a:tr>
            </a:tbl>
          </a:graphicData>
        </a:graphic>
      </p:graphicFrame>
      <p:sp>
        <p:nvSpPr>
          <p:cNvPr id="7" name="Rectangle: Rounded Corners 6">
            <a:extLst>
              <a:ext uri="{FF2B5EF4-FFF2-40B4-BE49-F238E27FC236}">
                <a16:creationId xmlns:a16="http://schemas.microsoft.com/office/drawing/2014/main" id="{D1D88206-A15C-4EE1-AE57-EC2D64C2E2F9}"/>
              </a:ext>
            </a:extLst>
          </p:cNvPr>
          <p:cNvSpPr/>
          <p:nvPr/>
        </p:nvSpPr>
        <p:spPr>
          <a:xfrm>
            <a:off x="986971" y="13392377"/>
            <a:ext cx="10633529" cy="2176167"/>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a:solidFill>
                  <a:schemeClr val="accent1">
                    <a:lumMod val="50000"/>
                  </a:schemeClr>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Tree>
    <p:extLst>
      <p:ext uri="{BB962C8B-B14F-4D97-AF65-F5344CB8AC3E}">
        <p14:creationId xmlns:p14="http://schemas.microsoft.com/office/powerpoint/2010/main" val="33869695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22300" y="2594246"/>
            <a:ext cx="10947400" cy="8556188"/>
          </a:xfrm>
          <a:prstGeom prst="rect">
            <a:avLst/>
          </a:prstGeom>
          <a:noFill/>
        </p:spPr>
        <p:txBody>
          <a:bodyPr wrap="square" rtlCol="0">
            <a:spAutoFit/>
          </a:bodyPr>
          <a:lstStyle/>
          <a:p>
            <a:r>
              <a:rPr lang="en-GB" sz="4800" b="1" dirty="0">
                <a:latin typeface="Arial" panose="020B0604020202020204" pitchFamily="34" charset="0"/>
                <a:cs typeface="Arial" panose="020B0604020202020204" pitchFamily="34" charset="0"/>
              </a:rPr>
              <a:t>Spot the Signs (Youth Suicide Prevention Course) </a:t>
            </a:r>
          </a:p>
          <a:p>
            <a:endParaRPr lang="en-GB" sz="14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Target Audience: </a:t>
            </a:r>
          </a:p>
          <a:p>
            <a:r>
              <a:rPr lang="en-GB" sz="2000" dirty="0">
                <a:latin typeface="Arial" panose="020B0604020202020204" pitchFamily="34" charset="0"/>
                <a:cs typeface="Arial" panose="020B0604020202020204" pitchFamily="34" charset="0"/>
              </a:rPr>
              <a:t>Practitioners working with children and young people aged 9yrs to 20yrs. </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Overview: </a:t>
            </a:r>
          </a:p>
          <a:p>
            <a:r>
              <a:rPr lang="en-GB" sz="2000" dirty="0">
                <a:solidFill>
                  <a:srgbClr val="2A2A2A"/>
                </a:solidFill>
                <a:effectLst/>
                <a:latin typeface="Arial" panose="020B0604020202020204" pitchFamily="34" charset="0"/>
                <a:cs typeface="Arial" panose="020B0604020202020204" pitchFamily="34" charset="0"/>
              </a:rPr>
              <a:t>The purpose of this session is to increase participants’ knowledge and awareness about youth suicide. We will explore information about which groups of young people are most at risk and why, protective factors and increase confidence in using practical strategies for identifying and responding to signs of risk in young people. You will be provided with some of the latest information and statistics in regard to suicide in young people. We will also explore the effects of media and contagion on youth suicide, with the internet having an important contemporary role. This session is most suitable for individuals working/ caring for 9-year to 20-year olds.</a:t>
            </a:r>
          </a:p>
          <a:p>
            <a:endParaRPr lang="en-GB" sz="2000" dirty="0">
              <a:solidFill>
                <a:srgbClr val="2A2A2A"/>
              </a:solidFill>
              <a:effectLst/>
              <a:latin typeface="Arial" panose="020B0604020202020204" pitchFamily="34" charset="0"/>
              <a:cs typeface="Arial" panose="020B0604020202020204" pitchFamily="34" charset="0"/>
            </a:endParaRPr>
          </a:p>
          <a:p>
            <a:r>
              <a:rPr lang="en-GB" sz="2000" b="1" dirty="0">
                <a:solidFill>
                  <a:srgbClr val="2A2A2A"/>
                </a:solidFill>
                <a:effectLst/>
                <a:latin typeface="Arial" panose="020B0604020202020204" pitchFamily="34" charset="0"/>
                <a:cs typeface="Arial" panose="020B0604020202020204" pitchFamily="34" charset="0"/>
              </a:rPr>
              <a:t>Learning Outcomes: </a:t>
            </a:r>
            <a:endParaRPr lang="en-GB" sz="2000" dirty="0">
              <a:solidFill>
                <a:srgbClr val="2A2A2A"/>
              </a:solidFill>
              <a:effectLst/>
              <a:latin typeface="Arial" panose="020B0604020202020204" pitchFamily="34" charset="0"/>
              <a:cs typeface="Arial" panose="020B0604020202020204" pitchFamily="34" charset="0"/>
            </a:endParaRP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Have a broad awareness of suicide in young people, including being able to recognise some of the latest statistics and risk factors</a:t>
            </a: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Understand some of the misconceptions surrounding suicide in young people and be aware of the impact of stigma.</a:t>
            </a: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Have increased confidence in responding to and supporting young people with suicidal thoughts.</a:t>
            </a: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Have an increased knowledge of services available in Hertfordshire to support young people with suicidal thoughts.</a:t>
            </a: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Know where and when to signpost young people to for additional support.</a:t>
            </a: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2355620295"/>
              </p:ext>
            </p:extLst>
          </p:nvPr>
        </p:nvGraphicFramePr>
        <p:xfrm>
          <a:off x="2032000" y="11631400"/>
          <a:ext cx="8128000" cy="210312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17 October 2022 10am to 2:30pm</a:t>
                      </a:r>
                    </a:p>
                  </a:txBody>
                  <a:tcPr/>
                </a:tc>
                <a:tc>
                  <a:txBody>
                    <a:bodyPr/>
                    <a:lstStyle/>
                    <a:p>
                      <a:r>
                        <a:rPr lang="en-GB" dirty="0"/>
                        <a:t>FULLY BOOKED </a:t>
                      </a:r>
                    </a:p>
                  </a:txBody>
                  <a:tcPr/>
                </a:tc>
                <a:extLst>
                  <a:ext uri="{0D108BD9-81ED-4DB2-BD59-A6C34878D82A}">
                    <a16:rowId xmlns:a16="http://schemas.microsoft.com/office/drawing/2014/main" val="4048034992"/>
                  </a:ext>
                </a:extLst>
              </a:tr>
              <a:tr h="370840">
                <a:tc>
                  <a:txBody>
                    <a:bodyPr/>
                    <a:lstStyle/>
                    <a:p>
                      <a:r>
                        <a:rPr lang="en-GB" dirty="0"/>
                        <a:t>27 February 2023 10am to 2:30pm</a:t>
                      </a:r>
                    </a:p>
                  </a:txBody>
                  <a:tcPr/>
                </a:tc>
                <a:tc>
                  <a:txBody>
                    <a:bodyPr/>
                    <a:lstStyle/>
                    <a:p>
                      <a:r>
                        <a:rPr lang="en-GB" dirty="0"/>
                        <a:t>Places available </a:t>
                      </a:r>
                    </a:p>
                  </a:txBody>
                  <a:tcPr/>
                </a:tc>
                <a:extLst>
                  <a:ext uri="{0D108BD9-81ED-4DB2-BD59-A6C34878D82A}">
                    <a16:rowId xmlns:a16="http://schemas.microsoft.com/office/drawing/2014/main" val="2986856532"/>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291316" y="15066314"/>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279116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22300" y="2594246"/>
            <a:ext cx="10947400" cy="9941183"/>
          </a:xfrm>
          <a:prstGeom prst="rect">
            <a:avLst/>
          </a:prstGeom>
          <a:noFill/>
        </p:spPr>
        <p:txBody>
          <a:bodyPr wrap="square" rtlCol="0">
            <a:spAutoFit/>
          </a:bodyPr>
          <a:lstStyle/>
          <a:p>
            <a:r>
              <a:rPr lang="en-GB" sz="4000" b="1" dirty="0">
                <a:latin typeface="Arial" panose="020B0604020202020204" pitchFamily="34" charset="0"/>
                <a:cs typeface="Arial" panose="020B0604020202020204" pitchFamily="34" charset="0"/>
              </a:rPr>
              <a:t>How to have conversations with Adolescents about Mental Health</a:t>
            </a:r>
          </a:p>
          <a:p>
            <a:endParaRPr lang="en-GB" sz="16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Target Audience: </a:t>
            </a:r>
          </a:p>
          <a:p>
            <a:r>
              <a:rPr lang="en-GB" sz="2400" dirty="0">
                <a:latin typeface="Arial" panose="020B0604020202020204" pitchFamily="34" charset="0"/>
                <a:cs typeface="Arial" panose="020B0604020202020204" pitchFamily="34" charset="0"/>
              </a:rPr>
              <a:t>Practitioners working with children and young people</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Overview</a:t>
            </a:r>
            <a:r>
              <a:rPr lang="en-GB" sz="2400" dirty="0">
                <a:latin typeface="Arial" panose="020B0604020202020204" pitchFamily="34" charset="0"/>
                <a:cs typeface="Arial" panose="020B0604020202020204" pitchFamily="34" charset="0"/>
              </a:rPr>
              <a:t> </a:t>
            </a:r>
          </a:p>
          <a:p>
            <a:r>
              <a:rPr lang="en-GB" sz="2400" dirty="0">
                <a:latin typeface="Arial" panose="020B0604020202020204" pitchFamily="34" charset="0"/>
                <a:cs typeface="Arial" panose="020B0604020202020204" pitchFamily="34" charset="0"/>
              </a:rPr>
              <a:t>In this workshop we discuss mental health stigma, how adolescence is perceived and how to navigate interpersonal interactions in a way that promotes emotional wellbeing. This will be done in the context of the types of changes adolescents experience socially, psychologically and biologically. Content centred on how to improve resilience and communication will explore the benefits of talking openly, developing a support network, managing expectations and what to do if a conversation around mental health has not gone as planned. Attendees will receive a signposting guide of organisations to contact if they are ever in need of external support.</a:t>
            </a:r>
          </a:p>
          <a:p>
            <a:r>
              <a:rPr lang="en-GB" sz="2400" dirty="0">
                <a:latin typeface="Arial" panose="020B0604020202020204" pitchFamily="34" charset="0"/>
                <a:cs typeface="Arial" panose="020B0604020202020204" pitchFamily="34" charset="0"/>
              </a:rPr>
              <a:t> </a:t>
            </a:r>
          </a:p>
          <a:p>
            <a:r>
              <a:rPr lang="en-GB" sz="2400" b="1" dirty="0">
                <a:latin typeface="Arial" panose="020B0604020202020204" pitchFamily="34" charset="0"/>
                <a:cs typeface="Arial" panose="020B0604020202020204" pitchFamily="34" charset="0"/>
              </a:rPr>
              <a:t>Learning Outcomes: </a:t>
            </a:r>
          </a:p>
          <a:p>
            <a:pPr>
              <a:buFont typeface="Arial" panose="020B0604020202020204" pitchFamily="34" charset="0"/>
              <a:buChar char="•"/>
            </a:pPr>
            <a:r>
              <a:rPr lang="en-GB" sz="2400" dirty="0">
                <a:latin typeface="Arial" panose="020B0604020202020204" pitchFamily="34" charset="0"/>
                <a:cs typeface="Arial" panose="020B0604020202020204" pitchFamily="34" charset="0"/>
              </a:rPr>
              <a:t>Have an increased global understanding of the adolescent experience and a broader understanding of mental health</a:t>
            </a:r>
          </a:p>
          <a:p>
            <a:pPr>
              <a:buFont typeface="Arial" panose="020B0604020202020204" pitchFamily="34" charset="0"/>
              <a:buChar char="•"/>
            </a:pPr>
            <a:r>
              <a:rPr lang="en-GB" sz="2400" dirty="0">
                <a:latin typeface="Arial" panose="020B0604020202020204" pitchFamily="34" charset="0"/>
                <a:cs typeface="Arial" panose="020B0604020202020204" pitchFamily="34" charset="0"/>
              </a:rPr>
              <a:t>Feel more confident holding and/or instigating a conversation around mental health and wellbeing</a:t>
            </a:r>
          </a:p>
          <a:p>
            <a:pPr>
              <a:buFont typeface="Arial" panose="020B0604020202020204" pitchFamily="34" charset="0"/>
              <a:buChar char="•"/>
            </a:pPr>
            <a:r>
              <a:rPr lang="en-GB" sz="2400" dirty="0">
                <a:latin typeface="Arial" panose="020B0604020202020204" pitchFamily="34" charset="0"/>
                <a:cs typeface="Arial" panose="020B0604020202020204" pitchFamily="34" charset="0"/>
              </a:rPr>
              <a:t>An understanding of how to foster resilience in young people</a:t>
            </a:r>
          </a:p>
          <a:p>
            <a:r>
              <a:rPr lang="en-GB" sz="2400" dirty="0">
                <a:solidFill>
                  <a:srgbClr val="2A2A2A"/>
                </a:solidFill>
                <a:effectLst/>
                <a:latin typeface="Arial" panose="020B0604020202020204" pitchFamily="34" charset="0"/>
                <a:cs typeface="Arial" panose="020B0604020202020204" pitchFamily="34" charset="0"/>
              </a:rPr>
              <a:t>.</a:t>
            </a:r>
          </a:p>
          <a:p>
            <a:endParaRPr lang="en-GB" sz="2400" b="1"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4225122132"/>
              </p:ext>
            </p:extLst>
          </p:nvPr>
        </p:nvGraphicFramePr>
        <p:xfrm>
          <a:off x="2291316" y="11889098"/>
          <a:ext cx="8128000" cy="210312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7 November 2022 2pm to 3:30pm</a:t>
                      </a:r>
                    </a:p>
                  </a:txBody>
                  <a:tcPr/>
                </a:tc>
                <a:tc>
                  <a:txBody>
                    <a:bodyPr/>
                    <a:lstStyle/>
                    <a:p>
                      <a:r>
                        <a:rPr lang="en-GB" dirty="0"/>
                        <a:t>FULLY BOOKED </a:t>
                      </a:r>
                    </a:p>
                  </a:txBody>
                  <a:tcPr/>
                </a:tc>
                <a:extLst>
                  <a:ext uri="{0D108BD9-81ED-4DB2-BD59-A6C34878D82A}">
                    <a16:rowId xmlns:a16="http://schemas.microsoft.com/office/drawing/2014/main" val="3153694202"/>
                  </a:ext>
                </a:extLst>
              </a:tr>
              <a:tr h="370840">
                <a:tc>
                  <a:txBody>
                    <a:bodyPr/>
                    <a:lstStyle/>
                    <a:p>
                      <a:r>
                        <a:rPr lang="en-GB" dirty="0"/>
                        <a:t>20 March 2023 10am to 11:30am</a:t>
                      </a:r>
                    </a:p>
                  </a:txBody>
                  <a:tcPr/>
                </a:tc>
                <a:tc>
                  <a:txBody>
                    <a:bodyPr/>
                    <a:lstStyle/>
                    <a:p>
                      <a:r>
                        <a:rPr lang="en-GB" dirty="0"/>
                        <a:t>Places available </a:t>
                      </a:r>
                    </a:p>
                  </a:txBody>
                  <a:tcPr/>
                </a:tc>
                <a:extLst>
                  <a:ext uri="{0D108BD9-81ED-4DB2-BD59-A6C34878D82A}">
                    <a16:rowId xmlns:a16="http://schemas.microsoft.com/office/drawing/2014/main" val="72114065"/>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291316" y="15066314"/>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1436712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968001"/>
            <a:ext cx="10947400" cy="7602081"/>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Voice of the Child – Opening Doors </a:t>
            </a:r>
          </a:p>
          <a:p>
            <a:r>
              <a:rPr lang="en-GB" sz="3600" b="1" dirty="0">
                <a:latin typeface="Arial" panose="020B0604020202020204" pitchFamily="34" charset="0"/>
                <a:cs typeface="Arial" panose="020B0604020202020204" pitchFamily="34" charset="0"/>
              </a:rPr>
              <a:t>Facilitator: Triangle  </a:t>
            </a:r>
          </a:p>
          <a:p>
            <a:endParaRPr lang="en-GB"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Aims:</a:t>
            </a:r>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Adult responses to early concerns are key to children’s safety. Guidance to front line staff can be very prohibitive, often telling people what not to do. This programme takes the opposite approach and will give participants:</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An understanding of observational commentary and how this can help a child to tell.</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An understanding of the elements of good forensic questioning, including question types and why they matter so much.</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Ways to keep an open mind when listening to children, including a range of open-ended questions and prompts that safely ‘open doors’ for children.</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Approaches to quickly establish rapport with children and set safe expectations when exploring initial concerns, including strategies for working with children in the presence of other adults.</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Knowledge about how trauma, impairment and disability can affect a child’s vulnerability and communication.</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By the end of the course, participants will be able to:	</a:t>
            </a:r>
            <a:endParaRPr lang="en-GB"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Open doors for disabled children and all children</a:t>
            </a:r>
          </a:p>
          <a:p>
            <a:pPr lvl="0"/>
            <a:endParaRPr lang="en-GB" sz="2000" dirty="0">
              <a:latin typeface="Arial" panose="020B0604020202020204" pitchFamily="34" charset="0"/>
              <a:cs typeface="Arial" panose="020B0604020202020204" pitchFamily="34" charset="0"/>
            </a:endParaRPr>
          </a:p>
          <a:p>
            <a:pPr lvl="0"/>
            <a:r>
              <a:rPr lang="en-GB" sz="2000" b="1" dirty="0">
                <a:latin typeface="Arial" panose="020B0604020202020204" pitchFamily="34" charset="0"/>
                <a:cs typeface="Arial" panose="020B0604020202020204" pitchFamily="34" charset="0"/>
              </a:rPr>
              <a:t>All sessions are 9:30am to 12:30PM</a:t>
            </a:r>
          </a:p>
          <a:p>
            <a:endParaRPr lang="en-GB"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2757527796"/>
              </p:ext>
            </p:extLst>
          </p:nvPr>
        </p:nvGraphicFramePr>
        <p:xfrm>
          <a:off x="2120900" y="10570082"/>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 December 2022</a:t>
                      </a:r>
                    </a:p>
                  </a:txBody>
                  <a:tcPr/>
                </a:tc>
                <a:tc>
                  <a:txBody>
                    <a:bodyPr/>
                    <a:lstStyle/>
                    <a:p>
                      <a:r>
                        <a:rPr lang="en-GB" dirty="0"/>
                        <a:t>FULLY BOOKED </a:t>
                      </a:r>
                    </a:p>
                  </a:txBody>
                  <a:tcPr/>
                </a:tc>
                <a:extLst>
                  <a:ext uri="{0D108BD9-81ED-4DB2-BD59-A6C34878D82A}">
                    <a16:rowId xmlns:a16="http://schemas.microsoft.com/office/drawing/2014/main" val="3153694202"/>
                  </a:ext>
                </a:extLst>
              </a:tr>
              <a:tr h="370840">
                <a:tc>
                  <a:txBody>
                    <a:bodyPr/>
                    <a:lstStyle/>
                    <a:p>
                      <a:r>
                        <a:rPr lang="en-GB" dirty="0"/>
                        <a:t>26 January 2023</a:t>
                      </a:r>
                    </a:p>
                  </a:txBody>
                  <a:tcPr/>
                </a:tc>
                <a:tc>
                  <a:txBody>
                    <a:bodyPr/>
                    <a:lstStyle/>
                    <a:p>
                      <a:r>
                        <a:rPr lang="en-GB" dirty="0"/>
                        <a:t>FULLY BOOKED </a:t>
                      </a:r>
                    </a:p>
                  </a:txBody>
                  <a:tcPr/>
                </a:tc>
                <a:extLst>
                  <a:ext uri="{0D108BD9-81ED-4DB2-BD59-A6C34878D82A}">
                    <a16:rowId xmlns:a16="http://schemas.microsoft.com/office/drawing/2014/main" val="72114065"/>
                  </a:ext>
                </a:extLst>
              </a:tr>
            </a:tbl>
          </a:graphicData>
        </a:graphic>
      </p:graphicFrame>
      <p:sp>
        <p:nvSpPr>
          <p:cNvPr id="8" name="Rectangle: Rounded Corners 7">
            <a:extLst>
              <a:ext uri="{FF2B5EF4-FFF2-40B4-BE49-F238E27FC236}">
                <a16:creationId xmlns:a16="http://schemas.microsoft.com/office/drawing/2014/main" id="{CAD998F0-8F5D-43B3-8B78-8BD7DC38F027}"/>
              </a:ext>
            </a:extLst>
          </p:cNvPr>
          <p:cNvSpPr/>
          <p:nvPr/>
        </p:nvSpPr>
        <p:spPr>
          <a:xfrm>
            <a:off x="1038551" y="12115479"/>
            <a:ext cx="10633529" cy="2176167"/>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a:solidFill>
                  <a:schemeClr val="accent1">
                    <a:lumMod val="50000"/>
                  </a:schemeClr>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
        <p:nvSpPr>
          <p:cNvPr id="9" name="Rectangle: Rounded Corners 8">
            <a:extLst>
              <a:ext uri="{FF2B5EF4-FFF2-40B4-BE49-F238E27FC236}">
                <a16:creationId xmlns:a16="http://schemas.microsoft.com/office/drawing/2014/main" id="{02C40760-5961-4CFD-BE36-A3F26423DAD3}"/>
              </a:ext>
            </a:extLst>
          </p:cNvPr>
          <p:cNvSpPr/>
          <p:nvPr/>
        </p:nvSpPr>
        <p:spPr>
          <a:xfrm>
            <a:off x="2291316" y="14465443"/>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780593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968001"/>
            <a:ext cx="10947400" cy="7909858"/>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Lunch &amp; Learn: Prevent – Misogyny &amp; Violence Against Women and Girls in the context of Extremism </a:t>
            </a:r>
          </a:p>
          <a:p>
            <a:endParaRPr lang="en-GB"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Facilitator: Sophie Lawrence, Prevent Programme Manager, Community Protection, HCC</a:t>
            </a:r>
          </a:p>
          <a:p>
            <a:endParaRPr lang="en-GB" sz="2800" b="1"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Aims:</a:t>
            </a:r>
            <a:endParaRPr lang="en-GB" sz="2800" dirty="0">
              <a:latin typeface="Arial" panose="020B0604020202020204" pitchFamily="34" charset="0"/>
              <a:cs typeface="Arial" panose="020B0604020202020204" pitchFamily="34" charset="0"/>
            </a:endParaRPr>
          </a:p>
          <a:p>
            <a:endParaRPr lang="en-GB" sz="2800" dirty="0">
              <a:latin typeface="Arial" panose="020B0604020202020204" pitchFamily="34" charset="0"/>
              <a:cs typeface="Arial" panose="020B0604020202020204" pitchFamily="34" charset="0"/>
            </a:endParaRPr>
          </a:p>
          <a:p>
            <a:r>
              <a:rPr lang="en-GB" sz="2800" b="0" i="0" dirty="0">
                <a:solidFill>
                  <a:srgbClr val="2A2A2A"/>
                </a:solidFill>
                <a:effectLst/>
                <a:latin typeface="Arial" panose="020B0604020202020204" pitchFamily="34" charset="0"/>
              </a:rPr>
              <a:t>To understand the growing links between misogyny, VAWG and extreme ideologies such as branches of Satanism, the </a:t>
            </a:r>
            <a:r>
              <a:rPr lang="en-GB" sz="2800" b="0" i="0" dirty="0" err="1">
                <a:solidFill>
                  <a:srgbClr val="2A2A2A"/>
                </a:solidFill>
                <a:effectLst/>
                <a:latin typeface="Arial" panose="020B0604020202020204" pitchFamily="34" charset="0"/>
              </a:rPr>
              <a:t>Incel</a:t>
            </a:r>
            <a:r>
              <a:rPr lang="en-GB" sz="2800" b="0" i="0" dirty="0">
                <a:solidFill>
                  <a:srgbClr val="2A2A2A"/>
                </a:solidFill>
                <a:effectLst/>
                <a:latin typeface="Arial" panose="020B0604020202020204" pitchFamily="34" charset="0"/>
              </a:rPr>
              <a:t> movement and the Islamic State. </a:t>
            </a:r>
          </a:p>
          <a:p>
            <a:endParaRPr lang="en-GB" sz="2800" dirty="0">
              <a:solidFill>
                <a:srgbClr val="2A2A2A"/>
              </a:solidFill>
              <a:latin typeface="Arial" panose="020B0604020202020204" pitchFamily="34" charset="0"/>
            </a:endParaRPr>
          </a:p>
          <a:p>
            <a:r>
              <a:rPr lang="en-GB" sz="2800" b="0" i="0" dirty="0">
                <a:solidFill>
                  <a:srgbClr val="2A2A2A"/>
                </a:solidFill>
                <a:effectLst/>
                <a:latin typeface="Arial" panose="020B0604020202020204" pitchFamily="34" charset="0"/>
              </a:rPr>
              <a:t>Please do be aware that this is new research into a sensitive topic and the presentation contains sensitive content and imagery.</a:t>
            </a:r>
          </a:p>
          <a:p>
            <a:endParaRPr lang="en-GB" sz="2800" dirty="0">
              <a:solidFill>
                <a:srgbClr val="2A2A2A"/>
              </a:solidFill>
              <a:latin typeface="Arial" panose="020B0604020202020204" pitchFamily="34" charset="0"/>
              <a:cs typeface="Arial" panose="020B0604020202020204" pitchFamily="34" charset="0"/>
            </a:endParaRPr>
          </a:p>
          <a:p>
            <a:r>
              <a:rPr lang="en-GB" sz="2800" b="1" dirty="0">
                <a:solidFill>
                  <a:srgbClr val="2A2A2A"/>
                </a:solidFill>
                <a:latin typeface="Arial" panose="020B0604020202020204" pitchFamily="34" charset="0"/>
                <a:cs typeface="Arial" panose="020B0604020202020204" pitchFamily="34" charset="0"/>
              </a:rPr>
              <a:t>All sessions are 12:30pm to 1:30pm </a:t>
            </a:r>
            <a:endParaRPr lang="en-GB" sz="2000" b="1"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2030878335"/>
              </p:ext>
            </p:extLst>
          </p:nvPr>
        </p:nvGraphicFramePr>
        <p:xfrm>
          <a:off x="2291316" y="11889098"/>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21 November 2022</a:t>
                      </a:r>
                    </a:p>
                  </a:txBody>
                  <a:tcPr/>
                </a:tc>
                <a:tc>
                  <a:txBody>
                    <a:bodyPr/>
                    <a:lstStyle/>
                    <a:p>
                      <a:r>
                        <a:rPr lang="en-GB" dirty="0"/>
                        <a:t>Places available </a:t>
                      </a:r>
                    </a:p>
                  </a:txBody>
                  <a:tcPr/>
                </a:tc>
                <a:extLst>
                  <a:ext uri="{0D108BD9-81ED-4DB2-BD59-A6C34878D82A}">
                    <a16:rowId xmlns:a16="http://schemas.microsoft.com/office/drawing/2014/main" val="1789622694"/>
                  </a:ext>
                </a:extLst>
              </a:tr>
              <a:tr h="370840">
                <a:tc>
                  <a:txBody>
                    <a:bodyPr/>
                    <a:lstStyle/>
                    <a:p>
                      <a:r>
                        <a:rPr lang="en-GB" dirty="0"/>
                        <a:t>28 February 2023</a:t>
                      </a:r>
                    </a:p>
                  </a:txBody>
                  <a:tcPr/>
                </a:tc>
                <a:tc>
                  <a:txBody>
                    <a:bodyPr/>
                    <a:lstStyle/>
                    <a:p>
                      <a:r>
                        <a:rPr lang="en-GB" dirty="0"/>
                        <a:t>Places available </a:t>
                      </a:r>
                    </a:p>
                  </a:txBody>
                  <a:tcPr/>
                </a:tc>
                <a:extLst>
                  <a:ext uri="{0D108BD9-81ED-4DB2-BD59-A6C34878D82A}">
                    <a16:rowId xmlns:a16="http://schemas.microsoft.com/office/drawing/2014/main" val="3153694202"/>
                  </a:ext>
                </a:extLst>
              </a:tr>
              <a:tr h="370840">
                <a:tc>
                  <a:txBody>
                    <a:bodyPr/>
                    <a:lstStyle/>
                    <a:p>
                      <a:r>
                        <a:rPr lang="en-GB" dirty="0"/>
                        <a:t>7 March 2023 </a:t>
                      </a:r>
                    </a:p>
                  </a:txBody>
                  <a:tcPr/>
                </a:tc>
                <a:tc>
                  <a:txBody>
                    <a:bodyPr/>
                    <a:lstStyle/>
                    <a:p>
                      <a:r>
                        <a:rPr lang="en-GB" dirty="0"/>
                        <a:t>Places available </a:t>
                      </a:r>
                    </a:p>
                  </a:txBody>
                  <a:tcPr/>
                </a:tc>
                <a:extLst>
                  <a:ext uri="{0D108BD9-81ED-4DB2-BD59-A6C34878D82A}">
                    <a16:rowId xmlns:a16="http://schemas.microsoft.com/office/drawing/2014/main" val="72114065"/>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291316" y="14465443"/>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17944368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968001"/>
            <a:ext cx="10947400" cy="7786747"/>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Lunch &amp; Learn: Understanding how Channel counters terrorism </a:t>
            </a:r>
          </a:p>
          <a:p>
            <a:endParaRPr lang="en-GB"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Facilitator: Sophie Lawrence, Prevent Programme Manager, Community Protection, HCC</a:t>
            </a:r>
          </a:p>
          <a:p>
            <a:endParaRPr lang="en-GB" sz="2800" b="1"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Aims:</a:t>
            </a:r>
            <a:endParaRPr lang="en-GB" sz="2800" dirty="0">
              <a:latin typeface="Arial" panose="020B0604020202020204" pitchFamily="34" charset="0"/>
              <a:cs typeface="Arial" panose="020B0604020202020204" pitchFamily="34" charset="0"/>
            </a:endParaRPr>
          </a:p>
          <a:p>
            <a:endParaRPr lang="en-GB" sz="2800" dirty="0">
              <a:latin typeface="Arial" panose="020B0604020202020204" pitchFamily="34" charset="0"/>
              <a:cs typeface="Arial" panose="020B0604020202020204" pitchFamily="34" charset="0"/>
            </a:endParaRPr>
          </a:p>
          <a:p>
            <a:r>
              <a:rPr lang="en-GB" sz="2800" b="0" dirty="0">
                <a:solidFill>
                  <a:srgbClr val="2A2A2A"/>
                </a:solidFill>
                <a:effectLst/>
                <a:latin typeface="Arial" panose="020B0604020202020204" pitchFamily="34" charset="0"/>
              </a:rPr>
              <a:t>This session will look at the aims and objectives of the Channel Panel, how it operates and the legislation that underpins the work carried out in this space. We have seen Channel feature in news headlines recently in relation to recent terrorist activity and in relation to the Government’s Independent Review of Prevent – this is a topical session and will benefit those who are interested in safeguarding individuals from the harms of extremism and terrorism</a:t>
            </a:r>
            <a:r>
              <a:rPr lang="en-GB" sz="2800" b="0" i="1" dirty="0">
                <a:solidFill>
                  <a:srgbClr val="2A2A2A"/>
                </a:solidFill>
                <a:effectLst/>
                <a:latin typeface="Arial" panose="020B0604020202020204" pitchFamily="34" charset="0"/>
              </a:rPr>
              <a:t>.</a:t>
            </a:r>
          </a:p>
          <a:p>
            <a:endParaRPr lang="en-GB" sz="2800" dirty="0">
              <a:solidFill>
                <a:srgbClr val="2A2A2A"/>
              </a:solidFill>
              <a:latin typeface="Arial" panose="020B0604020202020204" pitchFamily="34" charset="0"/>
              <a:cs typeface="Arial" panose="020B0604020202020204" pitchFamily="34" charset="0"/>
            </a:endParaRPr>
          </a:p>
          <a:p>
            <a:r>
              <a:rPr lang="en-GB" sz="2800" b="1" dirty="0">
                <a:solidFill>
                  <a:srgbClr val="2A2A2A"/>
                </a:solidFill>
                <a:latin typeface="Arial" panose="020B0604020202020204" pitchFamily="34" charset="0"/>
                <a:cs typeface="Arial" panose="020B0604020202020204" pitchFamily="34" charset="0"/>
              </a:rPr>
              <a:t>All sessions are 12:30pm to 1:30pm </a:t>
            </a:r>
            <a:endParaRPr lang="en-GB" sz="2000" b="1"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1701910790"/>
              </p:ext>
            </p:extLst>
          </p:nvPr>
        </p:nvGraphicFramePr>
        <p:xfrm>
          <a:off x="2291316" y="11889098"/>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4 October 2022</a:t>
                      </a:r>
                    </a:p>
                  </a:txBody>
                  <a:tcPr/>
                </a:tc>
                <a:tc>
                  <a:txBody>
                    <a:bodyPr/>
                    <a:lstStyle/>
                    <a:p>
                      <a:r>
                        <a:rPr lang="en-GB" dirty="0"/>
                        <a:t>Places available </a:t>
                      </a:r>
                    </a:p>
                  </a:txBody>
                  <a:tcPr/>
                </a:tc>
                <a:extLst>
                  <a:ext uri="{0D108BD9-81ED-4DB2-BD59-A6C34878D82A}">
                    <a16:rowId xmlns:a16="http://schemas.microsoft.com/office/drawing/2014/main" val="1789622694"/>
                  </a:ext>
                </a:extLst>
              </a:tr>
              <a:tr h="370840">
                <a:tc>
                  <a:txBody>
                    <a:bodyPr/>
                    <a:lstStyle/>
                    <a:p>
                      <a:r>
                        <a:rPr lang="en-GB" dirty="0"/>
                        <a:t>22 November 2022 </a:t>
                      </a:r>
                    </a:p>
                  </a:txBody>
                  <a:tcPr/>
                </a:tc>
                <a:tc>
                  <a:txBody>
                    <a:bodyPr/>
                    <a:lstStyle/>
                    <a:p>
                      <a:r>
                        <a:rPr lang="en-GB" dirty="0"/>
                        <a:t>Places available </a:t>
                      </a:r>
                    </a:p>
                  </a:txBody>
                  <a:tcPr/>
                </a:tc>
                <a:extLst>
                  <a:ext uri="{0D108BD9-81ED-4DB2-BD59-A6C34878D82A}">
                    <a16:rowId xmlns:a16="http://schemas.microsoft.com/office/drawing/2014/main" val="3153694202"/>
                  </a:ext>
                </a:extLst>
              </a:tr>
              <a:tr h="370840">
                <a:tc>
                  <a:txBody>
                    <a:bodyPr/>
                    <a:lstStyle/>
                    <a:p>
                      <a:r>
                        <a:rPr lang="en-GB" dirty="0"/>
                        <a:t>1 March 2023 </a:t>
                      </a:r>
                    </a:p>
                  </a:txBody>
                  <a:tcPr/>
                </a:tc>
                <a:tc>
                  <a:txBody>
                    <a:bodyPr/>
                    <a:lstStyle/>
                    <a:p>
                      <a:r>
                        <a:rPr lang="en-GB" dirty="0"/>
                        <a:t>Places available </a:t>
                      </a:r>
                    </a:p>
                  </a:txBody>
                  <a:tcPr/>
                </a:tc>
                <a:extLst>
                  <a:ext uri="{0D108BD9-81ED-4DB2-BD59-A6C34878D82A}">
                    <a16:rowId xmlns:a16="http://schemas.microsoft.com/office/drawing/2014/main" val="72114065"/>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291316" y="14465443"/>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41566870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968001"/>
            <a:ext cx="10947400" cy="5940088"/>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Contextual Safeguarding</a:t>
            </a:r>
          </a:p>
          <a:p>
            <a:endParaRPr lang="en-GB"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Facilitator: </a:t>
            </a:r>
            <a:r>
              <a:rPr lang="en-GB" sz="2800" b="1" dirty="0" err="1">
                <a:latin typeface="Arial" panose="020B0604020202020204" pitchFamily="34" charset="0"/>
                <a:cs typeface="Arial" panose="020B0604020202020204" pitchFamily="34" charset="0"/>
              </a:rPr>
              <a:t>InTrac</a:t>
            </a:r>
            <a:r>
              <a:rPr lang="en-GB" sz="2800" b="1" dirty="0">
                <a:latin typeface="Arial" panose="020B0604020202020204" pitchFamily="34" charset="0"/>
                <a:cs typeface="Arial" panose="020B0604020202020204" pitchFamily="34" charset="0"/>
              </a:rPr>
              <a:t> </a:t>
            </a:r>
          </a:p>
          <a:p>
            <a:endParaRPr lang="en-GB" sz="2800" b="1"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Target audience:</a:t>
            </a:r>
            <a:endParaRPr lang="en-GB" sz="2800" dirty="0">
              <a:latin typeface="Arial" panose="020B0604020202020204" pitchFamily="34" charset="0"/>
              <a:cs typeface="Arial" panose="020B0604020202020204" pitchFamily="34" charset="0"/>
            </a:endParaRPr>
          </a:p>
          <a:p>
            <a:endParaRPr lang="en-GB" sz="2800" dirty="0">
              <a:latin typeface="Arial" panose="020B0604020202020204" pitchFamily="34" charset="0"/>
              <a:cs typeface="Arial" panose="020B0604020202020204" pitchFamily="34" charset="0"/>
            </a:endParaRPr>
          </a:p>
          <a:p>
            <a:r>
              <a:rPr lang="en-GB" sz="2800" b="0" dirty="0">
                <a:effectLst/>
                <a:latin typeface="Arial" panose="020B0604020202020204" pitchFamily="34" charset="0"/>
              </a:rPr>
              <a:t>This taster session will introduce participants to the concept of Contextual Safeguarding.  Participants will explore the main  drivers for adolescent behaviour, including current understanding in relation to adolescent development, the push and pull factors associated with adolescent vulnerability and the variety of contexts in which adolescents may experience harm.</a:t>
            </a:r>
          </a:p>
          <a:p>
            <a:endParaRPr lang="en-GB" sz="2800"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280706981"/>
              </p:ext>
            </p:extLst>
          </p:nvPr>
        </p:nvGraphicFramePr>
        <p:xfrm>
          <a:off x="2032000" y="10415898"/>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12 October 2022 9:30 to 11:30</a:t>
                      </a:r>
                    </a:p>
                  </a:txBody>
                  <a:tcPr/>
                </a:tc>
                <a:tc>
                  <a:txBody>
                    <a:bodyPr/>
                    <a:lstStyle/>
                    <a:p>
                      <a:r>
                        <a:rPr lang="en-GB" dirty="0"/>
                        <a:t>Places available </a:t>
                      </a:r>
                    </a:p>
                  </a:txBody>
                  <a:tcPr/>
                </a:tc>
                <a:extLst>
                  <a:ext uri="{0D108BD9-81ED-4DB2-BD59-A6C34878D82A}">
                    <a16:rowId xmlns:a16="http://schemas.microsoft.com/office/drawing/2014/main" val="1789622694"/>
                  </a:ext>
                </a:extLst>
              </a:tr>
              <a:tr h="370840">
                <a:tc>
                  <a:txBody>
                    <a:bodyPr/>
                    <a:lstStyle/>
                    <a:p>
                      <a:r>
                        <a:rPr lang="en-GB" dirty="0"/>
                        <a:t>7 December 2022 1:30 to 3:30 </a:t>
                      </a:r>
                    </a:p>
                  </a:txBody>
                  <a:tcPr/>
                </a:tc>
                <a:tc>
                  <a:txBody>
                    <a:bodyPr/>
                    <a:lstStyle/>
                    <a:p>
                      <a:r>
                        <a:rPr lang="en-GB" dirty="0"/>
                        <a:t>Places available </a:t>
                      </a:r>
                    </a:p>
                  </a:txBody>
                  <a:tcPr/>
                </a:tc>
                <a:extLst>
                  <a:ext uri="{0D108BD9-81ED-4DB2-BD59-A6C34878D82A}">
                    <a16:rowId xmlns:a16="http://schemas.microsoft.com/office/drawing/2014/main" val="3153694202"/>
                  </a:ext>
                </a:extLst>
              </a:tr>
              <a:tr h="370840">
                <a:tc>
                  <a:txBody>
                    <a:bodyPr/>
                    <a:lstStyle/>
                    <a:p>
                      <a:r>
                        <a:rPr lang="en-GB" dirty="0"/>
                        <a:t>1 March 2023 9:30 to 11:30 </a:t>
                      </a:r>
                    </a:p>
                  </a:txBody>
                  <a:tcPr/>
                </a:tc>
                <a:tc>
                  <a:txBody>
                    <a:bodyPr/>
                    <a:lstStyle/>
                    <a:p>
                      <a:r>
                        <a:rPr lang="en-GB" dirty="0"/>
                        <a:t>Places available </a:t>
                      </a:r>
                    </a:p>
                  </a:txBody>
                  <a:tcPr/>
                </a:tc>
                <a:extLst>
                  <a:ext uri="{0D108BD9-81ED-4DB2-BD59-A6C34878D82A}">
                    <a16:rowId xmlns:a16="http://schemas.microsoft.com/office/drawing/2014/main" val="72114065"/>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291316" y="14465443"/>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252739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pic>
        <p:nvPicPr>
          <p:cNvPr id="6" name="Picture 5">
            <a:extLst>
              <a:ext uri="{FF2B5EF4-FFF2-40B4-BE49-F238E27FC236}">
                <a16:creationId xmlns:a16="http://schemas.microsoft.com/office/drawing/2014/main" id="{8DCF3632-6380-4776-8D1B-39A68FF8D1E3}"/>
              </a:ext>
              <a:ext uri="{C183D7F6-B498-43B3-948B-1728B52AA6E4}">
                <adec:decorative xmlns:adec="http://schemas.microsoft.com/office/drawing/2017/decorative" val="1"/>
              </a:ext>
            </a:extLst>
          </p:cNvPr>
          <p:cNvPicPr/>
          <p:nvPr/>
        </p:nvPicPr>
        <p:blipFill>
          <a:blip r:embed="rId2"/>
          <a:stretch>
            <a:fillRect/>
          </a:stretch>
        </p:blipFill>
        <p:spPr>
          <a:xfrm>
            <a:off x="9225280" y="2563933"/>
            <a:ext cx="1402080" cy="641350"/>
          </a:xfrm>
          <a:prstGeom prst="rect">
            <a:avLst/>
          </a:prstGeom>
        </p:spPr>
      </p:pic>
      <p:sp>
        <p:nvSpPr>
          <p:cNvPr id="10" name="TextBox 9">
            <a:extLst>
              <a:ext uri="{FF2B5EF4-FFF2-40B4-BE49-F238E27FC236}">
                <a16:creationId xmlns:a16="http://schemas.microsoft.com/office/drawing/2014/main" id="{9A4B88EE-F08C-44BE-A488-B356A2709F6F}"/>
              </a:ext>
            </a:extLst>
          </p:cNvPr>
          <p:cNvSpPr txBox="1"/>
          <p:nvPr/>
        </p:nvSpPr>
        <p:spPr>
          <a:xfrm>
            <a:off x="751840" y="2563933"/>
            <a:ext cx="10947400" cy="9356408"/>
          </a:xfrm>
          <a:prstGeom prst="rect">
            <a:avLst/>
          </a:prstGeom>
          <a:noFill/>
        </p:spPr>
        <p:txBody>
          <a:bodyPr wrap="square" rtlCol="0">
            <a:spAutoFit/>
          </a:bodyPr>
          <a:lstStyle/>
          <a:p>
            <a:r>
              <a:rPr lang="en-GB" sz="2400" b="1" dirty="0">
                <a:latin typeface="Arial" panose="020B0604020202020204" pitchFamily="34" charset="0"/>
                <a:cs typeface="Arial" panose="020B0604020202020204" pitchFamily="34" charset="0"/>
              </a:rPr>
              <a:t>BROOK TRAFFIC LIGHT TOOL TRAINING </a:t>
            </a:r>
          </a:p>
          <a:p>
            <a:r>
              <a:rPr lang="en-GB" sz="2400" b="1" dirty="0">
                <a:latin typeface="Arial" panose="020B0604020202020204" pitchFamily="34" charset="0"/>
                <a:cs typeface="Arial" panose="020B0604020202020204" pitchFamily="34" charset="0"/>
              </a:rPr>
              <a:t>Harmful Sexual Behaviours </a:t>
            </a:r>
          </a:p>
          <a:p>
            <a:endParaRPr lang="en-GB" sz="1600" b="1" dirty="0">
              <a:solidFill>
                <a:srgbClr val="C00000"/>
              </a:solidFill>
              <a:latin typeface="Arial" panose="020B0604020202020204" pitchFamily="34" charset="0"/>
              <a:cs typeface="Arial" panose="020B0604020202020204" pitchFamily="34" charset="0"/>
            </a:endParaRPr>
          </a:p>
          <a:p>
            <a:r>
              <a:rPr lang="en-GB" sz="2000" b="1" dirty="0"/>
              <a:t>Aim: </a:t>
            </a:r>
            <a:endParaRPr lang="en-GB" sz="2000" dirty="0"/>
          </a:p>
          <a:p>
            <a:r>
              <a:rPr lang="en-GB" sz="2000" dirty="0"/>
              <a:t>The training and accompanying Tool equip professionals to make consistent and informed decisions that neither stigmatise nor criminalise young people. Participants will learn about healthy sexual development, understand key laws relating to sexual behaviour and gain knowledge on enabling robust and meaningful conversations around harmful sexual behaviours that cause concern. </a:t>
            </a:r>
          </a:p>
          <a:p>
            <a:r>
              <a:rPr lang="en-GB" sz="2000" b="1" dirty="0"/>
              <a:t>Audience:</a:t>
            </a:r>
            <a:endParaRPr lang="en-GB" sz="2000" dirty="0"/>
          </a:p>
          <a:p>
            <a:r>
              <a:rPr lang="en-GB" sz="2000" dirty="0"/>
              <a:t>Safeguarding Leads within individual agencies who can support their colleagues/team when there is a need to use the Brook Traffic Light Tool. Once trained, delegates will receive a licence to access the Brook Traffic Light Tool, which they can use to support their colleagues/teams in identifying harmful sexual behaviours. </a:t>
            </a:r>
            <a:r>
              <a:rPr lang="en-GB" sz="2000" b="1" dirty="0">
                <a:solidFill>
                  <a:srgbClr val="FF0000"/>
                </a:solidFill>
              </a:rPr>
              <a:t>Please note: this training is not open to workers from Children’s Services - Children’s Services L&amp;D will be providing training via their platform</a:t>
            </a:r>
          </a:p>
          <a:p>
            <a:r>
              <a:rPr lang="en-GB" sz="2000" b="1" dirty="0"/>
              <a:t>Schools</a:t>
            </a:r>
          </a:p>
          <a:p>
            <a:r>
              <a:rPr lang="en-GB" sz="2000" dirty="0"/>
              <a:t>The HSCP are funding licences for Schools to access this training via e-learning. Please contact </a:t>
            </a:r>
            <a:r>
              <a:rPr lang="en-GB" sz="2000" dirty="0">
                <a:hlinkClick r:id="rId3"/>
              </a:rPr>
              <a:t>hscpcourses@herfordshire.gov.uk</a:t>
            </a:r>
            <a:r>
              <a:rPr lang="en-GB" sz="2000" dirty="0"/>
              <a:t> for further information. </a:t>
            </a:r>
          </a:p>
          <a:p>
            <a:r>
              <a:rPr lang="en-GB" sz="2000" b="1" dirty="0"/>
              <a:t>Joining:</a:t>
            </a:r>
            <a:endParaRPr lang="en-GB" sz="2000" dirty="0"/>
          </a:p>
          <a:p>
            <a:r>
              <a:rPr lang="en-GB" sz="2000" dirty="0"/>
              <a:t>As we are limiting the number of licences per agency, can </a:t>
            </a:r>
            <a:r>
              <a:rPr lang="en-GB" sz="2000" b="1" dirty="0">
                <a:solidFill>
                  <a:srgbClr val="FF0000"/>
                </a:solidFill>
              </a:rPr>
              <a:t>Agency Leads please identify who in their agency they would like to put forward </a:t>
            </a:r>
            <a:r>
              <a:rPr lang="en-GB" sz="2000" dirty="0"/>
              <a:t>via email -</a:t>
            </a:r>
            <a:r>
              <a:rPr lang="en-GB" sz="2000" u="sng" dirty="0">
                <a:hlinkClick r:id="rId4"/>
              </a:rPr>
              <a:t>hscpcourses@hertfordshire.gov.uk</a:t>
            </a:r>
            <a:r>
              <a:rPr lang="en-GB" sz="2000" dirty="0"/>
              <a:t> – giving their preferred date of training and a backup date. </a:t>
            </a:r>
            <a:r>
              <a:rPr lang="en-GB" sz="2000" b="1" dirty="0">
                <a:solidFill>
                  <a:srgbClr val="FF0000"/>
                </a:solidFill>
              </a:rPr>
              <a:t>Booking for this training cannot be done via our training website.</a:t>
            </a:r>
            <a:r>
              <a:rPr lang="en-GB" sz="2000" b="1" dirty="0"/>
              <a:t> </a:t>
            </a:r>
            <a:r>
              <a:rPr lang="en-GB" sz="2000" dirty="0"/>
              <a:t>We will let the successful delegates know and will also keep a waiting list for any places that agencies do not require.  </a:t>
            </a:r>
          </a:p>
          <a:p>
            <a:endParaRPr lang="en-GB" sz="2000" dirty="0"/>
          </a:p>
          <a:p>
            <a:r>
              <a:rPr lang="en-GB" sz="2000" dirty="0"/>
              <a:t>The dates/times for the training are below – each training sessions is 3.5hrs. </a:t>
            </a:r>
          </a:p>
          <a:p>
            <a:endParaRPr lang="en-GB" sz="1600" dirty="0"/>
          </a:p>
          <a:p>
            <a:endParaRPr lang="en-GB" sz="1600" dirty="0"/>
          </a:p>
          <a:p>
            <a:endParaRPr lang="en-GB" sz="1600" dirty="0"/>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p:txBody>
      </p:sp>
      <p:graphicFrame>
        <p:nvGraphicFramePr>
          <p:cNvPr id="8" name="Table 18">
            <a:extLst>
              <a:ext uri="{FF2B5EF4-FFF2-40B4-BE49-F238E27FC236}">
                <a16:creationId xmlns:a16="http://schemas.microsoft.com/office/drawing/2014/main" id="{DC3ED5A9-8DDC-4E82-BAB7-A8DB801E6EA7}"/>
              </a:ext>
            </a:extLst>
          </p:cNvPr>
          <p:cNvGraphicFramePr>
            <a:graphicFrameLocks noGrp="1"/>
          </p:cNvGraphicFramePr>
          <p:nvPr>
            <p:extLst>
              <p:ext uri="{D42A27DB-BD31-4B8C-83A1-F6EECF244321}">
                <p14:modId xmlns:p14="http://schemas.microsoft.com/office/powerpoint/2010/main" val="3036713957"/>
              </p:ext>
            </p:extLst>
          </p:nvPr>
        </p:nvGraphicFramePr>
        <p:xfrm>
          <a:off x="2032000" y="10675154"/>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Time</a:t>
                      </a:r>
                    </a:p>
                  </a:txBody>
                  <a:tcPr/>
                </a:tc>
                <a:extLst>
                  <a:ext uri="{0D108BD9-81ED-4DB2-BD59-A6C34878D82A}">
                    <a16:rowId xmlns:a16="http://schemas.microsoft.com/office/drawing/2014/main" val="1246928019"/>
                  </a:ext>
                </a:extLst>
              </a:tr>
              <a:tr h="370840">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052551710"/>
                  </a:ext>
                </a:extLst>
              </a:tr>
              <a:tr h="370840">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660781104"/>
                  </a:ext>
                </a:extLst>
              </a:tr>
              <a:tr h="370840">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767956712"/>
                  </a:ext>
                </a:extLst>
              </a:tr>
            </a:tbl>
          </a:graphicData>
        </a:graphic>
      </p:graphicFrame>
    </p:spTree>
    <p:extLst>
      <p:ext uri="{BB962C8B-B14F-4D97-AF65-F5344CB8AC3E}">
        <p14:creationId xmlns:p14="http://schemas.microsoft.com/office/powerpoint/2010/main" val="23689323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968001"/>
            <a:ext cx="10947400" cy="8894743"/>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Eating Disorders in Children and Young People </a:t>
            </a:r>
          </a:p>
          <a:p>
            <a:endParaRPr lang="en-GB"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Facilitator: Herts MIND </a:t>
            </a:r>
          </a:p>
          <a:p>
            <a:pPr algn="l"/>
            <a:endParaRPr lang="en-GB" sz="2800" b="1" dirty="0">
              <a:latin typeface="Arial" panose="020B0604020202020204" pitchFamily="34" charset="0"/>
              <a:cs typeface="Arial" panose="020B0604020202020204" pitchFamily="34" charset="0"/>
            </a:endParaRPr>
          </a:p>
          <a:p>
            <a:pPr algn="l"/>
            <a:r>
              <a:rPr lang="en-GB" b="0" i="0" dirty="0">
                <a:effectLst/>
                <a:latin typeface="Arial" panose="020B0604020202020204" pitchFamily="34" charset="0"/>
              </a:rPr>
              <a:t>This session provides an overview of the types of eating disorders and how they present in children and young people. Attendees will be provided with an overview of the common warning signs of eating disorders in children and young people, both physical and emotional. The session will help improve confidence in attendees to support children and young people by identifying causes, considering the effects of myths and stigma, along with how to have conversations about eating disorders. The session closes by ensuring attendees are aware of the support available for children and young people across Hertfordshire and nationally in the form of support services, apps and websites.</a:t>
            </a:r>
          </a:p>
          <a:p>
            <a:pPr algn="l"/>
            <a:endParaRPr lang="en-GB" b="1" i="0" dirty="0">
              <a:effectLst/>
              <a:latin typeface="Arial" panose="020B0604020202020204" pitchFamily="34" charset="0"/>
              <a:cs typeface="Arial" panose="020B0604020202020204" pitchFamily="34" charset="0"/>
            </a:endParaRPr>
          </a:p>
          <a:p>
            <a:pPr algn="l"/>
            <a:r>
              <a:rPr lang="en-GB" b="0" i="0" dirty="0">
                <a:effectLst/>
                <a:latin typeface="Arial" panose="020B0604020202020204" pitchFamily="34" charset="0"/>
              </a:rPr>
              <a:t>By the end of the session, attendees will be expected to:</a:t>
            </a:r>
          </a:p>
          <a:p>
            <a:pPr algn="l"/>
            <a:endParaRPr lang="en-GB" b="0" i="0" dirty="0">
              <a:effectLst/>
              <a:latin typeface="Arial" panose="020B0604020202020204" pitchFamily="34" charset="0"/>
            </a:endParaRPr>
          </a:p>
          <a:p>
            <a:pPr marL="285750" indent="-285750" algn="l">
              <a:buFont typeface="Arial" panose="020B0604020202020204" pitchFamily="34" charset="0"/>
              <a:buChar char="•"/>
            </a:pPr>
            <a:r>
              <a:rPr lang="en-GB" b="0" i="0" dirty="0">
                <a:effectLst/>
                <a:latin typeface="Arial" panose="020B0604020202020204" pitchFamily="34" charset="0"/>
              </a:rPr>
              <a:t>Have an increased knowledge as to how eating disorders present themselves in children and young people</a:t>
            </a:r>
          </a:p>
          <a:p>
            <a:pPr marL="285750" indent="-285750" algn="l">
              <a:buFont typeface="Arial" panose="020B0604020202020204" pitchFamily="34" charset="0"/>
              <a:buChar char="•"/>
            </a:pPr>
            <a:r>
              <a:rPr lang="en-GB" b="0" i="0" dirty="0">
                <a:effectLst/>
                <a:latin typeface="Arial" panose="020B0604020202020204" pitchFamily="34" charset="0"/>
              </a:rPr>
              <a:t>Be able to spot the warning signs of an eating disorders in children and young people, both physical and emotional</a:t>
            </a:r>
          </a:p>
          <a:p>
            <a:pPr marL="285750" indent="-285750" algn="l">
              <a:buFont typeface="Arial" panose="020B0604020202020204" pitchFamily="34" charset="0"/>
              <a:buChar char="•"/>
            </a:pPr>
            <a:r>
              <a:rPr lang="en-GB" b="0" i="0" dirty="0">
                <a:effectLst/>
                <a:latin typeface="Arial" panose="020B0604020202020204" pitchFamily="34" charset="0"/>
              </a:rPr>
              <a:t>Consider the effect of myths and stigma on how you approach the topic of eating disorders with children and young people</a:t>
            </a:r>
          </a:p>
          <a:p>
            <a:pPr marL="285750" indent="-285750" algn="l">
              <a:buFont typeface="Arial" panose="020B0604020202020204" pitchFamily="34" charset="0"/>
              <a:buChar char="•"/>
            </a:pPr>
            <a:r>
              <a:rPr lang="en-GB" b="0" i="0" dirty="0">
                <a:effectLst/>
                <a:latin typeface="Arial" panose="020B0604020202020204" pitchFamily="34" charset="0"/>
              </a:rPr>
              <a:t>Be more equipped to support children and young people who are at risk of an eating disorder or who have an eating disorder</a:t>
            </a:r>
          </a:p>
          <a:p>
            <a:pPr marL="285750" indent="-285750" algn="l">
              <a:buFont typeface="Arial" panose="020B0604020202020204" pitchFamily="34" charset="0"/>
              <a:buChar char="•"/>
            </a:pPr>
            <a:r>
              <a:rPr lang="en-GB" b="0" i="0" dirty="0">
                <a:effectLst/>
                <a:latin typeface="Arial" panose="020B0604020202020204" pitchFamily="34" charset="0"/>
              </a:rPr>
              <a:t>Have an awareness of further eating disorder services, apps or websites to support children and young people</a:t>
            </a:r>
          </a:p>
          <a:p>
            <a:pPr algn="l"/>
            <a:endParaRPr lang="en-GB" sz="2800" dirty="0">
              <a:latin typeface="Arial" panose="020B0604020202020204" pitchFamily="34" charset="0"/>
            </a:endParaRPr>
          </a:p>
          <a:p>
            <a:pPr algn="l"/>
            <a:r>
              <a:rPr lang="en-GB" sz="2800" b="1" i="0" dirty="0">
                <a:effectLst/>
                <a:latin typeface="Arial" panose="020B0604020202020204" pitchFamily="34" charset="0"/>
              </a:rPr>
              <a:t>All sessions are 2hrs</a:t>
            </a:r>
          </a:p>
          <a:p>
            <a:endParaRPr lang="en-GB" sz="2800"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2178368959"/>
              </p:ext>
            </p:extLst>
          </p:nvPr>
        </p:nvGraphicFramePr>
        <p:xfrm>
          <a:off x="2120900" y="11799559"/>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17 November 2022 1:30pm </a:t>
                      </a:r>
                    </a:p>
                  </a:txBody>
                  <a:tcPr/>
                </a:tc>
                <a:tc>
                  <a:txBody>
                    <a:bodyPr/>
                    <a:lstStyle/>
                    <a:p>
                      <a:r>
                        <a:rPr lang="en-GB" dirty="0"/>
                        <a:t>Places available </a:t>
                      </a:r>
                    </a:p>
                  </a:txBody>
                  <a:tcPr/>
                </a:tc>
                <a:extLst>
                  <a:ext uri="{0D108BD9-81ED-4DB2-BD59-A6C34878D82A}">
                    <a16:rowId xmlns:a16="http://schemas.microsoft.com/office/drawing/2014/main" val="3153694202"/>
                  </a:ext>
                </a:extLst>
              </a:tr>
              <a:tr h="370840">
                <a:tc>
                  <a:txBody>
                    <a:bodyPr/>
                    <a:lstStyle/>
                    <a:p>
                      <a:r>
                        <a:rPr lang="en-GB" dirty="0"/>
                        <a:t>12 January 2023 9:30am</a:t>
                      </a:r>
                    </a:p>
                  </a:txBody>
                  <a:tcPr/>
                </a:tc>
                <a:tc>
                  <a:txBody>
                    <a:bodyPr/>
                    <a:lstStyle/>
                    <a:p>
                      <a:r>
                        <a:rPr lang="en-GB" dirty="0"/>
                        <a:t>Places available </a:t>
                      </a:r>
                    </a:p>
                  </a:txBody>
                  <a:tcPr/>
                </a:tc>
                <a:extLst>
                  <a:ext uri="{0D108BD9-81ED-4DB2-BD59-A6C34878D82A}">
                    <a16:rowId xmlns:a16="http://schemas.microsoft.com/office/drawing/2014/main" val="72114065"/>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291316" y="14465443"/>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6951741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968001"/>
            <a:ext cx="10947400" cy="9202519"/>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Self-harm in Children and Young People </a:t>
            </a:r>
          </a:p>
          <a:p>
            <a:endParaRPr lang="en-GB"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Facilitator: Herts MIND </a:t>
            </a:r>
          </a:p>
          <a:p>
            <a:pPr algn="l"/>
            <a:endParaRPr lang="en-GB" sz="2800" b="1" dirty="0">
              <a:latin typeface="Arial" panose="020B0604020202020204" pitchFamily="34" charset="0"/>
              <a:cs typeface="Arial" panose="020B0604020202020204" pitchFamily="34" charset="0"/>
            </a:endParaRPr>
          </a:p>
          <a:p>
            <a:pPr algn="l"/>
            <a:r>
              <a:rPr lang="en-GB" sz="2000" b="0" i="0" dirty="0">
                <a:solidFill>
                  <a:srgbClr val="2A2A2A"/>
                </a:solidFill>
                <a:effectLst/>
                <a:latin typeface="Arial" panose="020B0604020202020204" pitchFamily="34" charset="0"/>
              </a:rPr>
              <a:t>This session provides an overview of types of self-harm and how they present in children and young people. Attendees will be provided with an overview of the common warning signs and causes of self-harm in children and young people. The session will help improve confidence in attendees to support children and young people by identifying causes, considering the effects of myths and stigma, along with how to have conversations about self-harming behaviours. The session closes by ensuring attendees are aware of the support available for children and young people across Hertfordshire and nationally in the form of support services, apps and websites.</a:t>
            </a:r>
          </a:p>
          <a:p>
            <a:pPr algn="l"/>
            <a:endParaRPr lang="en-GB" sz="2000" b="0" i="0" dirty="0">
              <a:solidFill>
                <a:srgbClr val="2A2A2A"/>
              </a:solidFill>
              <a:effectLst/>
              <a:latin typeface="Arial" panose="020B0604020202020204" pitchFamily="34" charset="0"/>
            </a:endParaRPr>
          </a:p>
          <a:p>
            <a:pPr algn="l"/>
            <a:r>
              <a:rPr lang="en-GB" sz="2000" b="0" i="0" dirty="0">
                <a:solidFill>
                  <a:srgbClr val="2A2A2A"/>
                </a:solidFill>
                <a:effectLst/>
                <a:latin typeface="Arial" panose="020B0604020202020204" pitchFamily="34" charset="0"/>
              </a:rPr>
              <a:t>By the end of the session, attendees will be expected to:</a:t>
            </a:r>
          </a:p>
          <a:p>
            <a:pPr algn="l"/>
            <a:endParaRPr lang="en-GB" sz="2000" b="0" i="0" dirty="0">
              <a:solidFill>
                <a:srgbClr val="2A2A2A"/>
              </a:solidFill>
              <a:effectLst/>
              <a:latin typeface="Arial" panose="020B0604020202020204" pitchFamily="34" charset="0"/>
            </a:endParaRP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Have an increased knowledge as to how self-harm presents in children and young people</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Be able to spot the warning signs of self-harm in children and young people, both physical and emotional</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Consider the effect of myths and stigma on how you approach the topic of self-harm with children and young people</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Be more equipped to support children and young people to manage their self-harming behaviour</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Have an awareness of further self-harm support services, apps or websites for children and young people</a:t>
            </a:r>
          </a:p>
          <a:p>
            <a:pPr algn="l"/>
            <a:endParaRPr lang="en-GB" sz="2800" dirty="0">
              <a:latin typeface="Arial" panose="020B0604020202020204" pitchFamily="34" charset="0"/>
            </a:endParaRPr>
          </a:p>
          <a:p>
            <a:pPr algn="l"/>
            <a:r>
              <a:rPr lang="en-GB" sz="2800" b="1" i="0" dirty="0">
                <a:effectLst/>
                <a:latin typeface="Arial" panose="020B0604020202020204" pitchFamily="34" charset="0"/>
              </a:rPr>
              <a:t>All sessions are 2hrs</a:t>
            </a:r>
          </a:p>
          <a:p>
            <a:endParaRPr lang="en-GB" sz="2800"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837641088"/>
              </p:ext>
            </p:extLst>
          </p:nvPr>
        </p:nvGraphicFramePr>
        <p:xfrm>
          <a:off x="2120900" y="11799559"/>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13 December 2022 9:30am</a:t>
                      </a:r>
                    </a:p>
                  </a:txBody>
                  <a:tcPr/>
                </a:tc>
                <a:tc>
                  <a:txBody>
                    <a:bodyPr/>
                    <a:lstStyle/>
                    <a:p>
                      <a:r>
                        <a:rPr lang="en-GB" dirty="0"/>
                        <a:t>Places available </a:t>
                      </a:r>
                    </a:p>
                  </a:txBody>
                  <a:tcPr/>
                </a:tc>
                <a:extLst>
                  <a:ext uri="{0D108BD9-81ED-4DB2-BD59-A6C34878D82A}">
                    <a16:rowId xmlns:a16="http://schemas.microsoft.com/office/drawing/2014/main" val="1789622694"/>
                  </a:ext>
                </a:extLst>
              </a:tr>
              <a:tr h="370840">
                <a:tc>
                  <a:txBody>
                    <a:bodyPr/>
                    <a:lstStyle/>
                    <a:p>
                      <a:r>
                        <a:rPr lang="en-GB" dirty="0"/>
                        <a:t>9 March 2023 9:30am</a:t>
                      </a:r>
                    </a:p>
                  </a:txBody>
                  <a:tcPr/>
                </a:tc>
                <a:tc>
                  <a:txBody>
                    <a:bodyPr/>
                    <a:lstStyle/>
                    <a:p>
                      <a:r>
                        <a:rPr lang="en-GB" dirty="0"/>
                        <a:t>Places available </a:t>
                      </a:r>
                    </a:p>
                  </a:txBody>
                  <a:tcPr/>
                </a:tc>
                <a:extLst>
                  <a:ext uri="{0D108BD9-81ED-4DB2-BD59-A6C34878D82A}">
                    <a16:rowId xmlns:a16="http://schemas.microsoft.com/office/drawing/2014/main" val="3153694202"/>
                  </a:ext>
                </a:extLst>
              </a:tr>
              <a:tr h="370840">
                <a:tc>
                  <a:txBody>
                    <a:bodyPr/>
                    <a:lstStyle/>
                    <a:p>
                      <a:r>
                        <a:rPr lang="en-GB" dirty="0"/>
                        <a:t>20 March 2023 1:30pm </a:t>
                      </a:r>
                    </a:p>
                  </a:txBody>
                  <a:tcPr/>
                </a:tc>
                <a:tc>
                  <a:txBody>
                    <a:bodyPr/>
                    <a:lstStyle/>
                    <a:p>
                      <a:r>
                        <a:rPr lang="en-GB" dirty="0"/>
                        <a:t>Places available </a:t>
                      </a:r>
                    </a:p>
                  </a:txBody>
                  <a:tcPr/>
                </a:tc>
                <a:extLst>
                  <a:ext uri="{0D108BD9-81ED-4DB2-BD59-A6C34878D82A}">
                    <a16:rowId xmlns:a16="http://schemas.microsoft.com/office/drawing/2014/main" val="72114065"/>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291316" y="14465443"/>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6950849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968001"/>
            <a:ext cx="10947400" cy="10002738"/>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Anxiety in Children and Young People </a:t>
            </a:r>
          </a:p>
          <a:p>
            <a:endParaRPr lang="en-GB"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Facilitator: Herts MIND </a:t>
            </a:r>
          </a:p>
          <a:p>
            <a:pPr algn="l"/>
            <a:endParaRPr lang="en-GB" sz="2800" b="1" dirty="0">
              <a:latin typeface="Arial" panose="020B0604020202020204" pitchFamily="34" charset="0"/>
              <a:cs typeface="Arial" panose="020B0604020202020204" pitchFamily="34" charset="0"/>
            </a:endParaRPr>
          </a:p>
          <a:p>
            <a:pPr algn="l"/>
            <a:r>
              <a:rPr lang="en-GB" sz="2400" b="0" i="0" dirty="0">
                <a:effectLst/>
                <a:latin typeface="Arial" panose="020B0604020202020204" pitchFamily="34" charset="0"/>
              </a:rPr>
              <a:t>This session provides an overview of the types of anxiety conditions and how they present in children and young people. Attendees will be provided with an overview of the common warning signs of anxiety in children and young people, as well as common causes. The session will help improve confidence in attendees around supporting children and young people to manage their anxiety. The session closes by ensuring attendees are aware of the support available for children and young people across Hertfordshire and nationally in the form of support services, apps and websites.</a:t>
            </a:r>
          </a:p>
          <a:p>
            <a:pPr algn="l"/>
            <a:endParaRPr lang="en-GB" sz="2400" dirty="0">
              <a:latin typeface="Arial" panose="020B0604020202020204" pitchFamily="34" charset="0"/>
            </a:endParaRPr>
          </a:p>
          <a:p>
            <a:pPr algn="l"/>
            <a:r>
              <a:rPr lang="en-GB" sz="2400" b="0" i="0" dirty="0">
                <a:effectLst/>
                <a:latin typeface="Arial" panose="020B0604020202020204" pitchFamily="34" charset="0"/>
              </a:rPr>
              <a:t>By the end of the session, attendees will be expected to:</a:t>
            </a:r>
          </a:p>
          <a:p>
            <a:pPr algn="l"/>
            <a:endParaRPr lang="en-GB" sz="2400" b="0" i="0" dirty="0">
              <a:effectLst/>
              <a:latin typeface="Arial" panose="020B0604020202020204" pitchFamily="34" charset="0"/>
            </a:endParaRPr>
          </a:p>
          <a:p>
            <a:pPr marL="342900" indent="-342900" algn="l">
              <a:buFont typeface="Arial" panose="020B0604020202020204" pitchFamily="34" charset="0"/>
              <a:buChar char="•"/>
            </a:pPr>
            <a:r>
              <a:rPr lang="en-GB" sz="2400" b="0" i="0" dirty="0">
                <a:effectLst/>
                <a:latin typeface="Arial" panose="020B0604020202020204" pitchFamily="34" charset="0"/>
              </a:rPr>
              <a:t>Have an increased knowledge as to what anxiety is and how it presents in children and young people</a:t>
            </a:r>
          </a:p>
          <a:p>
            <a:pPr marL="342900" indent="-342900" algn="l">
              <a:buFont typeface="Arial" panose="020B0604020202020204" pitchFamily="34" charset="0"/>
              <a:buChar char="•"/>
            </a:pPr>
            <a:r>
              <a:rPr lang="en-GB" sz="2400" b="0" i="0" dirty="0">
                <a:effectLst/>
                <a:latin typeface="Arial" panose="020B0604020202020204" pitchFamily="34" charset="0"/>
              </a:rPr>
              <a:t>Spot the warning signs of anxiety in children and young people</a:t>
            </a:r>
          </a:p>
          <a:p>
            <a:pPr marL="342900" indent="-342900" algn="l">
              <a:buFont typeface="Arial" panose="020B0604020202020204" pitchFamily="34" charset="0"/>
              <a:buChar char="•"/>
            </a:pPr>
            <a:r>
              <a:rPr lang="en-GB" sz="2400" b="0" i="0" dirty="0">
                <a:effectLst/>
                <a:latin typeface="Arial" panose="020B0604020202020204" pitchFamily="34" charset="0"/>
              </a:rPr>
              <a:t>Identify the causes of anxiety in children and young people</a:t>
            </a:r>
          </a:p>
          <a:p>
            <a:pPr marL="342900" indent="-342900" algn="l">
              <a:buFont typeface="Arial" panose="020B0604020202020204" pitchFamily="34" charset="0"/>
              <a:buChar char="•"/>
            </a:pPr>
            <a:r>
              <a:rPr lang="en-GB" sz="2400" b="0" i="0" dirty="0">
                <a:effectLst/>
                <a:latin typeface="Arial" panose="020B0604020202020204" pitchFamily="34" charset="0"/>
              </a:rPr>
              <a:t>Be more equipped to support children and young people to manage anxiety</a:t>
            </a:r>
          </a:p>
          <a:p>
            <a:pPr marL="342900" indent="-342900" algn="l">
              <a:buFont typeface="Arial" panose="020B0604020202020204" pitchFamily="34" charset="0"/>
              <a:buChar char="•"/>
            </a:pPr>
            <a:r>
              <a:rPr lang="en-GB" sz="2400" b="0" i="0" dirty="0">
                <a:effectLst/>
                <a:latin typeface="Arial" panose="020B0604020202020204" pitchFamily="34" charset="0"/>
              </a:rPr>
              <a:t>Have an awareness of further anxiety services, apps or websites to support children and young people</a:t>
            </a:r>
          </a:p>
          <a:p>
            <a:pPr algn="l"/>
            <a:endParaRPr lang="en-GB" sz="2800" dirty="0">
              <a:latin typeface="Arial" panose="020B0604020202020204" pitchFamily="34" charset="0"/>
            </a:endParaRPr>
          </a:p>
          <a:p>
            <a:pPr algn="l"/>
            <a:r>
              <a:rPr lang="en-GB" sz="2800" b="1" i="0" dirty="0">
                <a:effectLst/>
                <a:latin typeface="Arial" panose="020B0604020202020204" pitchFamily="34" charset="0"/>
              </a:rPr>
              <a:t>All sessions are 2hrs</a:t>
            </a:r>
          </a:p>
          <a:p>
            <a:endParaRPr lang="en-GB" sz="2800"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508708619"/>
              </p:ext>
            </p:extLst>
          </p:nvPr>
        </p:nvGraphicFramePr>
        <p:xfrm>
          <a:off x="2120900" y="12480279"/>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21 November 2022 9:30am </a:t>
                      </a:r>
                    </a:p>
                  </a:txBody>
                  <a:tcPr/>
                </a:tc>
                <a:tc>
                  <a:txBody>
                    <a:bodyPr/>
                    <a:lstStyle/>
                    <a:p>
                      <a:r>
                        <a:rPr lang="en-GB" dirty="0"/>
                        <a:t>Places available </a:t>
                      </a:r>
                    </a:p>
                  </a:txBody>
                  <a:tcPr/>
                </a:tc>
                <a:extLst>
                  <a:ext uri="{0D108BD9-81ED-4DB2-BD59-A6C34878D82A}">
                    <a16:rowId xmlns:a16="http://schemas.microsoft.com/office/drawing/2014/main" val="3153694202"/>
                  </a:ext>
                </a:extLst>
              </a:tr>
              <a:tr h="370840">
                <a:tc>
                  <a:txBody>
                    <a:bodyPr/>
                    <a:lstStyle/>
                    <a:p>
                      <a:r>
                        <a:rPr lang="en-GB" dirty="0"/>
                        <a:t>9 February 2023 9:30am </a:t>
                      </a:r>
                    </a:p>
                  </a:txBody>
                  <a:tcPr/>
                </a:tc>
                <a:tc>
                  <a:txBody>
                    <a:bodyPr/>
                    <a:lstStyle/>
                    <a:p>
                      <a:r>
                        <a:rPr lang="en-GB" dirty="0"/>
                        <a:t>Places available </a:t>
                      </a:r>
                    </a:p>
                  </a:txBody>
                  <a:tcPr/>
                </a:tc>
                <a:extLst>
                  <a:ext uri="{0D108BD9-81ED-4DB2-BD59-A6C34878D82A}">
                    <a16:rowId xmlns:a16="http://schemas.microsoft.com/office/drawing/2014/main" val="72114065"/>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291316" y="14465443"/>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8124745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968001"/>
            <a:ext cx="10947400" cy="7355860"/>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LEARNING HUBS – MEDICAL NEGLECT</a:t>
            </a:r>
          </a:p>
          <a:p>
            <a:endParaRPr lang="en-GB" sz="24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Facilitator: Dr Olive Hayes </a:t>
            </a:r>
          </a:p>
          <a:p>
            <a:endParaRPr lang="en-GB" sz="2400" b="1" dirty="0">
              <a:latin typeface="Arial" panose="020B0604020202020204" pitchFamily="34" charset="0"/>
              <a:cs typeface="Arial" panose="020B0604020202020204" pitchFamily="34" charset="0"/>
            </a:endParaRPr>
          </a:p>
          <a:p>
            <a:pPr algn="l"/>
            <a:r>
              <a:rPr lang="en-GB" sz="2800" b="0" i="0" dirty="0">
                <a:effectLst/>
                <a:latin typeface="Arial" panose="020B0604020202020204" pitchFamily="34" charset="0"/>
              </a:rPr>
              <a:t>This Learning Hub is on Medical Neglect, a poorly understood form of neglect, with a focus on recognition and response.</a:t>
            </a:r>
          </a:p>
          <a:p>
            <a:pPr algn="l"/>
            <a:endParaRPr lang="en-GB" sz="2800" b="0" i="0" dirty="0">
              <a:effectLst/>
              <a:latin typeface="Arial" panose="020B0604020202020204" pitchFamily="34" charset="0"/>
            </a:endParaRPr>
          </a:p>
          <a:p>
            <a:pPr algn="l"/>
            <a:r>
              <a:rPr lang="en-GB" sz="2800" b="0" i="0" dirty="0">
                <a:effectLst/>
                <a:latin typeface="Arial" panose="020B0604020202020204" pitchFamily="34" charset="0"/>
              </a:rPr>
              <a:t>The session will include:</a:t>
            </a:r>
          </a:p>
          <a:p>
            <a:pPr algn="l"/>
            <a:endParaRPr lang="en-GB" sz="2800" b="0" i="0" dirty="0">
              <a:effectLst/>
              <a:latin typeface="Arial" panose="020B0604020202020204" pitchFamily="34" charset="0"/>
            </a:endParaRPr>
          </a:p>
          <a:p>
            <a:pPr marL="457200" indent="-457200" algn="l">
              <a:buFont typeface="Arial" panose="020B0604020202020204" pitchFamily="34" charset="0"/>
              <a:buChar char="•"/>
            </a:pPr>
            <a:r>
              <a:rPr lang="en-GB" sz="2800" b="0" i="0" dirty="0">
                <a:effectLst/>
                <a:latin typeface="Arial" panose="020B0604020202020204" pitchFamily="34" charset="0"/>
              </a:rPr>
              <a:t>Understanding what medical neglect is</a:t>
            </a:r>
          </a:p>
          <a:p>
            <a:pPr marL="457200" indent="-457200" algn="l">
              <a:buFont typeface="Arial" panose="020B0604020202020204" pitchFamily="34" charset="0"/>
              <a:buChar char="•"/>
            </a:pPr>
            <a:r>
              <a:rPr lang="en-GB" sz="2800" b="0" i="0" dirty="0">
                <a:effectLst/>
                <a:latin typeface="Arial" panose="020B0604020202020204" pitchFamily="34" charset="0"/>
              </a:rPr>
              <a:t>Dental neglect</a:t>
            </a:r>
          </a:p>
          <a:p>
            <a:pPr marL="457200" indent="-457200" algn="l">
              <a:buFont typeface="Arial" panose="020B0604020202020204" pitchFamily="34" charset="0"/>
              <a:buChar char="•"/>
            </a:pPr>
            <a:r>
              <a:rPr lang="en-GB" sz="2800" b="0" i="0" dirty="0">
                <a:effectLst/>
                <a:latin typeface="Arial" panose="020B0604020202020204" pitchFamily="34" charset="0"/>
              </a:rPr>
              <a:t>Recognition and response to concerns</a:t>
            </a:r>
          </a:p>
          <a:p>
            <a:pPr marL="457200" indent="-457200" algn="l">
              <a:buFont typeface="Arial" panose="020B0604020202020204" pitchFamily="34" charset="0"/>
              <a:buChar char="•"/>
            </a:pPr>
            <a:r>
              <a:rPr lang="en-GB" sz="2800" b="0" i="0" dirty="0">
                <a:effectLst/>
                <a:latin typeface="Arial" panose="020B0604020202020204" pitchFamily="34" charset="0"/>
              </a:rPr>
              <a:t>Controversies - vaccine refusal, denial on religious grounds</a:t>
            </a:r>
          </a:p>
          <a:p>
            <a:pPr marL="457200" indent="-457200" algn="l">
              <a:buFont typeface="Arial" panose="020B0604020202020204" pitchFamily="34" charset="0"/>
              <a:buChar char="•"/>
            </a:pPr>
            <a:r>
              <a:rPr lang="en-GB" sz="2800" b="0" i="0" dirty="0">
                <a:effectLst/>
                <a:latin typeface="Arial" panose="020B0604020202020204" pitchFamily="34" charset="0"/>
              </a:rPr>
              <a:t>Case studies</a:t>
            </a:r>
          </a:p>
          <a:p>
            <a:pPr algn="l"/>
            <a:r>
              <a:rPr lang="en-GB" sz="2800" b="0" i="0" dirty="0">
                <a:solidFill>
                  <a:srgbClr val="2A2A2A"/>
                </a:solidFill>
                <a:effectLst/>
                <a:latin typeface="Arial" panose="020B0604020202020204" pitchFamily="34" charset="0"/>
              </a:rPr>
              <a:t> </a:t>
            </a:r>
          </a:p>
          <a:p>
            <a:r>
              <a:rPr lang="en-GB" sz="2800" b="1" dirty="0">
                <a:latin typeface="Arial" panose="020B0604020202020204" pitchFamily="34" charset="0"/>
                <a:cs typeface="Arial" panose="020B0604020202020204" pitchFamily="34" charset="0"/>
              </a:rPr>
              <a:t>All sessions are 2.5hrs</a:t>
            </a:r>
          </a:p>
          <a:p>
            <a:endParaRPr lang="en-GB" sz="2800" b="1" dirty="0">
              <a:latin typeface="Arial" panose="020B0604020202020204" pitchFamily="34" charset="0"/>
              <a:cs typeface="Arial" panose="020B0604020202020204" pitchFamily="34" charset="0"/>
            </a:endParaRPr>
          </a:p>
        </p:txBody>
      </p:sp>
      <p:graphicFrame>
        <p:nvGraphicFramePr>
          <p:cNvPr id="5" name="Table 18">
            <a:extLst>
              <a:ext uri="{FF2B5EF4-FFF2-40B4-BE49-F238E27FC236}">
                <a16:creationId xmlns:a16="http://schemas.microsoft.com/office/drawing/2014/main" id="{FA3DDC11-F58B-448A-B72B-AA56FCAEC0F6}"/>
              </a:ext>
            </a:extLst>
          </p:cNvPr>
          <p:cNvGraphicFramePr>
            <a:graphicFrameLocks noGrp="1"/>
          </p:cNvGraphicFramePr>
          <p:nvPr>
            <p:extLst>
              <p:ext uri="{D42A27DB-BD31-4B8C-83A1-F6EECF244321}">
                <p14:modId xmlns:p14="http://schemas.microsoft.com/office/powerpoint/2010/main" val="1881064051"/>
              </p:ext>
            </p:extLst>
          </p:nvPr>
        </p:nvGraphicFramePr>
        <p:xfrm>
          <a:off x="2032000" y="10730104"/>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5 October 2022 2pm </a:t>
                      </a:r>
                    </a:p>
                  </a:txBody>
                  <a:tcPr/>
                </a:tc>
                <a:tc>
                  <a:txBody>
                    <a:bodyPr/>
                    <a:lstStyle/>
                    <a:p>
                      <a:r>
                        <a:rPr lang="en-GB" dirty="0"/>
                        <a:t>Places available </a:t>
                      </a:r>
                    </a:p>
                  </a:txBody>
                  <a:tcPr/>
                </a:tc>
                <a:extLst>
                  <a:ext uri="{0D108BD9-81ED-4DB2-BD59-A6C34878D82A}">
                    <a16:rowId xmlns:a16="http://schemas.microsoft.com/office/drawing/2014/main" val="72114065"/>
                  </a:ext>
                </a:extLst>
              </a:tr>
              <a:tr h="370840">
                <a:tc>
                  <a:txBody>
                    <a:bodyPr/>
                    <a:lstStyle/>
                    <a:p>
                      <a:r>
                        <a:rPr lang="en-GB" dirty="0"/>
                        <a:t>7 October 2022 10am </a:t>
                      </a:r>
                    </a:p>
                  </a:txBody>
                  <a:tcPr/>
                </a:tc>
                <a:tc>
                  <a:txBody>
                    <a:bodyPr/>
                    <a:lstStyle/>
                    <a:p>
                      <a:r>
                        <a:rPr lang="en-GB" dirty="0"/>
                        <a:t>Places available </a:t>
                      </a:r>
                    </a:p>
                  </a:txBody>
                  <a:tcPr/>
                </a:tc>
                <a:extLst>
                  <a:ext uri="{0D108BD9-81ED-4DB2-BD59-A6C34878D82A}">
                    <a16:rowId xmlns:a16="http://schemas.microsoft.com/office/drawing/2014/main" val="1922713116"/>
                  </a:ext>
                </a:extLst>
              </a:tr>
              <a:tr h="370840">
                <a:tc>
                  <a:txBody>
                    <a:bodyPr/>
                    <a:lstStyle/>
                    <a:p>
                      <a:r>
                        <a:rPr lang="en-GB" dirty="0"/>
                        <a:t>14 October 2022 2pm</a:t>
                      </a:r>
                    </a:p>
                  </a:txBody>
                  <a:tcPr/>
                </a:tc>
                <a:tc>
                  <a:txBody>
                    <a:bodyPr/>
                    <a:lstStyle/>
                    <a:p>
                      <a:r>
                        <a:rPr lang="en-GB" dirty="0"/>
                        <a:t>Places available </a:t>
                      </a:r>
                    </a:p>
                  </a:txBody>
                  <a:tcPr/>
                </a:tc>
                <a:extLst>
                  <a:ext uri="{0D108BD9-81ED-4DB2-BD59-A6C34878D82A}">
                    <a16:rowId xmlns:a16="http://schemas.microsoft.com/office/drawing/2014/main" val="76426443"/>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120900" y="14465443"/>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7754595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968001"/>
            <a:ext cx="10947400" cy="5447645"/>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Lunch &amp; Learn</a:t>
            </a:r>
          </a:p>
          <a:p>
            <a:r>
              <a:rPr lang="en-GB" sz="3600" b="1" dirty="0">
                <a:latin typeface="Arial" panose="020B0604020202020204" pitchFamily="34" charset="0"/>
                <a:cs typeface="Arial" panose="020B0604020202020204" pitchFamily="34" charset="0"/>
              </a:rPr>
              <a:t>DISPELLING MYTHS AROUND CHILD PROTECTION MEDICALS </a:t>
            </a:r>
          </a:p>
          <a:p>
            <a:endParaRPr lang="en-GB" sz="24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Facilitator: Dr Olive Hayes </a:t>
            </a:r>
          </a:p>
          <a:p>
            <a:endParaRPr lang="en-GB" sz="2400" b="1" dirty="0">
              <a:latin typeface="Arial" panose="020B0604020202020204" pitchFamily="34" charset="0"/>
              <a:cs typeface="Arial" panose="020B0604020202020204" pitchFamily="34" charset="0"/>
            </a:endParaRPr>
          </a:p>
          <a:p>
            <a:pPr algn="l"/>
            <a:r>
              <a:rPr lang="en-GB" sz="2800" b="0" i="0" dirty="0">
                <a:solidFill>
                  <a:srgbClr val="2A2A2A"/>
                </a:solidFill>
                <a:effectLst/>
                <a:latin typeface="Arial" panose="020B0604020202020204" pitchFamily="34" charset="0"/>
              </a:rPr>
              <a:t>These sessions will outline how and why CP Medicals are carried out</a:t>
            </a:r>
          </a:p>
          <a:p>
            <a:pPr algn="l"/>
            <a:endParaRPr lang="en-GB" sz="2800" dirty="0">
              <a:solidFill>
                <a:srgbClr val="2A2A2A"/>
              </a:solidFill>
              <a:latin typeface="Arial" panose="020B0604020202020204" pitchFamily="34" charset="0"/>
            </a:endParaRPr>
          </a:p>
          <a:p>
            <a:pPr algn="l"/>
            <a:endParaRPr lang="en-GB" sz="2800" b="0" i="0" dirty="0">
              <a:solidFill>
                <a:srgbClr val="2A2A2A"/>
              </a:solidFill>
              <a:effectLst/>
              <a:latin typeface="Arial" panose="020B0604020202020204" pitchFamily="34" charset="0"/>
            </a:endParaRPr>
          </a:p>
          <a:p>
            <a:r>
              <a:rPr lang="en-GB" sz="2800" b="1" dirty="0">
                <a:latin typeface="Arial" panose="020B0604020202020204" pitchFamily="34" charset="0"/>
                <a:cs typeface="Arial" panose="020B0604020202020204" pitchFamily="34" charset="0"/>
              </a:rPr>
              <a:t>All sessions are 1hrs</a:t>
            </a:r>
          </a:p>
          <a:p>
            <a:endParaRPr lang="en-GB" sz="2800" b="1" dirty="0">
              <a:latin typeface="Arial" panose="020B0604020202020204" pitchFamily="34" charset="0"/>
              <a:cs typeface="Arial" panose="020B0604020202020204" pitchFamily="34" charset="0"/>
            </a:endParaRPr>
          </a:p>
        </p:txBody>
      </p:sp>
      <p:graphicFrame>
        <p:nvGraphicFramePr>
          <p:cNvPr id="5" name="Table 18">
            <a:extLst>
              <a:ext uri="{FF2B5EF4-FFF2-40B4-BE49-F238E27FC236}">
                <a16:creationId xmlns:a16="http://schemas.microsoft.com/office/drawing/2014/main" id="{FA3DDC11-F58B-448A-B72B-AA56FCAEC0F6}"/>
              </a:ext>
            </a:extLst>
          </p:cNvPr>
          <p:cNvGraphicFramePr>
            <a:graphicFrameLocks noGrp="1"/>
          </p:cNvGraphicFramePr>
          <p:nvPr>
            <p:extLst>
              <p:ext uri="{D42A27DB-BD31-4B8C-83A1-F6EECF244321}">
                <p14:modId xmlns:p14="http://schemas.microsoft.com/office/powerpoint/2010/main" val="1258679144"/>
              </p:ext>
            </p:extLst>
          </p:nvPr>
        </p:nvGraphicFramePr>
        <p:xfrm>
          <a:off x="2032000" y="10730104"/>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15 November 2022</a:t>
                      </a:r>
                    </a:p>
                  </a:txBody>
                  <a:tcPr/>
                </a:tc>
                <a:tc>
                  <a:txBody>
                    <a:bodyPr/>
                    <a:lstStyle/>
                    <a:p>
                      <a:r>
                        <a:rPr lang="en-GB" dirty="0"/>
                        <a:t>Places available </a:t>
                      </a:r>
                    </a:p>
                  </a:txBody>
                  <a:tcPr/>
                </a:tc>
                <a:extLst>
                  <a:ext uri="{0D108BD9-81ED-4DB2-BD59-A6C34878D82A}">
                    <a16:rowId xmlns:a16="http://schemas.microsoft.com/office/drawing/2014/main" val="72114065"/>
                  </a:ext>
                </a:extLst>
              </a:tr>
              <a:tr h="370840">
                <a:tc>
                  <a:txBody>
                    <a:bodyPr/>
                    <a:lstStyle/>
                    <a:p>
                      <a:r>
                        <a:rPr lang="en-GB" dirty="0"/>
                        <a:t>23 November 2022</a:t>
                      </a:r>
                    </a:p>
                  </a:txBody>
                  <a:tcPr/>
                </a:tc>
                <a:tc>
                  <a:txBody>
                    <a:bodyPr/>
                    <a:lstStyle/>
                    <a:p>
                      <a:r>
                        <a:rPr lang="en-GB" dirty="0"/>
                        <a:t>Places available </a:t>
                      </a:r>
                    </a:p>
                  </a:txBody>
                  <a:tcPr/>
                </a:tc>
                <a:extLst>
                  <a:ext uri="{0D108BD9-81ED-4DB2-BD59-A6C34878D82A}">
                    <a16:rowId xmlns:a16="http://schemas.microsoft.com/office/drawing/2014/main" val="1922713116"/>
                  </a:ext>
                </a:extLst>
              </a:tr>
              <a:tr h="370840">
                <a:tc>
                  <a:txBody>
                    <a:bodyPr/>
                    <a:lstStyle/>
                    <a:p>
                      <a:r>
                        <a:rPr lang="en-GB" dirty="0"/>
                        <a:t>30 November 2022 </a:t>
                      </a:r>
                    </a:p>
                  </a:txBody>
                  <a:tcPr/>
                </a:tc>
                <a:tc>
                  <a:txBody>
                    <a:bodyPr/>
                    <a:lstStyle/>
                    <a:p>
                      <a:r>
                        <a:rPr lang="en-GB" dirty="0"/>
                        <a:t>Places available </a:t>
                      </a:r>
                    </a:p>
                  </a:txBody>
                  <a:tcPr/>
                </a:tc>
                <a:extLst>
                  <a:ext uri="{0D108BD9-81ED-4DB2-BD59-A6C34878D82A}">
                    <a16:rowId xmlns:a16="http://schemas.microsoft.com/office/drawing/2014/main" val="76426443"/>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120900" y="14465443"/>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4929335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9A4B88EE-F08C-44BE-A488-B356A2709F6F}"/>
              </a:ext>
            </a:extLst>
          </p:cNvPr>
          <p:cNvSpPr txBox="1"/>
          <p:nvPr/>
        </p:nvSpPr>
        <p:spPr>
          <a:xfrm>
            <a:off x="711200" y="2968001"/>
            <a:ext cx="10947400" cy="6217087"/>
          </a:xfrm>
          <a:prstGeom prst="rect">
            <a:avLst/>
          </a:prstGeom>
          <a:noFill/>
        </p:spPr>
        <p:txBody>
          <a:bodyPr wrap="square" rtlCol="0">
            <a:spAutoFit/>
          </a:bodyPr>
          <a:lstStyle/>
          <a:p>
            <a:r>
              <a:rPr lang="en-GB" sz="2800" b="1" dirty="0">
                <a:solidFill>
                  <a:srgbClr val="C00000"/>
                </a:solidFill>
                <a:latin typeface="Arial" panose="020B0604020202020204" pitchFamily="34" charset="0"/>
                <a:cs typeface="Arial" panose="020B0604020202020204" pitchFamily="34" charset="0"/>
              </a:rPr>
              <a:t>HSAB Multi-Agency Safeguarding ADULTS Awareness</a:t>
            </a:r>
          </a:p>
          <a:p>
            <a:endParaRPr lang="en-GB" sz="2800" b="1" dirty="0">
              <a:solidFill>
                <a:srgbClr val="C00000"/>
              </a:solidFill>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Held over two 1.5hr sessions starting at 9:45am and finishing at 2.45pm, via MS Teams (equivalent to a one day training session)</a:t>
            </a:r>
          </a:p>
          <a:p>
            <a:r>
              <a:rPr lang="en-GB" b="1" dirty="0">
                <a:latin typeface="Arial" panose="020B0604020202020204" pitchFamily="34" charset="0"/>
                <a:cs typeface="Arial" panose="020B0604020202020204" pitchFamily="34" charset="0"/>
              </a:rPr>
              <a:t>Target audience</a:t>
            </a:r>
            <a:r>
              <a:rPr lang="en-GB" dirty="0">
                <a:latin typeface="Arial" panose="020B0604020202020204" pitchFamily="34" charset="0"/>
                <a:cs typeface="Arial" panose="020B0604020202020204" pitchFamily="34" charset="0"/>
              </a:rPr>
              <a:t>: This training course is suitable for Safeguarding leads/Champions within an organisation and anyone working with adults, who wants to increase their understanding of safeguarding adults.</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Learning Outcomes:</a:t>
            </a:r>
          </a:p>
          <a:p>
            <a:endParaRPr lang="en-GB"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develop or refresh awareness of what to do when we suspect or know an adult is being abused;</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recognise the different kinds of abuse, signs and symptoms identified in safeguarding adults guidance, including emerging issues such as self neglect, exploitation and modern slavery;</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have an understanding of legislation and national and local guidance related to safeguarding adults, with reference to the duties identified in the Care Act 2014 and Making Safeguarding Personal;</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consider recent developments in learning arising from local and national safeguarding adults reviews;</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understand the processes of assessment, planning and review for adults at risk and your agency’s possible involvement;</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recognise the importance of working together in a multiagency approach.</a:t>
            </a:r>
          </a:p>
          <a:p>
            <a:endParaRPr lang="en-GB" dirty="0">
              <a:latin typeface="Arial" panose="020B0604020202020204" pitchFamily="34" charset="0"/>
              <a:cs typeface="Arial" panose="020B0604020202020204" pitchFamily="34" charset="0"/>
            </a:endParaRPr>
          </a:p>
        </p:txBody>
      </p:sp>
      <p:graphicFrame>
        <p:nvGraphicFramePr>
          <p:cNvPr id="8" name="Table 18">
            <a:extLst>
              <a:ext uri="{FF2B5EF4-FFF2-40B4-BE49-F238E27FC236}">
                <a16:creationId xmlns:a16="http://schemas.microsoft.com/office/drawing/2014/main" id="{DC3ED5A9-8DDC-4E82-BAB7-A8DB801E6EA7}"/>
              </a:ext>
            </a:extLst>
          </p:cNvPr>
          <p:cNvGraphicFramePr>
            <a:graphicFrameLocks noGrp="1"/>
          </p:cNvGraphicFramePr>
          <p:nvPr>
            <p:extLst>
              <p:ext uri="{D42A27DB-BD31-4B8C-83A1-F6EECF244321}">
                <p14:modId xmlns:p14="http://schemas.microsoft.com/office/powerpoint/2010/main" val="941890517"/>
              </p:ext>
            </p:extLst>
          </p:nvPr>
        </p:nvGraphicFramePr>
        <p:xfrm>
          <a:off x="2082800" y="10098446"/>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13 October 2022</a:t>
                      </a:r>
                    </a:p>
                  </a:txBody>
                  <a:tcPr/>
                </a:tc>
                <a:tc>
                  <a:txBody>
                    <a:bodyPr/>
                    <a:lstStyle/>
                    <a:p>
                      <a:r>
                        <a:rPr lang="en-GB" dirty="0"/>
                        <a:t>Places available </a:t>
                      </a:r>
                    </a:p>
                  </a:txBody>
                  <a:tcPr/>
                </a:tc>
                <a:extLst>
                  <a:ext uri="{0D108BD9-81ED-4DB2-BD59-A6C34878D82A}">
                    <a16:rowId xmlns:a16="http://schemas.microsoft.com/office/drawing/2014/main" val="3825980045"/>
                  </a:ext>
                </a:extLst>
              </a:tr>
              <a:tr h="370840">
                <a:tc>
                  <a:txBody>
                    <a:bodyPr/>
                    <a:lstStyle/>
                    <a:p>
                      <a:r>
                        <a:rPr lang="en-GB" dirty="0"/>
                        <a:t>24 January 2023 </a:t>
                      </a:r>
                    </a:p>
                  </a:txBody>
                  <a:tcPr/>
                </a:tc>
                <a:tc>
                  <a:txBody>
                    <a:bodyPr/>
                    <a:lstStyle/>
                    <a:p>
                      <a:r>
                        <a:rPr lang="en-GB" dirty="0"/>
                        <a:t>Places available </a:t>
                      </a:r>
                    </a:p>
                  </a:txBody>
                  <a:tcPr/>
                </a:tc>
                <a:extLst>
                  <a:ext uri="{0D108BD9-81ED-4DB2-BD59-A6C34878D82A}">
                    <a16:rowId xmlns:a16="http://schemas.microsoft.com/office/drawing/2014/main" val="4250706495"/>
                  </a:ext>
                </a:extLst>
              </a:tr>
              <a:tr h="370840">
                <a:tc>
                  <a:txBody>
                    <a:bodyPr/>
                    <a:lstStyle/>
                    <a:p>
                      <a:r>
                        <a:rPr lang="en-GB" dirty="0"/>
                        <a:t>7 March 2023</a:t>
                      </a:r>
                    </a:p>
                  </a:txBody>
                  <a:tcPr/>
                </a:tc>
                <a:tc>
                  <a:txBody>
                    <a:bodyPr/>
                    <a:lstStyle/>
                    <a:p>
                      <a:r>
                        <a:rPr lang="en-GB" dirty="0"/>
                        <a:t>Places available </a:t>
                      </a:r>
                    </a:p>
                  </a:txBody>
                  <a:tcPr/>
                </a:tc>
                <a:extLst>
                  <a:ext uri="{0D108BD9-81ED-4DB2-BD59-A6C34878D82A}">
                    <a16:rowId xmlns:a16="http://schemas.microsoft.com/office/drawing/2014/main" val="3097735672"/>
                  </a:ext>
                </a:extLst>
              </a:tr>
            </a:tbl>
          </a:graphicData>
        </a:graphic>
      </p:graphicFrame>
      <p:sp>
        <p:nvSpPr>
          <p:cNvPr id="9" name="Rectangle: Rounded Corners 8">
            <a:extLst>
              <a:ext uri="{FF2B5EF4-FFF2-40B4-BE49-F238E27FC236}">
                <a16:creationId xmlns:a16="http://schemas.microsoft.com/office/drawing/2014/main" id="{8FB4CFF9-5157-4099-A06B-FC652BFDB694}"/>
              </a:ext>
            </a:extLst>
          </p:cNvPr>
          <p:cNvSpPr/>
          <p:nvPr/>
        </p:nvSpPr>
        <p:spPr>
          <a:xfrm>
            <a:off x="2082801" y="12812237"/>
            <a:ext cx="8127999" cy="1269796"/>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
        <p:nvSpPr>
          <p:cNvPr id="7" name="Rectangle: Rounded Corners 6">
            <a:extLst>
              <a:ext uri="{FF2B5EF4-FFF2-40B4-BE49-F238E27FC236}">
                <a16:creationId xmlns:a16="http://schemas.microsoft.com/office/drawing/2014/main" id="{0C393345-65A4-4840-9DAE-625DCE6CC0B4}"/>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HSCP/HSAB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7288091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9A4B88EE-F08C-44BE-A488-B356A2709F6F}"/>
              </a:ext>
            </a:extLst>
          </p:cNvPr>
          <p:cNvSpPr txBox="1"/>
          <p:nvPr/>
        </p:nvSpPr>
        <p:spPr>
          <a:xfrm>
            <a:off x="711200" y="2968001"/>
            <a:ext cx="10947400" cy="5909310"/>
          </a:xfrm>
          <a:prstGeom prst="rect">
            <a:avLst/>
          </a:prstGeom>
          <a:noFill/>
        </p:spPr>
        <p:txBody>
          <a:bodyPr wrap="square" rtlCol="0">
            <a:spAutoFit/>
          </a:bodyPr>
          <a:lstStyle/>
          <a:p>
            <a:r>
              <a:rPr lang="en-GB" sz="2800" b="1" dirty="0">
                <a:solidFill>
                  <a:srgbClr val="C00000"/>
                </a:solidFill>
                <a:latin typeface="Arial" panose="020B0604020202020204" pitchFamily="34" charset="0"/>
                <a:cs typeface="Arial" panose="020B0604020202020204" pitchFamily="34" charset="0"/>
              </a:rPr>
              <a:t>HSAB Professional Curiosity &amp; Difficult Conversations</a:t>
            </a:r>
          </a:p>
          <a:p>
            <a:endParaRPr lang="en-GB" sz="2800" b="1" dirty="0">
              <a:solidFill>
                <a:srgbClr val="C00000"/>
              </a:solidFill>
              <a:latin typeface="Arial" panose="020B0604020202020204" pitchFamily="34" charset="0"/>
              <a:cs typeface="Arial" panose="020B0604020202020204" pitchFamily="34" charset="0"/>
            </a:endParaRPr>
          </a:p>
          <a:p>
            <a:pPr algn="l"/>
            <a:r>
              <a:rPr lang="en-GB" sz="2000" b="0" i="0" dirty="0">
                <a:solidFill>
                  <a:srgbClr val="2A2A2A"/>
                </a:solidFill>
                <a:effectLst/>
                <a:latin typeface="Arial" panose="020B0604020202020204" pitchFamily="34" charset="0"/>
              </a:rPr>
              <a:t>This session will cover the key aspects of professional curiosity and where necessary difficult safeguarding conversations. We will explore the behaviours that can support curious practice and barriers that can  prevent us from enquiring deeper.</a:t>
            </a:r>
          </a:p>
          <a:p>
            <a:pPr algn="l"/>
            <a:r>
              <a:rPr lang="en-GB" sz="2000" b="0" i="0" dirty="0">
                <a:solidFill>
                  <a:srgbClr val="2A2A2A"/>
                </a:solidFill>
                <a:effectLst/>
                <a:latin typeface="Arial" panose="020B0604020202020204" pitchFamily="34" charset="0"/>
              </a:rPr>
              <a:t> </a:t>
            </a:r>
          </a:p>
          <a:p>
            <a:pPr marL="285750" indent="-285750" algn="l">
              <a:buFont typeface="Arial" panose="020B0604020202020204" pitchFamily="34" charset="0"/>
              <a:buChar char="•"/>
            </a:pPr>
            <a:r>
              <a:rPr lang="en-GB" sz="2000" b="0" i="0" dirty="0">
                <a:solidFill>
                  <a:srgbClr val="2A2A2A"/>
                </a:solidFill>
                <a:effectLst/>
                <a:latin typeface="Arial" panose="020B0604020202020204" pitchFamily="34" charset="0"/>
              </a:rPr>
              <a:t>To explore the concept of professional curiosity and attempt to define this in the context of safeguarding</a:t>
            </a:r>
          </a:p>
          <a:p>
            <a:pPr marL="285750" indent="-285750" algn="l">
              <a:buFont typeface="Arial" panose="020B0604020202020204" pitchFamily="34" charset="0"/>
              <a:buChar char="•"/>
            </a:pPr>
            <a:r>
              <a:rPr lang="en-GB" sz="2000" b="0" i="0" dirty="0">
                <a:solidFill>
                  <a:srgbClr val="2A2A2A"/>
                </a:solidFill>
                <a:effectLst/>
                <a:latin typeface="Arial" panose="020B0604020202020204" pitchFamily="34" charset="0"/>
              </a:rPr>
              <a:t>To consider professional skills, attitudes and behaviours required to develop more curious practice</a:t>
            </a:r>
          </a:p>
          <a:p>
            <a:pPr marL="285750" indent="-285750" algn="l">
              <a:buFont typeface="Arial" panose="020B0604020202020204" pitchFamily="34" charset="0"/>
              <a:buChar char="•"/>
            </a:pPr>
            <a:r>
              <a:rPr lang="en-GB" sz="2000" b="0" i="0" dirty="0">
                <a:solidFill>
                  <a:srgbClr val="2A2A2A"/>
                </a:solidFill>
                <a:effectLst/>
                <a:latin typeface="Arial" panose="020B0604020202020204" pitchFamily="34" charset="0"/>
              </a:rPr>
              <a:t>To understand  the barriers to curious practice and what can lead us to complacency</a:t>
            </a:r>
          </a:p>
          <a:p>
            <a:pPr marL="285750" indent="-285750" algn="l">
              <a:buFont typeface="Arial" panose="020B0604020202020204" pitchFamily="34" charset="0"/>
              <a:buChar char="•"/>
            </a:pPr>
            <a:r>
              <a:rPr lang="en-GB" sz="2000" b="0" i="0" dirty="0">
                <a:solidFill>
                  <a:srgbClr val="2A2A2A"/>
                </a:solidFill>
                <a:effectLst/>
                <a:latin typeface="Arial" panose="020B0604020202020204" pitchFamily="34" charset="0"/>
              </a:rPr>
              <a:t>To review learning from safeguarding adults reviews and research to improve our understanding of challenges we may face</a:t>
            </a:r>
          </a:p>
          <a:p>
            <a:pPr marL="285750" indent="-285750" algn="l">
              <a:buFont typeface="Arial" panose="020B0604020202020204" pitchFamily="34" charset="0"/>
              <a:buChar char="•"/>
            </a:pPr>
            <a:r>
              <a:rPr lang="en-GB" sz="2000" b="0" i="0" dirty="0">
                <a:solidFill>
                  <a:srgbClr val="2A2A2A"/>
                </a:solidFill>
                <a:effectLst/>
                <a:latin typeface="Arial" panose="020B0604020202020204" pitchFamily="34" charset="0"/>
              </a:rPr>
              <a:t>To look at the challenges of difficult conversations for example avoidant behaviour or disguised compliance</a:t>
            </a:r>
          </a:p>
          <a:p>
            <a:pPr marL="285750" indent="-285750" algn="l">
              <a:buFont typeface="Arial" panose="020B0604020202020204" pitchFamily="34" charset="0"/>
              <a:buChar char="•"/>
            </a:pPr>
            <a:r>
              <a:rPr lang="en-GB" sz="2000" b="0" i="0" dirty="0">
                <a:solidFill>
                  <a:srgbClr val="2A2A2A"/>
                </a:solidFill>
                <a:effectLst/>
                <a:latin typeface="Arial" panose="020B0604020202020204" pitchFamily="34" charset="0"/>
              </a:rPr>
              <a:t>Using strength based questions and motivational interviewing approach</a:t>
            </a:r>
          </a:p>
          <a:p>
            <a:endParaRPr lang="en-GB"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All sessions are 9:30am to 12noon </a:t>
            </a:r>
          </a:p>
        </p:txBody>
      </p:sp>
      <p:graphicFrame>
        <p:nvGraphicFramePr>
          <p:cNvPr id="8" name="Table 18">
            <a:extLst>
              <a:ext uri="{FF2B5EF4-FFF2-40B4-BE49-F238E27FC236}">
                <a16:creationId xmlns:a16="http://schemas.microsoft.com/office/drawing/2014/main" id="{DC3ED5A9-8DDC-4E82-BAB7-A8DB801E6EA7}"/>
              </a:ext>
            </a:extLst>
          </p:cNvPr>
          <p:cNvGraphicFramePr>
            <a:graphicFrameLocks noGrp="1"/>
          </p:cNvGraphicFramePr>
          <p:nvPr>
            <p:extLst>
              <p:ext uri="{D42A27DB-BD31-4B8C-83A1-F6EECF244321}">
                <p14:modId xmlns:p14="http://schemas.microsoft.com/office/powerpoint/2010/main" val="2771291836"/>
              </p:ext>
            </p:extLst>
          </p:nvPr>
        </p:nvGraphicFramePr>
        <p:xfrm>
          <a:off x="2082800" y="10098446"/>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 November 2022 </a:t>
                      </a:r>
                    </a:p>
                  </a:txBody>
                  <a:tcPr/>
                </a:tc>
                <a:tc>
                  <a:txBody>
                    <a:bodyPr/>
                    <a:lstStyle/>
                    <a:p>
                      <a:r>
                        <a:rPr lang="en-GB" dirty="0"/>
                        <a:t>FULLY BOOKED</a:t>
                      </a:r>
                    </a:p>
                  </a:txBody>
                  <a:tcPr/>
                </a:tc>
                <a:extLst>
                  <a:ext uri="{0D108BD9-81ED-4DB2-BD59-A6C34878D82A}">
                    <a16:rowId xmlns:a16="http://schemas.microsoft.com/office/drawing/2014/main" val="4250706495"/>
                  </a:ext>
                </a:extLst>
              </a:tr>
              <a:tr h="370840">
                <a:tc>
                  <a:txBody>
                    <a:bodyPr/>
                    <a:lstStyle/>
                    <a:p>
                      <a:r>
                        <a:rPr lang="en-GB" dirty="0"/>
                        <a:t>19 January 2023 </a:t>
                      </a:r>
                    </a:p>
                  </a:txBody>
                  <a:tcPr/>
                </a:tc>
                <a:tc>
                  <a:txBody>
                    <a:bodyPr/>
                    <a:lstStyle/>
                    <a:p>
                      <a:r>
                        <a:rPr lang="en-GB" dirty="0"/>
                        <a:t>Places available </a:t>
                      </a:r>
                    </a:p>
                  </a:txBody>
                  <a:tcPr/>
                </a:tc>
                <a:extLst>
                  <a:ext uri="{0D108BD9-81ED-4DB2-BD59-A6C34878D82A}">
                    <a16:rowId xmlns:a16="http://schemas.microsoft.com/office/drawing/2014/main" val="3097735672"/>
                  </a:ext>
                </a:extLst>
              </a:tr>
              <a:tr h="370840">
                <a:tc>
                  <a:txBody>
                    <a:bodyPr/>
                    <a:lstStyle/>
                    <a:p>
                      <a:r>
                        <a:rPr lang="en-GB" dirty="0"/>
                        <a:t>28 March 2023</a:t>
                      </a:r>
                    </a:p>
                  </a:txBody>
                  <a:tcPr/>
                </a:tc>
                <a:tc>
                  <a:txBody>
                    <a:bodyPr/>
                    <a:lstStyle/>
                    <a:p>
                      <a:r>
                        <a:rPr lang="en-GB" dirty="0"/>
                        <a:t>Places available </a:t>
                      </a:r>
                    </a:p>
                  </a:txBody>
                  <a:tcPr/>
                </a:tc>
                <a:extLst>
                  <a:ext uri="{0D108BD9-81ED-4DB2-BD59-A6C34878D82A}">
                    <a16:rowId xmlns:a16="http://schemas.microsoft.com/office/drawing/2014/main" val="2790621856"/>
                  </a:ext>
                </a:extLst>
              </a:tr>
            </a:tbl>
          </a:graphicData>
        </a:graphic>
      </p:graphicFrame>
      <p:sp>
        <p:nvSpPr>
          <p:cNvPr id="9" name="Rectangle: Rounded Corners 8">
            <a:extLst>
              <a:ext uri="{FF2B5EF4-FFF2-40B4-BE49-F238E27FC236}">
                <a16:creationId xmlns:a16="http://schemas.microsoft.com/office/drawing/2014/main" id="{8FB4CFF9-5157-4099-A06B-FC652BFDB694}"/>
              </a:ext>
            </a:extLst>
          </p:cNvPr>
          <p:cNvSpPr/>
          <p:nvPr/>
        </p:nvSpPr>
        <p:spPr>
          <a:xfrm>
            <a:off x="2082801" y="12812237"/>
            <a:ext cx="8127999" cy="1269796"/>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
        <p:nvSpPr>
          <p:cNvPr id="7" name="Rectangle: Rounded Corners 6">
            <a:extLst>
              <a:ext uri="{FF2B5EF4-FFF2-40B4-BE49-F238E27FC236}">
                <a16:creationId xmlns:a16="http://schemas.microsoft.com/office/drawing/2014/main" id="{0C393345-65A4-4840-9DAE-625DCE6CC0B4}"/>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HSCP/HSAB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2020938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9A4B88EE-F08C-44BE-A488-B356A2709F6F}"/>
              </a:ext>
            </a:extLst>
          </p:cNvPr>
          <p:cNvSpPr txBox="1"/>
          <p:nvPr/>
        </p:nvSpPr>
        <p:spPr>
          <a:xfrm>
            <a:off x="611414" y="2925471"/>
            <a:ext cx="11070771" cy="954107"/>
          </a:xfrm>
          <a:prstGeom prst="rect">
            <a:avLst/>
          </a:prstGeom>
          <a:noFill/>
        </p:spPr>
        <p:txBody>
          <a:bodyPr wrap="square" rtlCol="0">
            <a:spAutoFit/>
          </a:bodyPr>
          <a:lstStyle/>
          <a:p>
            <a:pPr algn="ctr"/>
            <a:r>
              <a:rPr lang="en-GB" sz="2800" b="1" dirty="0">
                <a:solidFill>
                  <a:srgbClr val="C00000"/>
                </a:solidFill>
                <a:latin typeface="Arial" panose="020B0604020202020204" pitchFamily="34" charset="0"/>
                <a:cs typeface="Arial" panose="020B0604020202020204" pitchFamily="34" charset="0"/>
              </a:rPr>
              <a:t>HSAB Training Offer for Practitioners Working with ADULTS </a:t>
            </a:r>
          </a:p>
          <a:p>
            <a:pPr algn="ctr"/>
            <a:endParaRPr lang="en-GB" sz="2800" b="1"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2A94739E-6162-4837-96AC-58EE1655D0BD}"/>
              </a:ext>
            </a:extLst>
          </p:cNvPr>
          <p:cNvSpPr/>
          <p:nvPr/>
        </p:nvSpPr>
        <p:spPr>
          <a:xfrm>
            <a:off x="279400" y="4318000"/>
            <a:ext cx="11716656" cy="4647426"/>
          </a:xfrm>
          <a:prstGeom prst="rect">
            <a:avLst/>
          </a:prstGeom>
        </p:spPr>
        <p:txBody>
          <a:bodyPr wrap="square">
            <a:spAutoFit/>
          </a:bodyPr>
          <a:lstStyle/>
          <a:p>
            <a:endParaRPr lang="en-GB" sz="3200" b="1" dirty="0">
              <a:solidFill>
                <a:srgbClr val="C00000"/>
              </a:solidFill>
              <a:latin typeface="Arial" panose="020B0604020202020204" pitchFamily="34" charset="0"/>
              <a:cs typeface="Arial" panose="020B0604020202020204" pitchFamily="34" charset="0"/>
            </a:endParaRPr>
          </a:p>
          <a:p>
            <a:r>
              <a:rPr lang="en-GB" sz="2400" b="1" dirty="0">
                <a:solidFill>
                  <a:srgbClr val="C00000"/>
                </a:solidFill>
                <a:latin typeface="Arial" panose="020B0604020202020204" pitchFamily="34" charset="0"/>
                <a:cs typeface="Arial" panose="020B0604020202020204" pitchFamily="34" charset="0"/>
              </a:rPr>
              <a:t>Fire Deaths – findings from safeguarding adults reviews</a:t>
            </a:r>
          </a:p>
          <a:p>
            <a:endParaRPr lang="en-GB" sz="2400" b="1" dirty="0">
              <a:solidFill>
                <a:srgbClr val="C00000"/>
              </a:solidFill>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This is a recorded webinar with Mike Ward (</a:t>
            </a:r>
            <a:r>
              <a:rPr lang="en-GB" sz="2400" dirty="0">
                <a:latin typeface="Arial" panose="020B0604020202020204" pitchFamily="34" charset="0"/>
                <a:cs typeface="Arial" panose="020B0604020202020204" pitchFamily="34" charset="0"/>
                <a:hlinkClick r:id="rId2"/>
              </a:rPr>
              <a:t>Alcohol Change UK</a:t>
            </a:r>
            <a:r>
              <a:rPr lang="en-GB" sz="2400" dirty="0">
                <a:latin typeface="Arial" panose="020B0604020202020204" pitchFamily="34" charset="0"/>
                <a:cs typeface="Arial" panose="020B0604020202020204" pitchFamily="34" charset="0"/>
              </a:rPr>
              <a:t>) available to watch on demand. </a:t>
            </a:r>
          </a:p>
          <a:p>
            <a:endParaRPr lang="en-GB" sz="2400" dirty="0">
              <a:latin typeface="Arial" panose="020B0604020202020204" pitchFamily="34" charset="0"/>
              <a:cs typeface="Arial" panose="020B0604020202020204" pitchFamily="34" charset="0"/>
            </a:endParaRPr>
          </a:p>
          <a:p>
            <a:r>
              <a:rPr lang="en-GB" sz="2400" b="0" i="0" dirty="0">
                <a:solidFill>
                  <a:srgbClr val="2A2A2A"/>
                </a:solidFill>
                <a:effectLst/>
                <a:latin typeface="Arial" panose="020B0604020202020204" pitchFamily="34" charset="0"/>
              </a:rPr>
              <a:t>The webinar gives an overview of safeguarding adults reviews highlighting the risk of fire. Areas of practice covered: self-neglect, alcohol misuse, mental health.</a:t>
            </a:r>
            <a:r>
              <a:rPr lang="en-GB" sz="2400" b="1" dirty="0">
                <a:solidFill>
                  <a:srgbClr val="C00000"/>
                </a:solidFill>
                <a:latin typeface="Arial" panose="020B0604020202020204" pitchFamily="34" charset="0"/>
                <a:cs typeface="Arial" panose="020B0604020202020204" pitchFamily="34" charset="0"/>
              </a:rPr>
              <a:t> </a:t>
            </a:r>
          </a:p>
          <a:p>
            <a:endParaRPr lang="en-GB" sz="2400" b="1" dirty="0">
              <a:solidFill>
                <a:srgbClr val="C00000"/>
              </a:solidFill>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To watch please go to our </a:t>
            </a:r>
            <a:r>
              <a:rPr lang="en-GB" sz="2400" dirty="0">
                <a:solidFill>
                  <a:srgbClr val="C00000"/>
                </a:solidFill>
                <a:latin typeface="Arial" panose="020B0604020202020204" pitchFamily="34" charset="0"/>
                <a:cs typeface="Arial" panose="020B0604020202020204" pitchFamily="34" charset="0"/>
                <a:hlinkClick r:id="rId3"/>
              </a:rPr>
              <a:t>events booking</a:t>
            </a:r>
            <a:r>
              <a:rPr lang="en-GB" sz="2400" dirty="0">
                <a:solidFill>
                  <a:srgbClr val="C00000"/>
                </a:solidFill>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and select Webinar from the Category drop down menu on your top right. </a:t>
            </a:r>
          </a:p>
          <a:p>
            <a:endParaRPr lang="en-GB" sz="2400" b="1"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62697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9A4B88EE-F08C-44BE-A488-B356A2709F6F}"/>
              </a:ext>
            </a:extLst>
          </p:cNvPr>
          <p:cNvSpPr txBox="1"/>
          <p:nvPr/>
        </p:nvSpPr>
        <p:spPr>
          <a:xfrm>
            <a:off x="611414" y="2925471"/>
            <a:ext cx="11070771" cy="954107"/>
          </a:xfrm>
          <a:prstGeom prst="rect">
            <a:avLst/>
          </a:prstGeom>
          <a:noFill/>
        </p:spPr>
        <p:txBody>
          <a:bodyPr wrap="square" rtlCol="0">
            <a:spAutoFit/>
          </a:bodyPr>
          <a:lstStyle/>
          <a:p>
            <a:pPr algn="ctr"/>
            <a:r>
              <a:rPr lang="en-GB" sz="2800" b="1" dirty="0">
                <a:solidFill>
                  <a:srgbClr val="C00000"/>
                </a:solidFill>
                <a:latin typeface="Arial" panose="020B0604020202020204" pitchFamily="34" charset="0"/>
                <a:cs typeface="Arial" panose="020B0604020202020204" pitchFamily="34" charset="0"/>
              </a:rPr>
              <a:t>HSAB Training Offer for Practitioners Working with ADULTS </a:t>
            </a:r>
          </a:p>
          <a:p>
            <a:pPr algn="ctr"/>
            <a:endParaRPr lang="en-GB" sz="2800" b="1"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2A94739E-6162-4837-96AC-58EE1655D0BD}"/>
              </a:ext>
            </a:extLst>
          </p:cNvPr>
          <p:cNvSpPr/>
          <p:nvPr/>
        </p:nvSpPr>
        <p:spPr>
          <a:xfrm>
            <a:off x="279400" y="4318000"/>
            <a:ext cx="11716656" cy="6801862"/>
          </a:xfrm>
          <a:prstGeom prst="rect">
            <a:avLst/>
          </a:prstGeom>
        </p:spPr>
        <p:txBody>
          <a:bodyPr wrap="square">
            <a:spAutoFit/>
          </a:bodyPr>
          <a:lstStyle/>
          <a:p>
            <a:endParaRPr lang="en-GB" sz="3200" b="1" dirty="0">
              <a:solidFill>
                <a:srgbClr val="C00000"/>
              </a:solidFill>
              <a:latin typeface="Arial" panose="020B0604020202020204" pitchFamily="34" charset="0"/>
              <a:cs typeface="Arial" panose="020B0604020202020204" pitchFamily="34" charset="0"/>
            </a:endParaRPr>
          </a:p>
          <a:p>
            <a:r>
              <a:rPr lang="en-GB" sz="2800" b="1" dirty="0">
                <a:solidFill>
                  <a:srgbClr val="C00000"/>
                </a:solidFill>
                <a:latin typeface="Arial" panose="020B0604020202020204" pitchFamily="34" charset="0"/>
                <a:cs typeface="Arial" panose="020B0604020202020204" pitchFamily="34" charset="0"/>
              </a:rPr>
              <a:t>Safeguarding Forum </a:t>
            </a:r>
          </a:p>
          <a:p>
            <a:endParaRPr lang="en-GB" sz="2800" b="1" dirty="0">
              <a:solidFill>
                <a:srgbClr val="C00000"/>
              </a:solidFill>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Save the date: 2 and 11 February 2023</a:t>
            </a:r>
          </a:p>
          <a:p>
            <a:endParaRPr lang="en-GB" sz="2800" dirty="0">
              <a:latin typeface="Arial" panose="020B0604020202020204" pitchFamily="34" charset="0"/>
              <a:cs typeface="Arial" panose="020B0604020202020204" pitchFamily="34" charset="0"/>
            </a:endParaRPr>
          </a:p>
          <a:p>
            <a:r>
              <a:rPr lang="en-GB" sz="2800" dirty="0">
                <a:latin typeface="Arial" panose="020B0604020202020204" pitchFamily="34" charset="0"/>
                <a:cs typeface="Arial" panose="020B0604020202020204" pitchFamily="34" charset="0"/>
              </a:rPr>
              <a:t>(More details to follow)</a:t>
            </a:r>
          </a:p>
          <a:p>
            <a:endParaRPr lang="en-GB" sz="2400" b="1" dirty="0">
              <a:solidFill>
                <a:srgbClr val="C00000"/>
              </a:solidFill>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We are collaborating with the Domestic Abuse Partnership to deliver two safeguarding forums on domestic abuse with the focus on older people. </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We will be covering learning from domestic homicide reviews (DHRs) and wider research to identify the complexities and challenges that practitioners and organisations face in terms of recognition and provision of services for older people experiencing domestic abuse.</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The forums will held </a:t>
            </a:r>
            <a:r>
              <a:rPr lang="en-GB" sz="2400">
                <a:latin typeface="Arial" panose="020B0604020202020204" pitchFamily="34" charset="0"/>
                <a:cs typeface="Arial" panose="020B0604020202020204" pitchFamily="34" charset="0"/>
              </a:rPr>
              <a:t>online in MS Teams. </a:t>
            </a:r>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30414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9A4B88EE-F08C-44BE-A488-B356A2709F6F}"/>
              </a:ext>
            </a:extLst>
          </p:cNvPr>
          <p:cNvSpPr txBox="1"/>
          <p:nvPr/>
        </p:nvSpPr>
        <p:spPr>
          <a:xfrm>
            <a:off x="611414" y="2925471"/>
            <a:ext cx="11070771" cy="954107"/>
          </a:xfrm>
          <a:prstGeom prst="rect">
            <a:avLst/>
          </a:prstGeom>
          <a:noFill/>
        </p:spPr>
        <p:txBody>
          <a:bodyPr wrap="square" rtlCol="0">
            <a:spAutoFit/>
          </a:bodyPr>
          <a:lstStyle/>
          <a:p>
            <a:pPr algn="ctr"/>
            <a:r>
              <a:rPr lang="en-GB" sz="2800" b="1" dirty="0">
                <a:solidFill>
                  <a:srgbClr val="C00000"/>
                </a:solidFill>
                <a:latin typeface="Arial" panose="020B0604020202020204" pitchFamily="34" charset="0"/>
                <a:cs typeface="Arial" panose="020B0604020202020204" pitchFamily="34" charset="0"/>
              </a:rPr>
              <a:t>HSAB Training Offer for Practitioners Working with ADULTS </a:t>
            </a:r>
          </a:p>
          <a:p>
            <a:pPr algn="ctr"/>
            <a:endParaRPr lang="en-GB" sz="2800" b="1"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2A94739E-6162-4837-96AC-58EE1655D0BD}"/>
              </a:ext>
            </a:extLst>
          </p:cNvPr>
          <p:cNvSpPr/>
          <p:nvPr/>
        </p:nvSpPr>
        <p:spPr>
          <a:xfrm>
            <a:off x="224590" y="3577389"/>
            <a:ext cx="11771466" cy="9140964"/>
          </a:xfrm>
          <a:prstGeom prst="rect">
            <a:avLst/>
          </a:prstGeom>
        </p:spPr>
        <p:txBody>
          <a:bodyPr wrap="square">
            <a:spAutoFit/>
          </a:bodyPr>
          <a:lstStyle/>
          <a:p>
            <a:endParaRPr lang="en-GB" sz="3200" b="1" dirty="0">
              <a:solidFill>
                <a:srgbClr val="C00000"/>
              </a:solidFill>
              <a:latin typeface="Arial" panose="020B0604020202020204" pitchFamily="34" charset="0"/>
              <a:cs typeface="Arial" panose="020B0604020202020204" pitchFamily="34" charset="0"/>
            </a:endParaRPr>
          </a:p>
          <a:p>
            <a:pPr algn="ctr"/>
            <a:r>
              <a:rPr lang="en-GB" sz="2800" b="1" dirty="0">
                <a:solidFill>
                  <a:srgbClr val="C00000"/>
                </a:solidFill>
                <a:latin typeface="Arial" panose="020B0604020202020204" pitchFamily="34" charset="0"/>
                <a:cs typeface="Arial" panose="020B0604020202020204" pitchFamily="34" charset="0"/>
              </a:rPr>
              <a:t>Adult Safeguarding and Homelessness – Third Party Offer</a:t>
            </a:r>
          </a:p>
          <a:p>
            <a:pPr algn="ctr"/>
            <a:endParaRPr lang="en-GB" sz="2400" b="1" dirty="0">
              <a:solidFill>
                <a:srgbClr val="C00000"/>
              </a:solidFill>
              <a:latin typeface="Arial" panose="020B0604020202020204" pitchFamily="34" charset="0"/>
              <a:cs typeface="Arial" panose="020B0604020202020204" pitchFamily="34" charset="0"/>
            </a:endParaRPr>
          </a:p>
          <a:p>
            <a:pPr algn="ctr"/>
            <a:r>
              <a:rPr lang="en-GB" sz="2400" b="1" dirty="0">
                <a:solidFill>
                  <a:srgbClr val="C00000"/>
                </a:solidFill>
                <a:latin typeface="Arial" panose="020B0604020202020204" pitchFamily="34" charset="0"/>
                <a:cs typeface="Arial" panose="020B0604020202020204" pitchFamily="34" charset="0"/>
              </a:rPr>
              <a:t>A series of webinars by the University of Bedfordshire </a:t>
            </a:r>
          </a:p>
          <a:p>
            <a:endParaRPr lang="en-GB" sz="2400" b="1" dirty="0">
              <a:solidFill>
                <a:srgbClr val="C00000"/>
              </a:solidFill>
              <a:latin typeface="Arial" panose="020B0604020202020204" pitchFamily="34" charset="0"/>
              <a:cs typeface="Arial" panose="020B0604020202020204" pitchFamily="34" charset="0"/>
            </a:endParaRPr>
          </a:p>
          <a:p>
            <a:r>
              <a:rPr lang="en-GB" sz="2000" b="0" i="0" u="none" strike="noStrike" baseline="0" dirty="0">
                <a:latin typeface="Bree Rg"/>
              </a:rPr>
              <a:t>Three webinars are being offered on best practice in adult safeguarding and homelessness. The webinars will be presented by the editors and chapter authors of a (2022) book: </a:t>
            </a:r>
          </a:p>
          <a:p>
            <a:r>
              <a:rPr lang="en-GB" sz="2000" b="1" i="0" u="sng" strike="noStrike" baseline="0" dirty="0">
                <a:latin typeface="Bree Rg"/>
              </a:rPr>
              <a:t>Adult Safeguarding and Homelessness: Understanding Good Practice </a:t>
            </a:r>
            <a:r>
              <a:rPr lang="en-GB" sz="2000" dirty="0">
                <a:latin typeface="Bree Rg"/>
              </a:rPr>
              <a:t> </a:t>
            </a:r>
          </a:p>
          <a:p>
            <a:r>
              <a:rPr lang="en-GB" sz="2000" b="0" i="0" u="none" strike="noStrike" baseline="0" dirty="0">
                <a:latin typeface="Bree Rg"/>
              </a:rPr>
              <a:t>Edited by: Adi Cooper and Michael Preston-Shoot </a:t>
            </a:r>
          </a:p>
          <a:p>
            <a:endParaRPr lang="en-GB" sz="2000" b="0" i="0" u="none" strike="noStrike" baseline="0" dirty="0">
              <a:latin typeface="Bree Rg"/>
            </a:endParaRPr>
          </a:p>
          <a:p>
            <a:r>
              <a:rPr lang="en-GB" sz="2000" b="0" i="0" u="none" strike="noStrike" baseline="0" dirty="0">
                <a:latin typeface="Bree Rg"/>
              </a:rPr>
              <a:t>At each webinar Adi Cooper and Michael Preston-Shoot will summarise themes from the book and outline learning from safeguarding adults reviews.</a:t>
            </a:r>
          </a:p>
          <a:p>
            <a:endParaRPr lang="en-GB" sz="2000" b="0" i="0" u="none" strike="noStrike" baseline="0" dirty="0">
              <a:latin typeface="Bree Rg"/>
            </a:endParaRPr>
          </a:p>
          <a:p>
            <a:pPr marL="285750" indent="-285750">
              <a:buFont typeface="Arial" panose="020B0604020202020204" pitchFamily="34" charset="0"/>
              <a:buChar char="•"/>
            </a:pPr>
            <a:r>
              <a:rPr lang="en-GB" sz="2000" b="0" i="0" u="none" strike="noStrike" baseline="0" dirty="0">
                <a:latin typeface="Bree Rg"/>
              </a:rPr>
              <a:t>Tuesday 29 November 2022 10.00am - 11.30pm </a:t>
            </a:r>
            <a:r>
              <a:rPr lang="en-GB" sz="2000" b="1" i="0" u="none" strike="noStrike" baseline="0" dirty="0">
                <a:latin typeface="Bree Rg"/>
              </a:rPr>
              <a:t>Learning about Best Practice from People with Lived Experience of Homelessness </a:t>
            </a:r>
            <a:r>
              <a:rPr lang="en-GB" sz="2000" b="0" i="0" u="none" strike="noStrike" baseline="0" dirty="0">
                <a:latin typeface="Bree Rg"/>
              </a:rPr>
              <a:t>Gill Taylor and Carl Price </a:t>
            </a:r>
          </a:p>
          <a:p>
            <a:endParaRPr lang="en-GB" sz="2000" b="0" i="0" u="none" strike="noStrike" baseline="0" dirty="0">
              <a:latin typeface="Bree Rg"/>
            </a:endParaRPr>
          </a:p>
          <a:p>
            <a:pPr marL="285750" indent="-285750">
              <a:buFont typeface="Arial" panose="020B0604020202020204" pitchFamily="34" charset="0"/>
              <a:buChar char="•"/>
            </a:pPr>
            <a:r>
              <a:rPr lang="en-GB" sz="2000" b="0" i="0" u="none" strike="noStrike" baseline="0" dirty="0">
                <a:latin typeface="Bree Rg"/>
              </a:rPr>
              <a:t>Tuesday 17 January 2023 2.00 - 4.00pm </a:t>
            </a:r>
            <a:r>
              <a:rPr lang="en-GB" sz="2000" b="1" i="0" u="none" strike="noStrike" baseline="0" dirty="0">
                <a:latin typeface="Bree Rg"/>
              </a:rPr>
              <a:t>Working with People Experiencing Homelessness </a:t>
            </a:r>
            <a:endParaRPr lang="en-GB" sz="2000" b="0" i="0" u="none" strike="noStrike" baseline="0" dirty="0">
              <a:latin typeface="Bree Rg"/>
            </a:endParaRPr>
          </a:p>
          <a:p>
            <a:r>
              <a:rPr lang="en-GB" sz="2000" b="0" i="0" u="none" strike="noStrike" baseline="0" dirty="0">
                <a:latin typeface="Bree Rg"/>
              </a:rPr>
              <a:t>     Karl Mason, Fiona Bateman, Imogen Blood, Henry St Clair Miller, </a:t>
            </a:r>
            <a:r>
              <a:rPr lang="en-GB" sz="2000" b="0" i="0" u="none" strike="noStrike" baseline="0" dirty="0" err="1">
                <a:latin typeface="Bree Rg"/>
              </a:rPr>
              <a:t>Sione</a:t>
            </a:r>
            <a:r>
              <a:rPr lang="en-GB" sz="2000" b="0" i="0" u="none" strike="noStrike" baseline="0" dirty="0">
                <a:latin typeface="Bree Rg"/>
              </a:rPr>
              <a:t> Marshall and Nathan </a:t>
            </a:r>
            <a:r>
              <a:rPr lang="en-GB" sz="2000" b="0" i="0" u="none" strike="noStrike" baseline="0" dirty="0" err="1">
                <a:latin typeface="Bree Rg"/>
              </a:rPr>
              <a:t>Servini</a:t>
            </a:r>
            <a:r>
              <a:rPr lang="en-GB" sz="2000" b="0" i="0" u="none" strike="noStrike" baseline="0" dirty="0">
                <a:latin typeface="Bree Rg"/>
              </a:rPr>
              <a:t> </a:t>
            </a:r>
          </a:p>
          <a:p>
            <a:endParaRPr lang="en-GB" sz="2000" b="0" i="0" u="none" strike="noStrike" baseline="0" dirty="0">
              <a:latin typeface="Bree Rg"/>
            </a:endParaRPr>
          </a:p>
          <a:p>
            <a:pPr marL="285750" indent="-285750">
              <a:buFont typeface="Arial" panose="020B0604020202020204" pitchFamily="34" charset="0"/>
              <a:buChar char="•"/>
            </a:pPr>
            <a:r>
              <a:rPr lang="en-GB" sz="2000" b="0" i="0" u="none" strike="noStrike" baseline="0" dirty="0">
                <a:latin typeface="Bree Rg"/>
              </a:rPr>
              <a:t>Tuesday 21 February 2023 2.00 - 4.00pm </a:t>
            </a:r>
            <a:r>
              <a:rPr lang="en-GB" sz="2000" b="1" i="0" u="none" strike="noStrike" baseline="0" dirty="0">
                <a:latin typeface="Bree Rg"/>
              </a:rPr>
              <a:t>Commissioning, Governance, and Organisational Support for Practitioners Working with People Experiencing Homelessness </a:t>
            </a:r>
            <a:endParaRPr lang="en-GB" sz="2000" b="0" i="0" u="none" strike="noStrike" baseline="0" dirty="0">
              <a:latin typeface="Bree Rg"/>
            </a:endParaRPr>
          </a:p>
          <a:p>
            <a:r>
              <a:rPr lang="en-GB" sz="2000" dirty="0">
                <a:latin typeface="Bree Rg"/>
              </a:rPr>
              <a:t>     </a:t>
            </a:r>
            <a:r>
              <a:rPr lang="en-GB" sz="2000" b="0" i="0" u="none" strike="noStrike" baseline="0" dirty="0">
                <a:latin typeface="Bree Rg"/>
              </a:rPr>
              <a:t>Susan Harrison, Barney Wells, Rebecca Pritchard and Katy Shorten </a:t>
            </a:r>
          </a:p>
          <a:p>
            <a:pPr algn="l"/>
            <a:endParaRPr lang="en-GB" sz="1800" b="0" i="0" u="none" strike="noStrike" baseline="0" dirty="0">
              <a:solidFill>
                <a:srgbClr val="000000"/>
              </a:solidFill>
              <a:latin typeface="Bree Lt"/>
            </a:endParaRPr>
          </a:p>
          <a:p>
            <a:endParaRPr lang="en-GB" sz="1800" b="0" i="0" u="none" strike="noStrike" baseline="0" dirty="0">
              <a:latin typeface="Bree Lt"/>
            </a:endParaRPr>
          </a:p>
          <a:p>
            <a:r>
              <a:rPr lang="en-GB" sz="1800" b="0" i="0" u="none" strike="noStrike" baseline="0" dirty="0">
                <a:latin typeface="Bree Lt"/>
              </a:rPr>
              <a:t> </a:t>
            </a:r>
            <a:r>
              <a:rPr lang="en-GB" sz="2000" b="1" i="0" u="none" strike="noStrike" baseline="0" dirty="0">
                <a:solidFill>
                  <a:srgbClr val="A80000"/>
                </a:solidFill>
                <a:latin typeface="Bree Lt"/>
              </a:rPr>
              <a:t>To book a place or make any enquiries , please contact the MRC Events Organiser at University of   Bedfordshire, Gemma Wilson, at: </a:t>
            </a:r>
            <a:r>
              <a:rPr lang="en-GB" sz="2000" b="1" i="0" u="sng" strike="noStrike" baseline="0" dirty="0">
                <a:solidFill>
                  <a:srgbClr val="A80000"/>
                </a:solidFill>
                <a:latin typeface="Bree Rg"/>
              </a:rPr>
              <a:t>mrc@beds.ac.uk</a:t>
            </a:r>
            <a:endParaRPr lang="en-GB" sz="2000" b="1" i="0" u="none" strike="noStrike" baseline="0" dirty="0">
              <a:solidFill>
                <a:srgbClr val="A80000"/>
              </a:solidFill>
              <a:latin typeface="Bree Lt"/>
            </a:endParaRPr>
          </a:p>
          <a:p>
            <a:endParaRPr lang="en-GB" sz="2000" b="1" dirty="0">
              <a:solidFill>
                <a:srgbClr val="A80000"/>
              </a:solidFill>
              <a:latin typeface="Bree Lt"/>
              <a:cs typeface="Arial" panose="020B0604020202020204" pitchFamily="34" charset="0"/>
            </a:endParaRPr>
          </a:p>
          <a:p>
            <a:endParaRPr lang="en-GB" sz="2000" b="1" dirty="0">
              <a:solidFill>
                <a:srgbClr val="A8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6424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6BE4D33D-5BFD-4C86-8918-186B94FE6DE6}"/>
              </a:ext>
            </a:extLst>
          </p:cNvPr>
          <p:cNvSpPr txBox="1"/>
          <p:nvPr/>
        </p:nvSpPr>
        <p:spPr>
          <a:xfrm>
            <a:off x="673100" y="3002682"/>
            <a:ext cx="10947400" cy="7048083"/>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Working with Mothers with Emotionally Unstable Personality Disorder (EUPD)</a:t>
            </a:r>
          </a:p>
          <a:p>
            <a:endParaRPr lang="en-GB" sz="14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Delivered by: </a:t>
            </a:r>
          </a:p>
          <a:p>
            <a:endParaRPr lang="en-GB" sz="1600" b="1"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The HPFT Community Perinatal Team: </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Dr Sarah Cohen, Consultant Perinatal Psychiatrist</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Dr Shetal Patel, Clinical Perinatal Psychologist</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Dr Natasha </a:t>
            </a:r>
            <a:r>
              <a:rPr lang="en-GB" sz="1600" dirty="0" err="1">
                <a:latin typeface="Arial" panose="020B0604020202020204" pitchFamily="34" charset="0"/>
                <a:cs typeface="Arial" panose="020B0604020202020204" pitchFamily="34" charset="0"/>
              </a:rPr>
              <a:t>Gray</a:t>
            </a:r>
            <a:r>
              <a:rPr lang="en-GB" sz="1600" dirty="0">
                <a:latin typeface="Arial" panose="020B0604020202020204" pitchFamily="34" charset="0"/>
                <a:cs typeface="Arial" panose="020B0604020202020204" pitchFamily="34" charset="0"/>
              </a:rPr>
              <a:t>, Parent-Infant Psychologist.</a:t>
            </a:r>
          </a:p>
          <a:p>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Held over a </a:t>
            </a:r>
            <a:r>
              <a:rPr lang="en-GB" sz="1600" dirty="0">
                <a:solidFill>
                  <a:srgbClr val="FF0000"/>
                </a:solidFill>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2.5hr</a:t>
            </a:r>
            <a:r>
              <a:rPr lang="en-GB" sz="1600" dirty="0">
                <a:solidFill>
                  <a:srgbClr val="FF0000"/>
                </a:solidFill>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session (with a 10min break) starting at 9:30am, via MS Teams (equivalent to a half day training session)</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Target audience</a:t>
            </a:r>
            <a:r>
              <a:rPr lang="en-GB" sz="1600" dirty="0">
                <a:latin typeface="Arial" panose="020B0604020202020204" pitchFamily="34" charset="0"/>
                <a:cs typeface="Arial" panose="020B0604020202020204" pitchFamily="34" charset="0"/>
              </a:rPr>
              <a:t>: </a:t>
            </a:r>
          </a:p>
          <a:p>
            <a:r>
              <a:rPr lang="en-GB" sz="1600" dirty="0">
                <a:latin typeface="Arial" panose="020B0604020202020204" pitchFamily="34" charset="0"/>
                <a:cs typeface="Arial" panose="020B0604020202020204" pitchFamily="34" charset="0"/>
              </a:rPr>
              <a:t>Non-mental health professionals who work with pregnant women and mothers who have Emotionally Unstable Personality Disorder, e.g. but not limited to Children's services practitioners; midwives and health visitors:</a:t>
            </a:r>
          </a:p>
          <a:p>
            <a:endParaRPr lang="en-GB" sz="1600" b="1"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Content</a:t>
            </a:r>
            <a:r>
              <a:rPr lang="en-GB" sz="1600" dirty="0">
                <a:latin typeface="Arial" panose="020B0604020202020204" pitchFamily="34" charset="0"/>
                <a:cs typeface="Arial" panose="020B0604020202020204" pitchFamily="34" charset="0"/>
              </a:rPr>
              <a:t>:</a:t>
            </a:r>
          </a:p>
          <a:p>
            <a:r>
              <a:rPr lang="en-GB" sz="1600" dirty="0">
                <a:latin typeface="Arial" panose="020B0604020202020204" pitchFamily="34" charset="0"/>
                <a:cs typeface="Arial" panose="020B0604020202020204" pitchFamily="34" charset="0"/>
              </a:rPr>
              <a:t>This course is to support staff who are working with families where parents (particularly the mother) has Emotionally Unstable Personality Disorder (EUPD).  To include:</a:t>
            </a:r>
          </a:p>
          <a:p>
            <a:endParaRPr lang="en-GB"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Why EUPD develops; how it manifests and the impact of EUPD on the family in the perinatal period.</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Risks that EUPD poses and risk assessment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Advice on working with mothers with EUPD to reduce risks</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Understanding and supporting the parent infant relationship when a parent has EUPD</a:t>
            </a:r>
          </a:p>
          <a:p>
            <a:endParaRPr lang="en-GB" sz="1400" b="1" dirty="0">
              <a:latin typeface="Arial" panose="020B0604020202020204" pitchFamily="34" charset="0"/>
              <a:cs typeface="Arial" panose="020B0604020202020204" pitchFamily="34" charset="0"/>
            </a:endParaRPr>
          </a:p>
        </p:txBody>
      </p:sp>
      <p:graphicFrame>
        <p:nvGraphicFramePr>
          <p:cNvPr id="8" name="Table 18">
            <a:extLst>
              <a:ext uri="{FF2B5EF4-FFF2-40B4-BE49-F238E27FC236}">
                <a16:creationId xmlns:a16="http://schemas.microsoft.com/office/drawing/2014/main" id="{DC3ED5A9-8DDC-4E82-BAB7-A8DB801E6EA7}"/>
              </a:ext>
            </a:extLst>
          </p:cNvPr>
          <p:cNvGraphicFramePr>
            <a:graphicFrameLocks noGrp="1"/>
          </p:cNvGraphicFramePr>
          <p:nvPr>
            <p:extLst>
              <p:ext uri="{D42A27DB-BD31-4B8C-83A1-F6EECF244321}">
                <p14:modId xmlns:p14="http://schemas.microsoft.com/office/powerpoint/2010/main" val="886605987"/>
              </p:ext>
            </p:extLst>
          </p:nvPr>
        </p:nvGraphicFramePr>
        <p:xfrm>
          <a:off x="2082800" y="10098446"/>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12 October 2022 1:30-4pm</a:t>
                      </a:r>
                    </a:p>
                  </a:txBody>
                  <a:tcPr/>
                </a:tc>
                <a:tc>
                  <a:txBody>
                    <a:bodyPr/>
                    <a:lstStyle/>
                    <a:p>
                      <a:r>
                        <a:rPr lang="en-GB" dirty="0"/>
                        <a:t>Places available </a:t>
                      </a:r>
                    </a:p>
                  </a:txBody>
                  <a:tcPr/>
                </a:tc>
                <a:extLst>
                  <a:ext uri="{0D108BD9-81ED-4DB2-BD59-A6C34878D82A}">
                    <a16:rowId xmlns:a16="http://schemas.microsoft.com/office/drawing/2014/main" val="681200618"/>
                  </a:ext>
                </a:extLst>
              </a:tr>
              <a:tr h="370840">
                <a:tc>
                  <a:txBody>
                    <a:bodyPr/>
                    <a:lstStyle/>
                    <a:p>
                      <a:r>
                        <a:rPr lang="en-GB" dirty="0"/>
                        <a:t>10 January 2023 9:30-12am </a:t>
                      </a:r>
                    </a:p>
                  </a:txBody>
                  <a:tcPr/>
                </a:tc>
                <a:tc>
                  <a:txBody>
                    <a:bodyPr/>
                    <a:lstStyle/>
                    <a:p>
                      <a:r>
                        <a:rPr lang="en-GB" dirty="0"/>
                        <a:t>Places available </a:t>
                      </a:r>
                    </a:p>
                  </a:txBody>
                  <a:tcPr/>
                </a:tc>
                <a:extLst>
                  <a:ext uri="{0D108BD9-81ED-4DB2-BD59-A6C34878D82A}">
                    <a16:rowId xmlns:a16="http://schemas.microsoft.com/office/drawing/2014/main" val="2282016814"/>
                  </a:ext>
                </a:extLst>
              </a:tr>
            </a:tbl>
          </a:graphicData>
        </a:graphic>
      </p:graphicFrame>
      <p:sp>
        <p:nvSpPr>
          <p:cNvPr id="9" name="Rectangle: Rounded Corners 8">
            <a:extLst>
              <a:ext uri="{FF2B5EF4-FFF2-40B4-BE49-F238E27FC236}">
                <a16:creationId xmlns:a16="http://schemas.microsoft.com/office/drawing/2014/main" id="{8FB4CFF9-5157-4099-A06B-FC652BFDB694}"/>
              </a:ext>
            </a:extLst>
          </p:cNvPr>
          <p:cNvSpPr/>
          <p:nvPr/>
        </p:nvSpPr>
        <p:spPr>
          <a:xfrm>
            <a:off x="2032000" y="12857957"/>
            <a:ext cx="8127999" cy="1269796"/>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
        <p:nvSpPr>
          <p:cNvPr id="7" name="Rectangle: Rounded Corners 6">
            <a:extLst>
              <a:ext uri="{FF2B5EF4-FFF2-40B4-BE49-F238E27FC236}">
                <a16:creationId xmlns:a16="http://schemas.microsoft.com/office/drawing/2014/main" id="{0C393345-65A4-4840-9DAE-625DCE6CC0B4}"/>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14610437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9EDB2D2-6B42-4C37-9E1A-67D3BF4C2835}"/>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Arrow: Down 9">
            <a:extLst>
              <a:ext uri="{FF2B5EF4-FFF2-40B4-BE49-F238E27FC236}">
                <a16:creationId xmlns:a16="http://schemas.microsoft.com/office/drawing/2014/main" id="{443B4550-BC18-47F7-B7BD-00A040890129}"/>
              </a:ext>
            </a:extLst>
          </p:cNvPr>
          <p:cNvSpPr/>
          <p:nvPr/>
        </p:nvSpPr>
        <p:spPr>
          <a:xfrm>
            <a:off x="3422713" y="2413158"/>
            <a:ext cx="5600700" cy="12254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Booking</a:t>
            </a:r>
          </a:p>
          <a:p>
            <a:pPr algn="ctr"/>
            <a:r>
              <a:rPr lang="en-GB" sz="2400" b="1" dirty="0"/>
              <a:t>Conditions</a:t>
            </a:r>
          </a:p>
        </p:txBody>
      </p:sp>
      <p:sp>
        <p:nvSpPr>
          <p:cNvPr id="3" name="Rectangle: Rounded Corners 2">
            <a:extLst>
              <a:ext uri="{FF2B5EF4-FFF2-40B4-BE49-F238E27FC236}">
                <a16:creationId xmlns:a16="http://schemas.microsoft.com/office/drawing/2014/main" id="{B74DD1A1-AF3E-45E2-A2BC-1D019F4DDE11}"/>
              </a:ext>
            </a:extLst>
          </p:cNvPr>
          <p:cNvSpPr/>
          <p:nvPr/>
        </p:nvSpPr>
        <p:spPr>
          <a:xfrm>
            <a:off x="255208" y="3656672"/>
            <a:ext cx="11935711" cy="793055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tx1"/>
                </a:solidFill>
                <a:latin typeface="Arial" panose="020B0604020202020204" pitchFamily="34" charset="0"/>
                <a:cs typeface="Arial" panose="020B0604020202020204" pitchFamily="34" charset="0"/>
              </a:rPr>
              <a:t>HSCP training </a:t>
            </a:r>
            <a:r>
              <a:rPr lang="en-GB" sz="1400" b="1" dirty="0">
                <a:solidFill>
                  <a:schemeClr val="tx1"/>
                </a:solidFill>
                <a:latin typeface="Arial" panose="020B0604020202020204" pitchFamily="34" charset="0"/>
                <a:cs typeface="Arial" panose="020B0604020202020204" pitchFamily="34" charset="0"/>
              </a:rPr>
              <a:t>courses</a:t>
            </a:r>
            <a:r>
              <a:rPr lang="en-GB" sz="1600" b="1" dirty="0">
                <a:solidFill>
                  <a:schemeClr val="tx1"/>
                </a:solidFill>
                <a:latin typeface="Arial" panose="020B0604020202020204" pitchFamily="34" charset="0"/>
                <a:cs typeface="Arial" panose="020B0604020202020204" pitchFamily="34" charset="0"/>
              </a:rPr>
              <a:t> and charges</a:t>
            </a:r>
            <a:br>
              <a:rPr lang="en-GB" sz="1600" b="1" dirty="0">
                <a:solidFill>
                  <a:schemeClr val="tx1"/>
                </a:solidFill>
                <a:latin typeface="Arial" panose="020B0604020202020204" pitchFamily="34" charset="0"/>
                <a:cs typeface="Arial" panose="020B0604020202020204" pitchFamily="34" charset="0"/>
              </a:rPr>
            </a:br>
            <a:endParaRPr lang="en-GB" sz="1600" b="1"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Our training courses build on the level 1 awareness sessions provided by agencies to their own staff.</a:t>
            </a:r>
            <a:br>
              <a:rPr lang="en-GB" sz="1600" dirty="0">
                <a:solidFill>
                  <a:schemeClr val="tx1"/>
                </a:solidFill>
                <a:latin typeface="Arial" panose="020B0604020202020204" pitchFamily="34" charset="0"/>
                <a:cs typeface="Arial" panose="020B0604020202020204" pitchFamily="34" charset="0"/>
              </a:rPr>
            </a:br>
            <a:br>
              <a:rPr lang="en-GB" sz="1600" dirty="0">
                <a:solidFill>
                  <a:schemeClr val="tx1"/>
                </a:solidFill>
                <a:latin typeface="Arial" panose="020B0604020202020204" pitchFamily="34" charset="0"/>
                <a:cs typeface="Arial" panose="020B0604020202020204" pitchFamily="34" charset="0"/>
              </a:rPr>
            </a:br>
            <a:r>
              <a:rPr lang="en-GB" sz="1600" dirty="0">
                <a:solidFill>
                  <a:schemeClr val="tx1"/>
                </a:solidFill>
                <a:latin typeface="Arial" panose="020B0604020202020204" pitchFamily="34" charset="0"/>
                <a:cs typeface="Arial" panose="020B0604020202020204" pitchFamily="34" charset="0"/>
              </a:rPr>
              <a:t>Our programme includes full day and lite  sessions. However, </a:t>
            </a:r>
            <a:r>
              <a:rPr lang="en-GB" sz="1600" b="1" dirty="0">
                <a:solidFill>
                  <a:schemeClr val="tx1"/>
                </a:solidFill>
                <a:latin typeface="Arial" panose="020B0604020202020204" pitchFamily="34" charset="0"/>
                <a:cs typeface="Arial" panose="020B0604020202020204" pitchFamily="34" charset="0"/>
              </a:rPr>
              <a:t>during the Covid-19 period we are offering limited live webinar sessions, via MS Teams</a:t>
            </a:r>
            <a:r>
              <a:rPr lang="en-GB" sz="1600" dirty="0">
                <a:solidFill>
                  <a:schemeClr val="tx1"/>
                </a:solidFill>
                <a:latin typeface="Arial" panose="020B0604020202020204" pitchFamily="34" charset="0"/>
                <a:cs typeface="Arial" panose="020B0604020202020204" pitchFamily="34" charset="0"/>
              </a:rPr>
              <a:t>. </a:t>
            </a:r>
            <a:br>
              <a:rPr lang="en-GB" sz="1600" dirty="0">
                <a:solidFill>
                  <a:schemeClr val="tx1"/>
                </a:solidFill>
                <a:latin typeface="Arial" panose="020B0604020202020204" pitchFamily="34" charset="0"/>
                <a:cs typeface="Arial" panose="020B0604020202020204" pitchFamily="34" charset="0"/>
              </a:rPr>
            </a:br>
            <a:br>
              <a:rPr lang="en-GB" sz="1600" dirty="0">
                <a:solidFill>
                  <a:schemeClr val="tx1"/>
                </a:solidFill>
                <a:latin typeface="Arial" panose="020B0604020202020204" pitchFamily="34" charset="0"/>
                <a:cs typeface="Arial" panose="020B0604020202020204" pitchFamily="34" charset="0"/>
              </a:rPr>
            </a:br>
            <a:r>
              <a:rPr lang="en-GB" sz="1600" dirty="0">
                <a:solidFill>
                  <a:schemeClr val="tx1"/>
                </a:solidFill>
                <a:latin typeface="Arial" panose="020B0604020202020204" pitchFamily="34" charset="0"/>
                <a:cs typeface="Arial" panose="020B0604020202020204" pitchFamily="34" charset="0"/>
              </a:rPr>
              <a:t>All learning events are run by knowledgeable trainers and experts in the field, so you can be sure that the content will be interesting, stimulating and reflects safeguarding best practice in Hertfordshire.</a:t>
            </a:r>
            <a:br>
              <a:rPr lang="en-GB" sz="1600" dirty="0">
                <a:solidFill>
                  <a:schemeClr val="tx1"/>
                </a:solidFill>
                <a:latin typeface="Arial" panose="020B0604020202020204" pitchFamily="34" charset="0"/>
                <a:cs typeface="Arial" panose="020B0604020202020204" pitchFamily="34" charset="0"/>
              </a:rPr>
            </a:br>
            <a:br>
              <a:rPr lang="en-GB" sz="1600" b="1" dirty="0">
                <a:solidFill>
                  <a:schemeClr val="tx1"/>
                </a:solidFill>
                <a:latin typeface="Arial" panose="020B0604020202020204" pitchFamily="34" charset="0"/>
                <a:cs typeface="Arial" panose="020B0604020202020204" pitchFamily="34" charset="0"/>
              </a:rPr>
            </a:br>
            <a:r>
              <a:rPr lang="en-GB" sz="1600" b="1" dirty="0">
                <a:solidFill>
                  <a:schemeClr val="tx1"/>
                </a:solidFill>
                <a:latin typeface="Arial" panose="020B0604020202020204" pitchFamily="34" charset="0"/>
                <a:cs typeface="Arial" panose="020B0604020202020204" pitchFamily="34" charset="0"/>
              </a:rPr>
              <a:t>Course Charges</a:t>
            </a:r>
            <a:endParaRPr lang="en-GB" sz="1600"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There is a charge for all delegates from agencies that do not contribute to the HSCP or HSAB budget, including schools, district and borough councils, out of county providers and profit making private and independent organisations.</a:t>
            </a:r>
          </a:p>
          <a:p>
            <a:r>
              <a:rPr lang="en-GB" sz="1600" dirty="0">
                <a:solidFill>
                  <a:schemeClr val="tx1"/>
                </a:solidFill>
                <a:latin typeface="Arial" panose="020B0604020202020204" pitchFamily="34" charset="0"/>
                <a:cs typeface="Arial" panose="020B0604020202020204" pitchFamily="34" charset="0"/>
              </a:rPr>
              <a:t>The charge for a full-day course is £75.00 per person</a:t>
            </a:r>
          </a:p>
          <a:p>
            <a:r>
              <a:rPr lang="en-GB" sz="1600" dirty="0">
                <a:solidFill>
                  <a:schemeClr val="tx1"/>
                </a:solidFill>
                <a:latin typeface="Arial" panose="020B0604020202020204" pitchFamily="34" charset="0"/>
                <a:cs typeface="Arial" panose="020B0604020202020204" pitchFamily="34" charset="0"/>
              </a:rPr>
              <a:t>The charge for a half-day course is £50.00 per person</a:t>
            </a:r>
          </a:p>
          <a:p>
            <a:r>
              <a:rPr lang="en-GB" sz="1600" dirty="0">
                <a:solidFill>
                  <a:schemeClr val="tx1"/>
                </a:solidFill>
                <a:latin typeface="Arial" panose="020B0604020202020204" pitchFamily="34" charset="0"/>
                <a:cs typeface="Arial" panose="020B0604020202020204" pitchFamily="34" charset="0"/>
              </a:rPr>
              <a:t>The charge for a Lite Bite sessions is £30 per person </a:t>
            </a:r>
          </a:p>
          <a:p>
            <a:r>
              <a:rPr lang="en-GB" sz="1600" dirty="0">
                <a:solidFill>
                  <a:schemeClr val="tx1"/>
                </a:solidFill>
                <a:latin typeface="Arial" panose="020B0604020202020204" pitchFamily="34" charset="0"/>
                <a:cs typeface="Arial" panose="020B0604020202020204" pitchFamily="34" charset="0"/>
              </a:rPr>
              <a:t>Courses are free of charge to HSCP and HSAB contributory member agencies and the voluntary sector.</a:t>
            </a:r>
          </a:p>
          <a:p>
            <a:r>
              <a:rPr lang="en-GB" sz="1600" b="1" dirty="0">
                <a:solidFill>
                  <a:schemeClr val="tx1"/>
                </a:solidFill>
                <a:latin typeface="Arial" panose="020B0604020202020204" pitchFamily="34" charset="0"/>
                <a:cs typeface="Arial" panose="020B0604020202020204" pitchFamily="34" charset="0"/>
              </a:rPr>
              <a:t>Cancellation Charges</a:t>
            </a:r>
            <a:endParaRPr lang="en-GB" sz="1600"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Cancellation charges apply to everyone including those who fall into the free of charge payment category. Charges are as follows: </a:t>
            </a:r>
          </a:p>
          <a:p>
            <a:r>
              <a:rPr lang="en-GB" sz="1600" dirty="0">
                <a:solidFill>
                  <a:schemeClr val="tx1"/>
                </a:solidFill>
                <a:latin typeface="Arial" panose="020B0604020202020204" pitchFamily="34" charset="0"/>
                <a:cs typeface="Arial" panose="020B0604020202020204" pitchFamily="34" charset="0"/>
              </a:rPr>
              <a:t>£75 per person per full-day course</a:t>
            </a:r>
          </a:p>
          <a:p>
            <a:r>
              <a:rPr lang="en-GB" sz="1600" dirty="0">
                <a:solidFill>
                  <a:schemeClr val="tx1"/>
                </a:solidFill>
                <a:latin typeface="Arial" panose="020B0604020202020204" pitchFamily="34" charset="0"/>
                <a:cs typeface="Arial" panose="020B0604020202020204" pitchFamily="34" charset="0"/>
              </a:rPr>
              <a:t>£50 per person per half-day course</a:t>
            </a:r>
          </a:p>
          <a:p>
            <a:r>
              <a:rPr lang="en-GB" sz="1600" dirty="0">
                <a:solidFill>
                  <a:schemeClr val="tx1"/>
                </a:solidFill>
                <a:latin typeface="Arial" panose="020B0604020202020204" pitchFamily="34" charset="0"/>
                <a:cs typeface="Arial" panose="020B0604020202020204" pitchFamily="34" charset="0"/>
              </a:rPr>
              <a:t>£30 per person per Lite Bite session</a:t>
            </a:r>
          </a:p>
          <a:p>
            <a:r>
              <a:rPr lang="en-GB" sz="1600" dirty="0">
                <a:solidFill>
                  <a:schemeClr val="tx1"/>
                </a:solidFill>
                <a:latin typeface="Arial" panose="020B0604020202020204" pitchFamily="34" charset="0"/>
                <a:cs typeface="Arial" panose="020B0604020202020204" pitchFamily="34" charset="0"/>
              </a:rPr>
              <a:t>Cancellation charges applied if delegates fail to attend on the day or fail to attend on the day or fail to cancel in writing at least 14days in advance of the course. </a:t>
            </a:r>
            <a:endParaRPr lang="en-GB" sz="1600" dirty="0">
              <a:solidFill>
                <a:schemeClr val="tx1"/>
              </a:solidFill>
              <a:effectLst/>
              <a:latin typeface="Arial" panose="020B0604020202020204" pitchFamily="34" charset="0"/>
              <a:cs typeface="Arial" panose="020B0604020202020204" pitchFamily="34" charset="0"/>
            </a:endParaRPr>
          </a:p>
        </p:txBody>
      </p:sp>
      <p:sp>
        <p:nvSpPr>
          <p:cNvPr id="13" name="Arrow: Down 12">
            <a:extLst>
              <a:ext uri="{FF2B5EF4-FFF2-40B4-BE49-F238E27FC236}">
                <a16:creationId xmlns:a16="http://schemas.microsoft.com/office/drawing/2014/main" id="{7FF6EFC2-AE35-4744-9B14-F79DD7F1CE6C}"/>
              </a:ext>
            </a:extLst>
          </p:cNvPr>
          <p:cNvSpPr/>
          <p:nvPr/>
        </p:nvSpPr>
        <p:spPr>
          <a:xfrm>
            <a:off x="3422713" y="12300097"/>
            <a:ext cx="5600700" cy="12254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MS Teams </a:t>
            </a:r>
          </a:p>
          <a:p>
            <a:pPr algn="ctr"/>
            <a:r>
              <a:rPr lang="en-GB" sz="2400" b="1" dirty="0"/>
              <a:t>Guidance</a:t>
            </a:r>
          </a:p>
        </p:txBody>
      </p:sp>
      <p:sp>
        <p:nvSpPr>
          <p:cNvPr id="11" name="Rectangle: Rounded Corners 10">
            <a:extLst>
              <a:ext uri="{FF2B5EF4-FFF2-40B4-BE49-F238E27FC236}">
                <a16:creationId xmlns:a16="http://schemas.microsoft.com/office/drawing/2014/main" id="{77ABB410-B926-461A-B064-44224D84DB52}"/>
              </a:ext>
            </a:extLst>
          </p:cNvPr>
          <p:cNvSpPr/>
          <p:nvPr/>
        </p:nvSpPr>
        <p:spPr>
          <a:xfrm>
            <a:off x="587955" y="13525498"/>
            <a:ext cx="11270216" cy="2059941"/>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rPr>
              <a:t>Please note, you don’t need to have Office 365 products (MS Teams) on your tech (PC, laptop, tablet or smartphone) to join as a guest, as long as you have a good broadband connection, a microphone and a web browser. (You do not necessarily need a webcam for this session).</a:t>
            </a:r>
          </a:p>
          <a:p>
            <a:endParaRPr lang="en-GB" dirty="0">
              <a:solidFill>
                <a:srgbClr val="FF0000"/>
              </a:solidFill>
            </a:endParaRPr>
          </a:p>
        </p:txBody>
      </p:sp>
    </p:spTree>
    <p:extLst>
      <p:ext uri="{BB962C8B-B14F-4D97-AF65-F5344CB8AC3E}">
        <p14:creationId xmlns:p14="http://schemas.microsoft.com/office/powerpoint/2010/main" val="3973719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E8305-7A6C-424B-82F1-47FA803EA2EE}"/>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A438658C-D5BB-44A2-85F6-90FA992CB670}"/>
              </a:ext>
            </a:extLst>
          </p:cNvPr>
          <p:cNvSpPr txBox="1"/>
          <p:nvPr/>
        </p:nvSpPr>
        <p:spPr>
          <a:xfrm>
            <a:off x="673100" y="3002682"/>
            <a:ext cx="10947400" cy="8802410"/>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Graded Care Profile – a tool to be used when on-going Neglect is a concern </a:t>
            </a: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Held over a  3hr session (with a comfort break) starting at 10am, via MS Teams (equivalent to a half day training session)</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Target audience</a:t>
            </a:r>
            <a:r>
              <a:rPr lang="en-GB" sz="1600" dirty="0">
                <a:latin typeface="Arial" panose="020B0604020202020204" pitchFamily="34" charset="0"/>
                <a:cs typeface="Arial" panose="020B0604020202020204" pitchFamily="34" charset="0"/>
              </a:rPr>
              <a:t>: appropriate for any professionals working directly with children and their families within the home or other settings (social workers, health visitors, school nurses, community nursery nurses, specialist children’s nurses, children centre workers, schools).</a:t>
            </a:r>
          </a:p>
          <a:p>
            <a:endParaRPr lang="en-GB" sz="1600" b="1"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Aim of the Course:</a:t>
            </a:r>
            <a:r>
              <a:rPr lang="en-GB" sz="1600" dirty="0">
                <a:latin typeface="Arial" panose="020B0604020202020204" pitchFamily="34" charset="0"/>
                <a:cs typeface="Arial" panose="020B0604020202020204" pitchFamily="34" charset="0"/>
              </a:rPr>
              <a:t> Understand the evidence based research behind the development of and use of the Graded Care Profile (GCP) tool kit, introduce the GCP tool kit, develop the skills to use the tool kit, understand the scoring system, consider how a GCP assessment is used in future service and support development for the children and their families.</a:t>
            </a:r>
          </a:p>
          <a:p>
            <a:r>
              <a:rPr lang="en-GB" sz="1600" dirty="0">
                <a:latin typeface="Arial" panose="020B0604020202020204" pitchFamily="34" charset="0"/>
                <a:cs typeface="Arial" panose="020B0604020202020204" pitchFamily="34" charset="0"/>
              </a:rPr>
              <a:t> </a:t>
            </a:r>
          </a:p>
          <a:p>
            <a:r>
              <a:rPr lang="en-GB" sz="1600" b="1" dirty="0">
                <a:latin typeface="Arial" panose="020B0604020202020204" pitchFamily="34" charset="0"/>
                <a:cs typeface="Arial" panose="020B0604020202020204" pitchFamily="34" charset="0"/>
              </a:rPr>
              <a:t>Attendance Criteria:</a:t>
            </a:r>
            <a:r>
              <a:rPr lang="en-GB" sz="1600" dirty="0">
                <a:latin typeface="Arial" panose="020B0604020202020204" pitchFamily="34" charset="0"/>
                <a:cs typeface="Arial" panose="020B0604020202020204" pitchFamily="34" charset="0"/>
              </a:rPr>
              <a:t> Basic/Stage 1 Safeguarding Children training should have been undertaken prior to accessing this training.</a:t>
            </a:r>
          </a:p>
          <a:p>
            <a:r>
              <a:rPr lang="en-GB" sz="1600" dirty="0">
                <a:latin typeface="Arial" panose="020B0604020202020204" pitchFamily="34" charset="0"/>
                <a:cs typeface="Arial" panose="020B0604020202020204" pitchFamily="34" charset="0"/>
              </a:rPr>
              <a:t> </a:t>
            </a:r>
          </a:p>
          <a:p>
            <a:r>
              <a:rPr lang="en-GB" sz="1600" b="1" dirty="0">
                <a:latin typeface="Arial" panose="020B0604020202020204" pitchFamily="34" charset="0"/>
                <a:cs typeface="Arial" panose="020B0604020202020204" pitchFamily="34" charset="0"/>
              </a:rPr>
              <a:t>Learning Outcomes: </a:t>
            </a:r>
            <a:endParaRPr lang="en-GB"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There will be a better understanding of the GCP tool and how to use it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Have an understanding how to adapt the way the GCP is used in regards to a family’s needs/ability to participate</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Have a better understanding of how to complete the tool kit using multi-agency input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The candidate will complete a GCP, the scoring and compile a future action plan to work with the family to reduce the risks/concerns</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The candidate will have a better understanding of when to step up their concerns using the GCP as additional evidence.</a:t>
            </a:r>
          </a:p>
          <a:p>
            <a:r>
              <a:rPr lang="en-GB" sz="1600" dirty="0">
                <a:latin typeface="Arial" panose="020B0604020202020204" pitchFamily="34" charset="0"/>
                <a:cs typeface="Arial" panose="020B0604020202020204" pitchFamily="34" charset="0"/>
              </a:rPr>
              <a:t> </a:t>
            </a:r>
          </a:p>
          <a:p>
            <a:r>
              <a:rPr lang="en-GB" sz="1600" b="1" dirty="0">
                <a:latin typeface="Arial" panose="020B0604020202020204" pitchFamily="34" charset="0"/>
                <a:cs typeface="Arial" panose="020B0604020202020204" pitchFamily="34" charset="0"/>
              </a:rPr>
              <a:t>*PRE-COURSE WORK*</a:t>
            </a:r>
          </a:p>
          <a:p>
            <a:r>
              <a:rPr lang="en-GB" sz="1600" dirty="0">
                <a:latin typeface="Arial" panose="020B0604020202020204" pitchFamily="34" charset="0"/>
                <a:cs typeface="Arial" panose="020B0604020202020204" pitchFamily="34" charset="0"/>
              </a:rPr>
              <a:t>Please see the 'Download Course Materials' link on your training account dashboard where, under the 'Pre-course' section, you will be able to access the pre-reading material for the training session and copies of all the documents necessary for the session.</a:t>
            </a:r>
          </a:p>
          <a:p>
            <a:r>
              <a:rPr lang="en-GB" sz="1600" dirty="0">
                <a:latin typeface="Arial" panose="020B0604020202020204" pitchFamily="34" charset="0"/>
                <a:cs typeface="Arial" panose="020B0604020202020204" pitchFamily="34" charset="0"/>
              </a:rPr>
              <a:t> </a:t>
            </a:r>
          </a:p>
          <a:p>
            <a:r>
              <a:rPr lang="en-GB" sz="1600" b="1" u="sng" dirty="0">
                <a:latin typeface="Arial" panose="020B0604020202020204" pitchFamily="34" charset="0"/>
                <a:cs typeface="Arial" panose="020B0604020202020204" pitchFamily="34" charset="0"/>
              </a:rPr>
              <a:t>Please note</a:t>
            </a:r>
            <a:r>
              <a:rPr lang="en-GB" sz="1600" b="1" dirty="0">
                <a:latin typeface="Arial" panose="020B0604020202020204" pitchFamily="34" charset="0"/>
                <a:cs typeface="Arial" panose="020B0604020202020204" pitchFamily="34" charset="0"/>
              </a:rPr>
              <a:t> – It is very important that the pre-course reading is undertaken by all delegates prior to attending the training as it will inform the most important parts of the session.</a:t>
            </a:r>
            <a:endParaRPr lang="en-GB" sz="1600"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p:txBody>
      </p:sp>
      <p:graphicFrame>
        <p:nvGraphicFramePr>
          <p:cNvPr id="11" name="Table 18">
            <a:extLst>
              <a:ext uri="{FF2B5EF4-FFF2-40B4-BE49-F238E27FC236}">
                <a16:creationId xmlns:a16="http://schemas.microsoft.com/office/drawing/2014/main" id="{FD691B42-29F8-4CAD-B04F-3DCE2509D540}"/>
              </a:ext>
            </a:extLst>
          </p:cNvPr>
          <p:cNvGraphicFramePr>
            <a:graphicFrameLocks noGrp="1"/>
          </p:cNvGraphicFramePr>
          <p:nvPr>
            <p:extLst>
              <p:ext uri="{D42A27DB-BD31-4B8C-83A1-F6EECF244321}">
                <p14:modId xmlns:p14="http://schemas.microsoft.com/office/powerpoint/2010/main" val="4291309038"/>
              </p:ext>
            </p:extLst>
          </p:nvPr>
        </p:nvGraphicFramePr>
        <p:xfrm>
          <a:off x="2082800" y="11805092"/>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376748">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24 November 2022 10am</a:t>
                      </a:r>
                    </a:p>
                  </a:txBody>
                  <a:tcPr/>
                </a:tc>
                <a:tc>
                  <a:txBody>
                    <a:bodyPr/>
                    <a:lstStyle/>
                    <a:p>
                      <a:r>
                        <a:rPr lang="en-GB" dirty="0"/>
                        <a:t>Places available </a:t>
                      </a:r>
                    </a:p>
                  </a:txBody>
                  <a:tcPr/>
                </a:tc>
                <a:extLst>
                  <a:ext uri="{0D108BD9-81ED-4DB2-BD59-A6C34878D82A}">
                    <a16:rowId xmlns:a16="http://schemas.microsoft.com/office/drawing/2014/main" val="3340592540"/>
                  </a:ext>
                </a:extLst>
              </a:tr>
              <a:tr h="370840">
                <a:tc>
                  <a:txBody>
                    <a:bodyPr/>
                    <a:lstStyle/>
                    <a:p>
                      <a:r>
                        <a:rPr lang="en-GB" dirty="0"/>
                        <a:t>20 January 2022 10am</a:t>
                      </a:r>
                    </a:p>
                  </a:txBody>
                  <a:tcPr/>
                </a:tc>
                <a:tc>
                  <a:txBody>
                    <a:bodyPr/>
                    <a:lstStyle/>
                    <a:p>
                      <a:r>
                        <a:rPr lang="en-GB" dirty="0"/>
                        <a:t>Places available </a:t>
                      </a:r>
                    </a:p>
                  </a:txBody>
                  <a:tcPr/>
                </a:tc>
                <a:extLst>
                  <a:ext uri="{0D108BD9-81ED-4DB2-BD59-A6C34878D82A}">
                    <a16:rowId xmlns:a16="http://schemas.microsoft.com/office/drawing/2014/main" val="1898990403"/>
                  </a:ext>
                </a:extLst>
              </a:tr>
              <a:tr h="370840">
                <a:tc>
                  <a:txBody>
                    <a:bodyPr/>
                    <a:lstStyle/>
                    <a:p>
                      <a:r>
                        <a:rPr lang="en-GB" dirty="0"/>
                        <a:t>20 April 2023 10am </a:t>
                      </a:r>
                    </a:p>
                  </a:txBody>
                  <a:tcPr/>
                </a:tc>
                <a:tc>
                  <a:txBody>
                    <a:bodyPr/>
                    <a:lstStyle/>
                    <a:p>
                      <a:r>
                        <a:rPr lang="en-GB" dirty="0"/>
                        <a:t>Places available </a:t>
                      </a:r>
                    </a:p>
                  </a:txBody>
                  <a:tcPr/>
                </a:tc>
                <a:extLst>
                  <a:ext uri="{0D108BD9-81ED-4DB2-BD59-A6C34878D82A}">
                    <a16:rowId xmlns:a16="http://schemas.microsoft.com/office/drawing/2014/main" val="2675726465"/>
                  </a:ext>
                </a:extLst>
              </a:tr>
            </a:tbl>
          </a:graphicData>
        </a:graphic>
      </p:graphicFrame>
      <p:sp>
        <p:nvSpPr>
          <p:cNvPr id="8" name="Rectangle: Rounded Corners 7">
            <a:extLst>
              <a:ext uri="{FF2B5EF4-FFF2-40B4-BE49-F238E27FC236}">
                <a16:creationId xmlns:a16="http://schemas.microsoft.com/office/drawing/2014/main" id="{AF130959-CFC2-43B0-9876-01716AB10B0F}"/>
              </a:ext>
            </a:extLst>
          </p:cNvPr>
          <p:cNvSpPr/>
          <p:nvPr/>
        </p:nvSpPr>
        <p:spPr>
          <a:xfrm>
            <a:off x="2032000" y="15138162"/>
            <a:ext cx="8128000" cy="8141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190626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E8305-7A6C-424B-82F1-47FA803EA2EE}"/>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9" name="Rectangle 8">
            <a:extLst>
              <a:ext uri="{FF2B5EF4-FFF2-40B4-BE49-F238E27FC236}">
                <a16:creationId xmlns:a16="http://schemas.microsoft.com/office/drawing/2014/main" id="{B2B09305-331B-4C25-BAAF-BF1576C836C1}"/>
              </a:ext>
            </a:extLst>
          </p:cNvPr>
          <p:cNvSpPr/>
          <p:nvPr/>
        </p:nvSpPr>
        <p:spPr>
          <a:xfrm>
            <a:off x="1244600" y="3395612"/>
            <a:ext cx="8905002" cy="1200329"/>
          </a:xfrm>
          <a:prstGeom prst="rect">
            <a:avLst/>
          </a:prstGeom>
        </p:spPr>
        <p:txBody>
          <a:bodyPr wrap="none">
            <a:spAutoFit/>
          </a:bodyPr>
          <a:lstStyle/>
          <a:p>
            <a:r>
              <a:rPr lang="en-GB" sz="3600" b="1" dirty="0">
                <a:latin typeface="Arial" panose="020B0604020202020204" pitchFamily="34" charset="0"/>
                <a:cs typeface="Arial" panose="020B0604020202020204" pitchFamily="34" charset="0"/>
              </a:rPr>
              <a:t>Understanding and Identifying Neglect, </a:t>
            </a:r>
          </a:p>
          <a:p>
            <a:r>
              <a:rPr lang="en-GB" sz="3600" b="1" dirty="0">
                <a:latin typeface="Arial" panose="020B0604020202020204" pitchFamily="34" charset="0"/>
                <a:cs typeface="Arial" panose="020B0604020202020204" pitchFamily="34" charset="0"/>
              </a:rPr>
              <a:t>with a Focus on Early Help </a:t>
            </a:r>
          </a:p>
        </p:txBody>
      </p:sp>
      <p:sp>
        <p:nvSpPr>
          <p:cNvPr id="7" name="TextBox 6">
            <a:extLst>
              <a:ext uri="{FF2B5EF4-FFF2-40B4-BE49-F238E27FC236}">
                <a16:creationId xmlns:a16="http://schemas.microsoft.com/office/drawing/2014/main" id="{369F78B7-76A7-4A1E-AA06-C048ED641277}"/>
              </a:ext>
            </a:extLst>
          </p:cNvPr>
          <p:cNvSpPr txBox="1"/>
          <p:nvPr/>
        </p:nvSpPr>
        <p:spPr>
          <a:xfrm>
            <a:off x="1244600" y="5096514"/>
            <a:ext cx="10947400" cy="4770537"/>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Held over a 2hr session, with a short comfort break. Start time 10am. </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Target audience</a:t>
            </a:r>
            <a:r>
              <a:rPr lang="en-GB" sz="1600" dirty="0">
                <a:latin typeface="Arial" panose="020B0604020202020204" pitchFamily="34" charset="0"/>
                <a:cs typeface="Arial" panose="020B0604020202020204" pitchFamily="34" charset="0"/>
              </a:rPr>
              <a:t>: Any professional working with children and their families </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Attendance criteria</a:t>
            </a:r>
            <a:r>
              <a:rPr lang="en-GB" sz="1600" dirty="0">
                <a:latin typeface="Arial" panose="020B0604020202020204" pitchFamily="34" charset="0"/>
                <a:cs typeface="Arial" panose="020B0604020202020204" pitchFamily="34" charset="0"/>
              </a:rPr>
              <a:t>: Participants will have already attended child protection awareness training and have an understanding of the signs and symptoms of child abuse.</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Aim of the Course: </a:t>
            </a:r>
            <a:r>
              <a:rPr lang="en-GB" sz="1600" dirty="0">
                <a:latin typeface="Arial" panose="020B0604020202020204" pitchFamily="34" charset="0"/>
                <a:cs typeface="Arial" panose="020B0604020202020204" pitchFamily="34" charset="0"/>
              </a:rPr>
              <a:t>To provide professionals with a greater understanding of the concept of neglect and what current research tells us in relation to the abuse of children.</a:t>
            </a:r>
            <a:endParaRPr lang="en-GB" sz="1600" b="1"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Learning Outcomes:</a:t>
            </a:r>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By the end of the course, participants will to able to:  </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establish a working definition of neglect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recognise signs and symptoms in children and young people who are suffering, or may be suffering, neglect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explore the impact of neglect on child development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make use of research and findings from Serious Case Reviews to inform practice</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gain understanding of the importance of a multi-agency approach to neglect</a:t>
            </a:r>
          </a:p>
          <a:p>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p:txBody>
      </p:sp>
      <p:graphicFrame>
        <p:nvGraphicFramePr>
          <p:cNvPr id="5" name="Table 18">
            <a:extLst>
              <a:ext uri="{FF2B5EF4-FFF2-40B4-BE49-F238E27FC236}">
                <a16:creationId xmlns:a16="http://schemas.microsoft.com/office/drawing/2014/main" id="{13A42C3A-8A53-41C3-B44B-BC222F2FAF1D}"/>
              </a:ext>
            </a:extLst>
          </p:cNvPr>
          <p:cNvGraphicFramePr>
            <a:graphicFrameLocks noGrp="1"/>
          </p:cNvGraphicFramePr>
          <p:nvPr>
            <p:extLst>
              <p:ext uri="{D42A27DB-BD31-4B8C-83A1-F6EECF244321}">
                <p14:modId xmlns:p14="http://schemas.microsoft.com/office/powerpoint/2010/main" val="3753769682"/>
              </p:ext>
            </p:extLst>
          </p:nvPr>
        </p:nvGraphicFramePr>
        <p:xfrm>
          <a:off x="2032000" y="11451262"/>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Time</a:t>
                      </a:r>
                    </a:p>
                  </a:txBody>
                  <a:tcPr/>
                </a:tc>
                <a:extLst>
                  <a:ext uri="{0D108BD9-81ED-4DB2-BD59-A6C34878D82A}">
                    <a16:rowId xmlns:a16="http://schemas.microsoft.com/office/drawing/2014/main" val="1246928019"/>
                  </a:ext>
                </a:extLst>
              </a:tr>
              <a:tr h="370840">
                <a:tc>
                  <a:txBody>
                    <a:bodyPr/>
                    <a:lstStyle/>
                    <a:p>
                      <a:r>
                        <a:rPr lang="en-GB" dirty="0"/>
                        <a:t>29 November 2022</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GB" dirty="0"/>
                        <a:t>Places available </a:t>
                      </a:r>
                    </a:p>
                  </a:txBody>
                  <a:tcPr/>
                </a:tc>
                <a:extLst>
                  <a:ext uri="{0D108BD9-81ED-4DB2-BD59-A6C34878D82A}">
                    <a16:rowId xmlns:a16="http://schemas.microsoft.com/office/drawing/2014/main" val="318954453"/>
                  </a:ext>
                </a:extLst>
              </a:tr>
              <a:tr h="370840">
                <a:tc>
                  <a:txBody>
                    <a:bodyPr/>
                    <a:lstStyle/>
                    <a:p>
                      <a:r>
                        <a:rPr lang="en-GB" dirty="0"/>
                        <a:t>21 March 2023</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GB" dirty="0"/>
                        <a:t>Places available </a:t>
                      </a:r>
                    </a:p>
                  </a:txBody>
                  <a:tcPr/>
                </a:tc>
                <a:extLst>
                  <a:ext uri="{0D108BD9-81ED-4DB2-BD59-A6C34878D82A}">
                    <a16:rowId xmlns:a16="http://schemas.microsoft.com/office/drawing/2014/main" val="859559872"/>
                  </a:ext>
                </a:extLst>
              </a:tr>
            </a:tbl>
          </a:graphicData>
        </a:graphic>
      </p:graphicFrame>
      <p:sp>
        <p:nvSpPr>
          <p:cNvPr id="8" name="Rectangle: Rounded Corners 7">
            <a:extLst>
              <a:ext uri="{FF2B5EF4-FFF2-40B4-BE49-F238E27FC236}">
                <a16:creationId xmlns:a16="http://schemas.microsoft.com/office/drawing/2014/main" id="{AF130959-CFC2-43B0-9876-01716AB10B0F}"/>
              </a:ext>
            </a:extLst>
          </p:cNvPr>
          <p:cNvSpPr/>
          <p:nvPr/>
        </p:nvSpPr>
        <p:spPr>
          <a:xfrm>
            <a:off x="2032000" y="15138162"/>
            <a:ext cx="8128000" cy="8141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a:t>
            </a:r>
            <a:r>
              <a:rPr lang="en-GB" sz="2400" b="1" dirty="0">
                <a:solidFill>
                  <a:schemeClr val="bg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site</a:t>
            </a:r>
            <a:endParaRPr lang="en-GB" dirty="0"/>
          </a:p>
          <a:p>
            <a:pPr algn="ctr"/>
            <a:endParaRPr lang="en-GB" dirty="0"/>
          </a:p>
        </p:txBody>
      </p:sp>
    </p:spTree>
    <p:extLst>
      <p:ext uri="{BB962C8B-B14F-4D97-AF65-F5344CB8AC3E}">
        <p14:creationId xmlns:p14="http://schemas.microsoft.com/office/powerpoint/2010/main" val="295456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334844D-EF16-4DF3-BCF0-0B6527421A92}"/>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7" name="TextBox 16">
            <a:extLst>
              <a:ext uri="{FF2B5EF4-FFF2-40B4-BE49-F238E27FC236}">
                <a16:creationId xmlns:a16="http://schemas.microsoft.com/office/drawing/2014/main" id="{8FE4342B-F6FF-4B73-A2EF-7FE0FAED68F7}"/>
              </a:ext>
            </a:extLst>
          </p:cNvPr>
          <p:cNvSpPr txBox="1"/>
          <p:nvPr/>
        </p:nvSpPr>
        <p:spPr>
          <a:xfrm>
            <a:off x="868917" y="3128758"/>
            <a:ext cx="10947400" cy="5816977"/>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Safeguarding and Child Protection Multi Agency Course</a:t>
            </a:r>
          </a:p>
          <a:p>
            <a:endParaRPr lang="en-GB" sz="2800" b="1"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Held over two 1.5hr sessions starting at 9:45am and finishing at 2.45pm, via MS Teams (equivalent to a one day training session)</a:t>
            </a:r>
          </a:p>
          <a:p>
            <a:r>
              <a:rPr lang="en-GB" sz="1600" b="1" dirty="0">
                <a:latin typeface="Arial" panose="020B0604020202020204" pitchFamily="34" charset="0"/>
                <a:cs typeface="Arial" panose="020B0604020202020204" pitchFamily="34" charset="0"/>
              </a:rPr>
              <a:t>Target audience</a:t>
            </a:r>
            <a:r>
              <a:rPr lang="en-GB" sz="1600" dirty="0">
                <a:latin typeface="Arial" panose="020B0604020202020204" pitchFamily="34" charset="0"/>
                <a:cs typeface="Arial" panose="020B0604020202020204" pitchFamily="34" charset="0"/>
              </a:rPr>
              <a:t>: Any professional working with children and their families </a:t>
            </a:r>
          </a:p>
          <a:p>
            <a:r>
              <a:rPr lang="en-GB" sz="1600" b="1" dirty="0">
                <a:latin typeface="Arial" panose="020B0604020202020204" pitchFamily="34" charset="0"/>
                <a:cs typeface="Arial" panose="020B0604020202020204" pitchFamily="34" charset="0"/>
              </a:rPr>
              <a:t>Attendance criteria</a:t>
            </a:r>
            <a:r>
              <a:rPr lang="en-GB" sz="1600" dirty="0">
                <a:latin typeface="Arial" panose="020B0604020202020204" pitchFamily="34" charset="0"/>
                <a:cs typeface="Arial" panose="020B0604020202020204" pitchFamily="34" charset="0"/>
              </a:rPr>
              <a:t>: Delegates must have completed Level 1 Safeguarding/Child Protection training within their own agency. </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Learning Outcomes:</a:t>
            </a:r>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By the end of the course, participants will: </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gain knowledge of what to do when participants suspect that a child is suffering abuse;</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be aware of the locally agreed procedures and the expectations of the participant’s role in safeguarding and promoting the welfare of children and the importance of working together to achieve this;</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have an understanding of key relevant legislation and statutory guidance in this area;</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consider the needs of the child across the continuum of care, from early help to child protection utilising the local thresholds document;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refresh their practitioner knowledge of the key categories of harm and how these might be identified;</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look at what happens after the concern has been raised and acknowledged; and</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look beyond the referral at how concerns are addressed including the child protection conference process.</a:t>
            </a:r>
          </a:p>
        </p:txBody>
      </p:sp>
      <p:graphicFrame>
        <p:nvGraphicFramePr>
          <p:cNvPr id="18" name="Table 18">
            <a:extLst>
              <a:ext uri="{FF2B5EF4-FFF2-40B4-BE49-F238E27FC236}">
                <a16:creationId xmlns:a16="http://schemas.microsoft.com/office/drawing/2014/main" id="{F7368230-2F16-42E6-AF40-C1FD3C4FC587}"/>
              </a:ext>
            </a:extLst>
          </p:cNvPr>
          <p:cNvGraphicFramePr>
            <a:graphicFrameLocks noGrp="1"/>
          </p:cNvGraphicFramePr>
          <p:nvPr>
            <p:extLst>
              <p:ext uri="{D42A27DB-BD31-4B8C-83A1-F6EECF244321}">
                <p14:modId xmlns:p14="http://schemas.microsoft.com/office/powerpoint/2010/main" val="3425234363"/>
              </p:ext>
            </p:extLst>
          </p:nvPr>
        </p:nvGraphicFramePr>
        <p:xfrm>
          <a:off x="2044700" y="9384944"/>
          <a:ext cx="8128000" cy="22860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421640">
                <a:tc>
                  <a:txBody>
                    <a:bodyPr/>
                    <a:lstStyle/>
                    <a:p>
                      <a:r>
                        <a:rPr lang="en-GB" dirty="0"/>
                        <a:t>20 October 2022</a:t>
                      </a:r>
                    </a:p>
                  </a:txBody>
                  <a:tcPr/>
                </a:tc>
                <a:tc>
                  <a:txBody>
                    <a:bodyPr/>
                    <a:lstStyle/>
                    <a:p>
                      <a:r>
                        <a:rPr lang="en-GB" dirty="0"/>
                        <a:t>Places available </a:t>
                      </a:r>
                    </a:p>
                  </a:txBody>
                  <a:tcPr/>
                </a:tc>
                <a:extLst>
                  <a:ext uri="{0D108BD9-81ED-4DB2-BD59-A6C34878D82A}">
                    <a16:rowId xmlns:a16="http://schemas.microsoft.com/office/drawing/2014/main" val="4293440181"/>
                  </a:ext>
                </a:extLst>
              </a:tr>
              <a:tr h="421640">
                <a:tc>
                  <a:txBody>
                    <a:bodyPr/>
                    <a:lstStyle/>
                    <a:p>
                      <a:r>
                        <a:rPr lang="en-GB" dirty="0"/>
                        <a:t>15 November 2022</a:t>
                      </a:r>
                    </a:p>
                  </a:txBody>
                  <a:tcPr/>
                </a:tc>
                <a:tc>
                  <a:txBody>
                    <a:bodyPr/>
                    <a:lstStyle/>
                    <a:p>
                      <a:r>
                        <a:rPr lang="en-GB" dirty="0"/>
                        <a:t>Places available </a:t>
                      </a:r>
                    </a:p>
                  </a:txBody>
                  <a:tcPr/>
                </a:tc>
                <a:extLst>
                  <a:ext uri="{0D108BD9-81ED-4DB2-BD59-A6C34878D82A}">
                    <a16:rowId xmlns:a16="http://schemas.microsoft.com/office/drawing/2014/main" val="2381684611"/>
                  </a:ext>
                </a:extLst>
              </a:tr>
              <a:tr h="421640">
                <a:tc>
                  <a:txBody>
                    <a:bodyPr/>
                    <a:lstStyle/>
                    <a:p>
                      <a:r>
                        <a:rPr lang="en-GB" dirty="0"/>
                        <a:t>6 December 2022</a:t>
                      </a:r>
                    </a:p>
                  </a:txBody>
                  <a:tcPr/>
                </a:tc>
                <a:tc>
                  <a:txBody>
                    <a:bodyPr/>
                    <a:lstStyle/>
                    <a:p>
                      <a:r>
                        <a:rPr lang="en-GB" dirty="0"/>
                        <a:t>Places available </a:t>
                      </a:r>
                    </a:p>
                  </a:txBody>
                  <a:tcPr/>
                </a:tc>
                <a:extLst>
                  <a:ext uri="{0D108BD9-81ED-4DB2-BD59-A6C34878D82A}">
                    <a16:rowId xmlns:a16="http://schemas.microsoft.com/office/drawing/2014/main" val="3803127850"/>
                  </a:ext>
                </a:extLst>
              </a:tr>
              <a:tr h="421640">
                <a:tc>
                  <a:txBody>
                    <a:bodyPr/>
                    <a:lstStyle/>
                    <a:p>
                      <a:r>
                        <a:rPr lang="en-GB" dirty="0"/>
                        <a:t>11 January 2022</a:t>
                      </a:r>
                    </a:p>
                  </a:txBody>
                  <a:tcPr/>
                </a:tc>
                <a:tc>
                  <a:txBody>
                    <a:bodyPr/>
                    <a:lstStyle/>
                    <a:p>
                      <a:r>
                        <a:rPr lang="en-GB" dirty="0"/>
                        <a:t>Places available </a:t>
                      </a:r>
                    </a:p>
                  </a:txBody>
                  <a:tcPr/>
                </a:tc>
                <a:extLst>
                  <a:ext uri="{0D108BD9-81ED-4DB2-BD59-A6C34878D82A}">
                    <a16:rowId xmlns:a16="http://schemas.microsoft.com/office/drawing/2014/main" val="2895132548"/>
                  </a:ext>
                </a:extLst>
              </a:tr>
            </a:tbl>
          </a:graphicData>
        </a:graphic>
      </p:graphicFrame>
      <p:sp>
        <p:nvSpPr>
          <p:cNvPr id="10" name="Rectangle: Rounded Corners 9">
            <a:extLst>
              <a:ext uri="{FF2B5EF4-FFF2-40B4-BE49-F238E27FC236}">
                <a16:creationId xmlns:a16="http://schemas.microsoft.com/office/drawing/2014/main" id="{76D10DD3-2761-4D1D-8EBC-C3FD49960A86}"/>
              </a:ext>
            </a:extLst>
          </p:cNvPr>
          <p:cNvSpPr/>
          <p:nvPr/>
        </p:nvSpPr>
        <p:spPr>
          <a:xfrm>
            <a:off x="2031458" y="12356802"/>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
        <p:nvSpPr>
          <p:cNvPr id="16" name="Rectangle: Rounded Corners 15">
            <a:extLst>
              <a:ext uri="{FF2B5EF4-FFF2-40B4-BE49-F238E27FC236}">
                <a16:creationId xmlns:a16="http://schemas.microsoft.com/office/drawing/2014/main" id="{413FFB8D-997B-4732-9355-D17DDBE19C3D}"/>
              </a:ext>
            </a:extLst>
          </p:cNvPr>
          <p:cNvSpPr/>
          <p:nvPr/>
        </p:nvSpPr>
        <p:spPr>
          <a:xfrm>
            <a:off x="2044701" y="13679972"/>
            <a:ext cx="8127999" cy="1269796"/>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Tree>
    <p:extLst>
      <p:ext uri="{BB962C8B-B14F-4D97-AF65-F5344CB8AC3E}">
        <p14:creationId xmlns:p14="http://schemas.microsoft.com/office/powerpoint/2010/main" val="1817682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365BECEF-241D-49C0-8415-D84E3C930855}"/>
              </a:ext>
            </a:extLst>
          </p:cNvPr>
          <p:cNvSpPr txBox="1"/>
          <p:nvPr/>
        </p:nvSpPr>
        <p:spPr>
          <a:xfrm>
            <a:off x="537210" y="3267169"/>
            <a:ext cx="11117580" cy="7325082"/>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Child Sexual Exploitation Prevention, Protection &amp; Investigation </a:t>
            </a:r>
          </a:p>
          <a:p>
            <a:endParaRPr lang="en-GB" sz="28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Held over a 1.5hr session starting at 9:30am, via MS Teams (equivalent to a half day training session)</a:t>
            </a:r>
          </a:p>
          <a:p>
            <a:endParaRPr lang="en-GB" sz="20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Target audience</a:t>
            </a:r>
            <a:r>
              <a:rPr lang="en-GB" sz="2000" dirty="0">
                <a:latin typeface="Arial" panose="020B0604020202020204" pitchFamily="34" charset="0"/>
                <a:cs typeface="Arial" panose="020B0604020202020204" pitchFamily="34" charset="0"/>
              </a:rPr>
              <a:t>: Practitioners from all agencies working with children, young people and their families </a:t>
            </a:r>
          </a:p>
          <a:p>
            <a:endParaRPr lang="en-GB" sz="20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Aim of the Course</a:t>
            </a:r>
            <a:r>
              <a:rPr lang="en-GB" sz="2000" dirty="0">
                <a:latin typeface="Arial" panose="020B0604020202020204" pitchFamily="34" charset="0"/>
                <a:cs typeface="Arial" panose="020B0604020202020204" pitchFamily="34" charset="0"/>
              </a:rPr>
              <a:t>: To raise awareness of child sexual exploitation including typical indicators, grooming models, impact, responding to concerns, communication and engagement with young people, good practice guidance.</a:t>
            </a: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Learning Outcomes: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What Child Sexual Exploitation means </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How to identify the vulnerability and risk factors of children/young people who are at risk of CSE and the reasons why they may become involved in, or targeted for, CSE</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The impact of CSE on a child/young person</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How to respond to concerns and share information, including making referrals to appropriate services in order to both protect and support the child/young person</a:t>
            </a:r>
          </a:p>
          <a:p>
            <a:endParaRPr lang="en-GB" sz="1400" b="1" dirty="0">
              <a:latin typeface="Arial" panose="020B0604020202020204" pitchFamily="34" charset="0"/>
              <a:cs typeface="Arial" panose="020B0604020202020204" pitchFamily="34" charset="0"/>
            </a:endParaRPr>
          </a:p>
        </p:txBody>
      </p:sp>
      <p:graphicFrame>
        <p:nvGraphicFramePr>
          <p:cNvPr id="9" name="Table 18">
            <a:extLst>
              <a:ext uri="{FF2B5EF4-FFF2-40B4-BE49-F238E27FC236}">
                <a16:creationId xmlns:a16="http://schemas.microsoft.com/office/drawing/2014/main" id="{AFB4892E-7559-4525-87F0-BDCF3225E7D2}"/>
              </a:ext>
            </a:extLst>
          </p:cNvPr>
          <p:cNvGraphicFramePr>
            <a:graphicFrameLocks noGrp="1"/>
          </p:cNvGraphicFramePr>
          <p:nvPr>
            <p:extLst>
              <p:ext uri="{D42A27DB-BD31-4B8C-83A1-F6EECF244321}">
                <p14:modId xmlns:p14="http://schemas.microsoft.com/office/powerpoint/2010/main" val="3859004922"/>
              </p:ext>
            </p:extLst>
          </p:nvPr>
        </p:nvGraphicFramePr>
        <p:xfrm>
          <a:off x="2032000" y="11267691"/>
          <a:ext cx="8128000" cy="914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15 February 2023</a:t>
                      </a:r>
                    </a:p>
                  </a:txBody>
                  <a:tcPr/>
                </a:tc>
                <a:tc>
                  <a:txBody>
                    <a:bodyPr/>
                    <a:lstStyle/>
                    <a:p>
                      <a:r>
                        <a:rPr lang="en-GB" dirty="0"/>
                        <a:t>Places available </a:t>
                      </a:r>
                    </a:p>
                  </a:txBody>
                  <a:tcPr/>
                </a:tc>
                <a:extLst>
                  <a:ext uri="{0D108BD9-81ED-4DB2-BD59-A6C34878D82A}">
                    <a16:rowId xmlns:a16="http://schemas.microsoft.com/office/drawing/2014/main" val="1933026871"/>
                  </a:ext>
                </a:extLst>
              </a:tr>
            </a:tbl>
          </a:graphicData>
        </a:graphic>
      </p:graphicFrame>
      <p:sp>
        <p:nvSpPr>
          <p:cNvPr id="8" name="Rectangle: Rounded Corners 7">
            <a:extLst>
              <a:ext uri="{FF2B5EF4-FFF2-40B4-BE49-F238E27FC236}">
                <a16:creationId xmlns:a16="http://schemas.microsoft.com/office/drawing/2014/main" id="{666E61B2-C50F-4070-8DE2-FF937E574AFC}"/>
              </a:ext>
            </a:extLst>
          </p:cNvPr>
          <p:cNvSpPr/>
          <p:nvPr/>
        </p:nvSpPr>
        <p:spPr>
          <a:xfrm>
            <a:off x="2032000" y="14967795"/>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740854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E586572-E87A-41A7-8831-7F705366642B}"/>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5" name="TextBox 14">
            <a:extLst>
              <a:ext uri="{FF2B5EF4-FFF2-40B4-BE49-F238E27FC236}">
                <a16:creationId xmlns:a16="http://schemas.microsoft.com/office/drawing/2014/main" id="{34376AD0-15A9-4714-87C1-6D6EA191E413}"/>
              </a:ext>
            </a:extLst>
          </p:cNvPr>
          <p:cNvSpPr txBox="1"/>
          <p:nvPr/>
        </p:nvSpPr>
        <p:spPr>
          <a:xfrm>
            <a:off x="605155" y="2590939"/>
            <a:ext cx="10947400" cy="7140416"/>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Physical Abuse in Children and Young People (Includes suspicious bruises/marks in children under 6 months)</a:t>
            </a:r>
          </a:p>
          <a:p>
            <a:endParaRPr lang="en-GB" sz="2800" b="1"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Held over a 2hr session starting at 10am, via MS Teams (equivalent to a half day training session)</a:t>
            </a:r>
          </a:p>
          <a:p>
            <a:r>
              <a:rPr lang="en-GB" b="1" dirty="0">
                <a:latin typeface="Arial" panose="020B0604020202020204" pitchFamily="34" charset="0"/>
                <a:cs typeface="Arial" panose="020B0604020202020204" pitchFamily="34" charset="0"/>
              </a:rPr>
              <a:t>Target audience</a:t>
            </a:r>
            <a:r>
              <a:rPr lang="en-GB" dirty="0">
                <a:latin typeface="Arial" panose="020B0604020202020204" pitchFamily="34" charset="0"/>
                <a:cs typeface="Arial" panose="020B0604020202020204" pitchFamily="34" charset="0"/>
              </a:rPr>
              <a:t>: Health Visitors, School Nurses, Social workers, Assistant Team Managers, Team Managers, Nursery Nurses, Child Care Workers, Children Centre Staff, Teachers, Police Officers, CAIU, Youth workers, Allied Health professionals, GPs</a:t>
            </a:r>
          </a:p>
          <a:p>
            <a:r>
              <a:rPr lang="en-GB" b="1" dirty="0">
                <a:latin typeface="Arial" panose="020B0604020202020204" pitchFamily="34" charset="0"/>
                <a:cs typeface="Arial" panose="020B0604020202020204" pitchFamily="34" charset="0"/>
              </a:rPr>
              <a:t>Aim of the Course</a:t>
            </a:r>
            <a:r>
              <a:rPr lang="en-GB" dirty="0">
                <a:latin typeface="Arial" panose="020B0604020202020204" pitchFamily="34" charset="0"/>
                <a:cs typeface="Arial" panose="020B0604020202020204" pitchFamily="34" charset="0"/>
              </a:rPr>
              <a:t>: To enable the multi-agency team to recognise and respond to physical abuse in children</a:t>
            </a:r>
          </a:p>
          <a:p>
            <a:r>
              <a:rPr lang="en-GB" b="1" dirty="0">
                <a:latin typeface="Arial" panose="020B0604020202020204" pitchFamily="34" charset="0"/>
                <a:cs typeface="Arial" panose="020B0604020202020204" pitchFamily="34" charset="0"/>
              </a:rPr>
              <a:t>Pre-course Work: </a:t>
            </a:r>
            <a:r>
              <a:rPr lang="en-GB" dirty="0">
                <a:latin typeface="Arial" panose="020B0604020202020204" pitchFamily="34" charset="0"/>
                <a:cs typeface="Arial" panose="020B0604020202020204" pitchFamily="34" charset="0"/>
              </a:rPr>
              <a:t>Please see the </a:t>
            </a:r>
            <a:r>
              <a:rPr lang="en-GB" b="1" dirty="0">
                <a:latin typeface="Arial" panose="020B0604020202020204" pitchFamily="34" charset="0"/>
                <a:cs typeface="Arial" panose="020B0604020202020204" pitchFamily="34" charset="0"/>
              </a:rPr>
              <a:t>'Download Course Materials'</a:t>
            </a:r>
            <a:r>
              <a:rPr lang="en-GB" dirty="0">
                <a:latin typeface="Arial" panose="020B0604020202020204" pitchFamily="34" charset="0"/>
                <a:cs typeface="Arial" panose="020B0604020202020204" pitchFamily="34" charset="0"/>
              </a:rPr>
              <a:t> link from our training website, under the </a:t>
            </a:r>
            <a:r>
              <a:rPr lang="en-GB" b="1" dirty="0">
                <a:latin typeface="Arial" panose="020B0604020202020204" pitchFamily="34" charset="0"/>
                <a:cs typeface="Arial" panose="020B0604020202020204" pitchFamily="34" charset="0"/>
              </a:rPr>
              <a:t>'Pre-course'</a:t>
            </a:r>
            <a:r>
              <a:rPr lang="en-GB" dirty="0">
                <a:latin typeface="Arial" panose="020B0604020202020204" pitchFamily="34" charset="0"/>
                <a:cs typeface="Arial" panose="020B0604020202020204" pitchFamily="34" charset="0"/>
              </a:rPr>
              <a:t> section, you will be able to access all the pre-reading materials and download the preparation worksheet.</a:t>
            </a:r>
          </a:p>
          <a:p>
            <a:r>
              <a:rPr lang="en-GB" b="1" dirty="0">
                <a:latin typeface="Arial" panose="020B0604020202020204" pitchFamily="34" charset="0"/>
                <a:cs typeface="Arial" panose="020B0604020202020204" pitchFamily="34" charset="0"/>
              </a:rPr>
              <a:t>Please note – </a:t>
            </a:r>
            <a:r>
              <a:rPr lang="en-GB" dirty="0">
                <a:latin typeface="Arial" panose="020B0604020202020204" pitchFamily="34" charset="0"/>
                <a:cs typeface="Arial" panose="020B0604020202020204" pitchFamily="34" charset="0"/>
              </a:rPr>
              <a:t>The documents for download are useful reading and tools for you and we recommend that you read these as part of your forward learning around physical abuse in children.</a:t>
            </a:r>
          </a:p>
          <a:p>
            <a:r>
              <a:rPr lang="en-GB" dirty="0">
                <a:latin typeface="Arial" panose="020B0604020202020204" pitchFamily="34" charset="0"/>
                <a:cs typeface="Arial" panose="020B0604020202020204" pitchFamily="34" charset="0"/>
              </a:rPr>
              <a:t>Please also download </a:t>
            </a:r>
            <a:r>
              <a:rPr lang="en-GB" b="1" dirty="0">
                <a:latin typeface="Arial" panose="020B0604020202020204" pitchFamily="34" charset="0"/>
                <a:cs typeface="Arial" panose="020B0604020202020204" pitchFamily="34" charset="0"/>
              </a:rPr>
              <a:t>the HSCP Policy </a:t>
            </a:r>
            <a:r>
              <a:rPr lang="en-GB" dirty="0">
                <a:latin typeface="Arial" panose="020B0604020202020204" pitchFamily="34" charset="0"/>
                <a:cs typeface="Arial" panose="020B0604020202020204" pitchFamily="34" charset="0"/>
                <a:hlinkClick r:id="rId2"/>
              </a:rPr>
              <a:t>‘Management of Suspicious bruises/ marks in infants under 6 months for all front line professionals’ </a:t>
            </a: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Learning Outcomes:</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embed the practice of using the HSCP pathways for physical abuse</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raise awareness of Serious Case Reviews involving physical abuse of children</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broaden knowledge around assessment of bruising in small children</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enable professionals to effectively respond and refer for children where physical abuse is suspected</a:t>
            </a:r>
          </a:p>
          <a:p>
            <a:endParaRPr lang="en-GB" sz="1400" b="1" dirty="0">
              <a:latin typeface="Arial" panose="020B0604020202020204" pitchFamily="34" charset="0"/>
              <a:cs typeface="Arial" panose="020B0604020202020204" pitchFamily="34" charset="0"/>
            </a:endParaRPr>
          </a:p>
        </p:txBody>
      </p:sp>
      <p:graphicFrame>
        <p:nvGraphicFramePr>
          <p:cNvPr id="18" name="Table 18">
            <a:extLst>
              <a:ext uri="{FF2B5EF4-FFF2-40B4-BE49-F238E27FC236}">
                <a16:creationId xmlns:a16="http://schemas.microsoft.com/office/drawing/2014/main" id="{F7368230-2F16-42E6-AF40-C1FD3C4FC587}"/>
              </a:ext>
            </a:extLst>
          </p:cNvPr>
          <p:cNvGraphicFramePr>
            <a:graphicFrameLocks noGrp="1"/>
          </p:cNvGraphicFramePr>
          <p:nvPr>
            <p:extLst>
              <p:ext uri="{D42A27DB-BD31-4B8C-83A1-F6EECF244321}">
                <p14:modId xmlns:p14="http://schemas.microsoft.com/office/powerpoint/2010/main" val="2446912580"/>
              </p:ext>
            </p:extLst>
          </p:nvPr>
        </p:nvGraphicFramePr>
        <p:xfrm>
          <a:off x="2162628" y="10294037"/>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16 November 2022 1pm</a:t>
                      </a:r>
                    </a:p>
                  </a:txBody>
                  <a:tcPr/>
                </a:tc>
                <a:tc>
                  <a:txBody>
                    <a:bodyPr/>
                    <a:lstStyle/>
                    <a:p>
                      <a:r>
                        <a:rPr lang="en-GB" dirty="0"/>
                        <a:t>Places available </a:t>
                      </a:r>
                    </a:p>
                  </a:txBody>
                  <a:tcPr/>
                </a:tc>
                <a:extLst>
                  <a:ext uri="{0D108BD9-81ED-4DB2-BD59-A6C34878D82A}">
                    <a16:rowId xmlns:a16="http://schemas.microsoft.com/office/drawing/2014/main" val="2888919613"/>
                  </a:ext>
                </a:extLst>
              </a:tr>
              <a:tr h="370840">
                <a:tc>
                  <a:txBody>
                    <a:bodyPr/>
                    <a:lstStyle/>
                    <a:p>
                      <a:r>
                        <a:rPr lang="en-GB" dirty="0"/>
                        <a:t>25 February 2023 10am</a:t>
                      </a:r>
                    </a:p>
                  </a:txBody>
                  <a:tcPr/>
                </a:tc>
                <a:tc>
                  <a:txBody>
                    <a:bodyPr/>
                    <a:lstStyle/>
                    <a:p>
                      <a:r>
                        <a:rPr lang="en-GB" dirty="0"/>
                        <a:t>Places available </a:t>
                      </a:r>
                    </a:p>
                  </a:txBody>
                  <a:tcPr/>
                </a:tc>
                <a:extLst>
                  <a:ext uri="{0D108BD9-81ED-4DB2-BD59-A6C34878D82A}">
                    <a16:rowId xmlns:a16="http://schemas.microsoft.com/office/drawing/2014/main" val="2253515657"/>
                  </a:ext>
                </a:extLst>
              </a:tr>
              <a:tr h="370840">
                <a:tc>
                  <a:txBody>
                    <a:bodyPr/>
                    <a:lstStyle/>
                    <a:p>
                      <a:r>
                        <a:rPr lang="en-GB" dirty="0"/>
                        <a:t>18 April 2023 10am</a:t>
                      </a:r>
                    </a:p>
                  </a:txBody>
                  <a:tcPr/>
                </a:tc>
                <a:tc>
                  <a:txBody>
                    <a:bodyPr/>
                    <a:lstStyle/>
                    <a:p>
                      <a:r>
                        <a:rPr lang="en-GB" dirty="0"/>
                        <a:t>Places available </a:t>
                      </a:r>
                    </a:p>
                  </a:txBody>
                  <a:tcPr/>
                </a:tc>
                <a:extLst>
                  <a:ext uri="{0D108BD9-81ED-4DB2-BD59-A6C34878D82A}">
                    <a16:rowId xmlns:a16="http://schemas.microsoft.com/office/drawing/2014/main" val="2400085389"/>
                  </a:ext>
                </a:extLst>
              </a:tr>
            </a:tbl>
          </a:graphicData>
        </a:graphic>
      </p:graphicFrame>
      <p:sp>
        <p:nvSpPr>
          <p:cNvPr id="10" name="Rectangle: Rounded Corners 9">
            <a:extLst>
              <a:ext uri="{FF2B5EF4-FFF2-40B4-BE49-F238E27FC236}">
                <a16:creationId xmlns:a16="http://schemas.microsoft.com/office/drawing/2014/main" id="{64A49AC9-6AC3-472A-BB8B-BD211A392E34}"/>
              </a:ext>
            </a:extLst>
          </p:cNvPr>
          <p:cNvSpPr/>
          <p:nvPr/>
        </p:nvSpPr>
        <p:spPr>
          <a:xfrm>
            <a:off x="2162628" y="1298883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See page below to book onto the Lunch &amp; Learn</a:t>
            </a:r>
          </a:p>
          <a:p>
            <a:pPr algn="ctr"/>
            <a:r>
              <a:rPr lang="en-GB" sz="2400" b="1" dirty="0">
                <a:solidFill>
                  <a:schemeClr val="bg1"/>
                </a:solidFill>
              </a:rPr>
              <a:t>Sessions on the Bruising Policy  </a:t>
            </a:r>
            <a:endParaRPr lang="en-GB" dirty="0"/>
          </a:p>
          <a:p>
            <a:pPr algn="ctr"/>
            <a:endParaRPr lang="en-GB" dirty="0"/>
          </a:p>
        </p:txBody>
      </p:sp>
    </p:spTree>
    <p:extLst>
      <p:ext uri="{BB962C8B-B14F-4D97-AF65-F5344CB8AC3E}">
        <p14:creationId xmlns:p14="http://schemas.microsoft.com/office/powerpoint/2010/main" val="1195797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E586572-E87A-41A7-8831-7F705366642B}"/>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2" name="TextBox 11">
            <a:extLst>
              <a:ext uri="{FF2B5EF4-FFF2-40B4-BE49-F238E27FC236}">
                <a16:creationId xmlns:a16="http://schemas.microsoft.com/office/drawing/2014/main" id="{EC6EC489-2C02-44F8-91FF-C6B486D6B448}"/>
              </a:ext>
            </a:extLst>
          </p:cNvPr>
          <p:cNvSpPr txBox="1"/>
          <p:nvPr/>
        </p:nvSpPr>
        <p:spPr>
          <a:xfrm>
            <a:off x="605155" y="2939294"/>
            <a:ext cx="10947400" cy="8125301"/>
          </a:xfrm>
          <a:prstGeom prst="rect">
            <a:avLst/>
          </a:prstGeom>
          <a:noFill/>
        </p:spPr>
        <p:txBody>
          <a:bodyPr wrap="square" rtlCol="0">
            <a:spAutoFit/>
          </a:bodyPr>
          <a:lstStyle/>
          <a:p>
            <a:r>
              <a:rPr lang="en-GB" sz="4000" b="1" dirty="0">
                <a:latin typeface="Arial" panose="020B0604020202020204" pitchFamily="34" charset="0"/>
                <a:cs typeface="Arial" panose="020B0604020202020204" pitchFamily="34" charset="0"/>
              </a:rPr>
              <a:t>Child Protection Conference Training</a:t>
            </a:r>
            <a:r>
              <a:rPr lang="en-GB" sz="2800" b="1" dirty="0">
                <a:latin typeface="Arial" panose="020B0604020202020204" pitchFamily="34" charset="0"/>
                <a:cs typeface="Arial" panose="020B0604020202020204" pitchFamily="34" charset="0"/>
              </a:rPr>
              <a:t>	</a:t>
            </a:r>
          </a:p>
          <a:p>
            <a:r>
              <a:rPr lang="en-GB" sz="2800" b="1" dirty="0">
                <a:latin typeface="Arial" panose="020B0604020202020204" pitchFamily="34" charset="0"/>
                <a:cs typeface="Arial" panose="020B0604020202020204" pitchFamily="34" charset="0"/>
              </a:rPr>
              <a:t>	</a:t>
            </a:r>
            <a:endParaRPr lang="en-GB" sz="4000" b="1"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Held over a 1hr 45min session , via MS Teams (equivalent to a half day training session)</a:t>
            </a:r>
          </a:p>
          <a:p>
            <a:r>
              <a:rPr lang="en-GB" sz="2000" b="1" dirty="0">
                <a:latin typeface="Arial" panose="020B0604020202020204" pitchFamily="34" charset="0"/>
                <a:cs typeface="Arial" panose="020B0604020202020204" pitchFamily="34" charset="0"/>
              </a:rPr>
              <a:t>Target audience</a:t>
            </a:r>
            <a:r>
              <a:rPr lang="en-GB" sz="2000" dirty="0">
                <a:latin typeface="Arial" panose="020B0604020202020204" pitchFamily="34" charset="0"/>
                <a:cs typeface="Arial" panose="020B0604020202020204" pitchFamily="34" charset="0"/>
              </a:rPr>
              <a:t>: Health Services (GPs, health visitors, midwives, school nurses), School staff, Early Help staff, Probation, Children’s Services staff (domestic abuse practitioners, mental health practitioners), Community Adolescent Mental Health Service, Community Mental Health Team, Adult services, Children’s Centre staff.</a:t>
            </a:r>
          </a:p>
          <a:p>
            <a:r>
              <a:rPr lang="en-GB" sz="2000" b="1" dirty="0">
                <a:latin typeface="Arial" panose="020B0604020202020204" pitchFamily="34" charset="0"/>
                <a:cs typeface="Arial" panose="020B0604020202020204" pitchFamily="34" charset="0"/>
              </a:rPr>
              <a:t>Attendance Criteria: </a:t>
            </a:r>
            <a:r>
              <a:rPr lang="en-GB" sz="2000" dirty="0">
                <a:latin typeface="Arial" panose="020B0604020202020204" pitchFamily="34" charset="0"/>
                <a:cs typeface="Arial" panose="020B0604020202020204" pitchFamily="34" charset="0"/>
              </a:rPr>
              <a:t>Delegates must have completed mandatory Basic/Stage 1 Safeguarding/Child Protection training within their own agency. </a:t>
            </a:r>
          </a:p>
          <a:p>
            <a:r>
              <a:rPr lang="en-GB" sz="2000" b="1" dirty="0">
                <a:latin typeface="Arial" panose="020B0604020202020204" pitchFamily="34" charset="0"/>
                <a:cs typeface="Arial" panose="020B0604020202020204" pitchFamily="34" charset="0"/>
              </a:rPr>
              <a:t>Aim of the Course</a:t>
            </a:r>
            <a:r>
              <a:rPr lang="en-GB" sz="2000" dirty="0">
                <a:latin typeface="Arial" panose="020B0604020202020204" pitchFamily="34" charset="0"/>
                <a:cs typeface="Arial" panose="020B0604020202020204" pitchFamily="34" charset="0"/>
              </a:rPr>
              <a:t>: To learn about the structure and processes associated with a Child Protection conference and the methods and responsibilities of those involved.</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Learning Outcomes: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Information on the conference style and structure</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Children’s views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What is expected of you – your role and responsibilities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The role of the Child Protection Conference Chair</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Reports to conferences – how to write them, where to send them and what should be included.</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Timescales.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Decision making process.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Outcomes of a plan, process of monitoring progresses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Differences between Child in Need and Child Protection</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Child protection process beyond the conference</a:t>
            </a:r>
          </a:p>
          <a:p>
            <a:endParaRPr lang="en-GB" sz="1400" b="1" dirty="0">
              <a:latin typeface="Arial" panose="020B0604020202020204" pitchFamily="34" charset="0"/>
              <a:cs typeface="Arial" panose="020B0604020202020204" pitchFamily="34" charset="0"/>
            </a:endParaRPr>
          </a:p>
        </p:txBody>
      </p:sp>
      <p:graphicFrame>
        <p:nvGraphicFramePr>
          <p:cNvPr id="11" name="Table 18">
            <a:extLst>
              <a:ext uri="{FF2B5EF4-FFF2-40B4-BE49-F238E27FC236}">
                <a16:creationId xmlns:a16="http://schemas.microsoft.com/office/drawing/2014/main" id="{B790BD14-D558-420D-B944-3C579913DC7D}"/>
              </a:ext>
            </a:extLst>
          </p:cNvPr>
          <p:cNvGraphicFramePr>
            <a:graphicFrameLocks noGrp="1"/>
          </p:cNvGraphicFramePr>
          <p:nvPr>
            <p:extLst>
              <p:ext uri="{D42A27DB-BD31-4B8C-83A1-F6EECF244321}">
                <p14:modId xmlns:p14="http://schemas.microsoft.com/office/powerpoint/2010/main" val="3951342407"/>
              </p:ext>
            </p:extLst>
          </p:nvPr>
        </p:nvGraphicFramePr>
        <p:xfrm>
          <a:off x="2162628" y="10953428"/>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8 November 2022 10am</a:t>
                      </a:r>
                    </a:p>
                  </a:txBody>
                  <a:tcPr/>
                </a:tc>
                <a:tc>
                  <a:txBody>
                    <a:bodyPr/>
                    <a:lstStyle/>
                    <a:p>
                      <a:r>
                        <a:rPr lang="en-GB" dirty="0"/>
                        <a:t>Places available </a:t>
                      </a:r>
                    </a:p>
                  </a:txBody>
                  <a:tcPr/>
                </a:tc>
                <a:extLst>
                  <a:ext uri="{0D108BD9-81ED-4DB2-BD59-A6C34878D82A}">
                    <a16:rowId xmlns:a16="http://schemas.microsoft.com/office/drawing/2014/main" val="2891366866"/>
                  </a:ext>
                </a:extLst>
              </a:tr>
              <a:tr h="370840">
                <a:tc>
                  <a:txBody>
                    <a:bodyPr/>
                    <a:lstStyle/>
                    <a:p>
                      <a:r>
                        <a:rPr lang="en-GB" dirty="0"/>
                        <a:t>2 May 2023 10am</a:t>
                      </a:r>
                    </a:p>
                  </a:txBody>
                  <a:tcPr/>
                </a:tc>
                <a:tc>
                  <a:txBody>
                    <a:bodyPr/>
                    <a:lstStyle/>
                    <a:p>
                      <a:r>
                        <a:rPr lang="en-GB" dirty="0"/>
                        <a:t>Places available </a:t>
                      </a:r>
                    </a:p>
                  </a:txBody>
                  <a:tcPr/>
                </a:tc>
                <a:extLst>
                  <a:ext uri="{0D108BD9-81ED-4DB2-BD59-A6C34878D82A}">
                    <a16:rowId xmlns:a16="http://schemas.microsoft.com/office/drawing/2014/main" val="789861869"/>
                  </a:ext>
                </a:extLst>
              </a:tr>
              <a:tr h="370840">
                <a:tc>
                  <a:txBody>
                    <a:bodyPr/>
                    <a:lstStyle/>
                    <a:p>
                      <a:r>
                        <a:rPr lang="en-GB" dirty="0"/>
                        <a:t>19 July 2023 1pm</a:t>
                      </a:r>
                    </a:p>
                  </a:txBody>
                  <a:tcPr/>
                </a:tc>
                <a:tc>
                  <a:txBody>
                    <a:bodyPr/>
                    <a:lstStyle/>
                    <a:p>
                      <a:r>
                        <a:rPr lang="en-GB" dirty="0"/>
                        <a:t>Places available </a:t>
                      </a:r>
                    </a:p>
                  </a:txBody>
                  <a:tcPr/>
                </a:tc>
                <a:extLst>
                  <a:ext uri="{0D108BD9-81ED-4DB2-BD59-A6C34878D82A}">
                    <a16:rowId xmlns:a16="http://schemas.microsoft.com/office/drawing/2014/main" val="2212695268"/>
                  </a:ext>
                </a:extLst>
              </a:tr>
            </a:tbl>
          </a:graphicData>
        </a:graphic>
      </p:graphicFrame>
      <p:sp>
        <p:nvSpPr>
          <p:cNvPr id="8" name="Rectangle: Rounded Corners 7">
            <a:extLst>
              <a:ext uri="{FF2B5EF4-FFF2-40B4-BE49-F238E27FC236}">
                <a16:creationId xmlns:a16="http://schemas.microsoft.com/office/drawing/2014/main" id="{37991B50-4D31-4733-A049-1A10A0464117}"/>
              </a:ext>
            </a:extLst>
          </p:cNvPr>
          <p:cNvSpPr/>
          <p:nvPr/>
        </p:nvSpPr>
        <p:spPr>
          <a:xfrm>
            <a:off x="2162628" y="14583796"/>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67316989"/>
      </p:ext>
    </p:extLst>
  </p:cSld>
  <p:clrMapOvr>
    <a:masterClrMapping/>
  </p:clrMapOvr>
</p:sld>
</file>

<file path=ppt/theme/theme1.xml><?xml version="1.0" encoding="utf-8"?>
<a:theme xmlns:a="http://schemas.openxmlformats.org/drawingml/2006/main" name="L&amp;D Bulleti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amp;D Bulletin" id="{90147E13-BED7-408B-937C-D4118C8DF734}" vid="{BA8A86FF-70D2-49A4-A201-4AE6ED390BA8}"/>
    </a:ext>
  </a:extLst>
</a:theme>
</file>

<file path=docProps/app.xml><?xml version="1.0" encoding="utf-8"?>
<Properties xmlns="http://schemas.openxmlformats.org/officeDocument/2006/extended-properties" xmlns:vt="http://schemas.openxmlformats.org/officeDocument/2006/docPropsVTypes">
  <Template>L&amp;D Bulletin</Template>
  <TotalTime>27036</TotalTime>
  <Words>6360</Words>
  <Application>Microsoft Office PowerPoint</Application>
  <PresentationFormat>Custom</PresentationFormat>
  <Paragraphs>690</Paragraphs>
  <Slides>30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Arial Black</vt:lpstr>
      <vt:lpstr>Bree Lt</vt:lpstr>
      <vt:lpstr>Bree Rg</vt:lpstr>
      <vt:lpstr>Calibri</vt:lpstr>
      <vt:lpstr>Calibri Light</vt:lpstr>
      <vt:lpstr>Wingdings</vt:lpstr>
      <vt:lpstr>L&amp;D Bulletin</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L&amp;D Programme August 2020</dc:title>
  <dc:creator>Elizabeth Peters</dc:creator>
  <cp:lastModifiedBy>Elizabeth Peters</cp:lastModifiedBy>
  <cp:revision>397</cp:revision>
  <dcterms:created xsi:type="dcterms:W3CDTF">2020-05-19T08:36:46Z</dcterms:created>
  <dcterms:modified xsi:type="dcterms:W3CDTF">2022-10-04T14:41:38Z</dcterms:modified>
</cp:coreProperties>
</file>