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75" r:id="rId2"/>
    <p:sldId id="256" r:id="rId3"/>
    <p:sldId id="274" r:id="rId4"/>
    <p:sldId id="306" r:id="rId5"/>
    <p:sldId id="303" r:id="rId6"/>
    <p:sldId id="304" r:id="rId7"/>
    <p:sldId id="299" r:id="rId8"/>
    <p:sldId id="300" r:id="rId9"/>
    <p:sldId id="295" r:id="rId10"/>
    <p:sldId id="296" r:id="rId11"/>
    <p:sldId id="297" r:id="rId12"/>
    <p:sldId id="305" r:id="rId13"/>
    <p:sldId id="294" r:id="rId14"/>
    <p:sldId id="298" r:id="rId15"/>
    <p:sldId id="307" r:id="rId16"/>
    <p:sldId id="278" r:id="rId17"/>
    <p:sldId id="268" r:id="rId18"/>
    <p:sldId id="281" r:id="rId19"/>
    <p:sldId id="270" r:id="rId20"/>
    <p:sldId id="260" r:id="rId21"/>
    <p:sldId id="266" r:id="rId22"/>
    <p:sldId id="259" r:id="rId23"/>
    <p:sldId id="287" r:id="rId24"/>
    <p:sldId id="276" r:id="rId25"/>
    <p:sldId id="263" r:id="rId26"/>
    <p:sldId id="277" r:id="rId27"/>
    <p:sldId id="258" r:id="rId28"/>
    <p:sldId id="293" r:id="rId29"/>
    <p:sldId id="261" r:id="rId30"/>
    <p:sldId id="272" r:id="rId31"/>
    <p:sldId id="273" r:id="rId32"/>
  </p:sldIdLst>
  <p:sldSz cx="12192000" cy="16256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1B51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928" autoAdjust="0"/>
    <p:restoredTop sz="96357" autoAdjust="0"/>
  </p:normalViewPr>
  <p:slideViewPr>
    <p:cSldViewPr snapToGrid="0">
      <p:cViewPr varScale="1">
        <p:scale>
          <a:sx n="45" d="100"/>
          <a:sy n="45" d="100"/>
        </p:scale>
        <p:origin x="2922" y="90"/>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288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660416"/>
            <a:ext cx="10363200" cy="5659496"/>
          </a:xfrm>
          <a:prstGeom prst="rect">
            <a:avLst/>
          </a:prstGeom>
        </p:spPr>
        <p:txBody>
          <a:bodyPr anchor="b"/>
          <a:lstStyle>
            <a:lvl1pPr algn="ctr">
              <a:defRPr sz="8000"/>
            </a:lvl1pPr>
          </a:lstStyle>
          <a:p>
            <a:r>
              <a:rPr lang="en-US"/>
              <a:t>Click to edit Master title style</a:t>
            </a:r>
            <a:endParaRPr lang="en-US" dirty="0"/>
          </a:p>
        </p:txBody>
      </p:sp>
      <p:sp>
        <p:nvSpPr>
          <p:cNvPr id="3" name="Subtitle 2"/>
          <p:cNvSpPr>
            <a:spLocks noGrp="1"/>
          </p:cNvSpPr>
          <p:nvPr>
            <p:ph type="subTitle" idx="1"/>
          </p:nvPr>
        </p:nvSpPr>
        <p:spPr>
          <a:xfrm>
            <a:off x="1524000" y="8538164"/>
            <a:ext cx="9144000" cy="3924769"/>
          </a:xfrm>
          <a:prstGeom prst="rect">
            <a:avLst/>
          </a:prstGeom>
        </p:spPr>
        <p:txBody>
          <a:bodyPr/>
          <a:lstStyle>
            <a:lvl1pPr marL="0" indent="0" algn="ctr">
              <a:buNone/>
              <a:defRPr sz="3200"/>
            </a:lvl1pPr>
            <a:lvl2pPr marL="609585" indent="0" algn="ctr">
              <a:buNone/>
              <a:defRPr sz="2667"/>
            </a:lvl2pPr>
            <a:lvl3pPr marL="1219170" indent="0" algn="ctr">
              <a:buNone/>
              <a:defRPr sz="2400"/>
            </a:lvl3pPr>
            <a:lvl4pPr marL="1828754" indent="0" algn="ctr">
              <a:buNone/>
              <a:defRPr sz="2133"/>
            </a:lvl4pPr>
            <a:lvl5pPr marL="2438339" indent="0" algn="ctr">
              <a:buNone/>
              <a:defRPr sz="2133"/>
            </a:lvl5pPr>
            <a:lvl6pPr marL="3047924" indent="0" algn="ctr">
              <a:buNone/>
              <a:defRPr sz="2133"/>
            </a:lvl6pPr>
            <a:lvl7pPr marL="3657509" indent="0" algn="ctr">
              <a:buNone/>
              <a:defRPr sz="2133"/>
            </a:lvl7pPr>
            <a:lvl8pPr marL="4267093" indent="0" algn="ctr">
              <a:buNone/>
              <a:defRPr sz="2133"/>
            </a:lvl8pPr>
            <a:lvl9pPr marL="4876678" indent="0" algn="ctr">
              <a:buNone/>
              <a:defRPr sz="2133"/>
            </a:lvl9pPr>
          </a:lstStyle>
          <a:p>
            <a:r>
              <a:rPr lang="en-US"/>
              <a:t>Click to edit Master subtitle style</a:t>
            </a:r>
            <a:endParaRPr lang="en-US" dirty="0"/>
          </a:p>
        </p:txBody>
      </p:sp>
      <p:sp>
        <p:nvSpPr>
          <p:cNvPr id="4" name="Date Placeholder 3"/>
          <p:cNvSpPr>
            <a:spLocks noGrp="1"/>
          </p:cNvSpPr>
          <p:nvPr>
            <p:ph type="dt" sz="half" idx="10"/>
          </p:nvPr>
        </p:nvSpPr>
        <p:spPr>
          <a:xfrm>
            <a:off x="838200" y="15066908"/>
            <a:ext cx="2743200" cy="865481"/>
          </a:xfrm>
          <a:prstGeom prst="rect">
            <a:avLst/>
          </a:prstGeom>
        </p:spPr>
        <p:txBody>
          <a:bodyPr/>
          <a:lstStyle/>
          <a:p>
            <a:fld id="{91267CF5-F049-4AAE-9318-9EEF2162864B}" type="datetimeFigureOut">
              <a:rPr lang="en-GB" smtClean="0"/>
              <a:t>12/10/2021</a:t>
            </a:fld>
            <a:endParaRPr lang="en-GB"/>
          </a:p>
        </p:txBody>
      </p:sp>
      <p:sp>
        <p:nvSpPr>
          <p:cNvPr id="5" name="Footer Placeholder 4"/>
          <p:cNvSpPr>
            <a:spLocks noGrp="1"/>
          </p:cNvSpPr>
          <p:nvPr>
            <p:ph type="ftr" sz="quarter" idx="11"/>
          </p:nvPr>
        </p:nvSpPr>
        <p:spPr>
          <a:xfrm>
            <a:off x="4038600" y="15066908"/>
            <a:ext cx="4114800" cy="865481"/>
          </a:xfrm>
          <a:prstGeom prst="rect">
            <a:avLst/>
          </a:prstGeom>
        </p:spPr>
        <p:txBody>
          <a:bodyPr/>
          <a:lstStyle/>
          <a:p>
            <a:endParaRPr lang="en-GB"/>
          </a:p>
        </p:txBody>
      </p:sp>
      <p:sp>
        <p:nvSpPr>
          <p:cNvPr id="6" name="Slide Number Placeholder 5"/>
          <p:cNvSpPr>
            <a:spLocks noGrp="1"/>
          </p:cNvSpPr>
          <p:nvPr>
            <p:ph type="sldNum" sz="quarter" idx="12"/>
          </p:nvPr>
        </p:nvSpPr>
        <p:spPr>
          <a:xfrm>
            <a:off x="8610600" y="15066908"/>
            <a:ext cx="2743200" cy="865481"/>
          </a:xfrm>
          <a:prstGeom prst="rect">
            <a:avLst/>
          </a:prstGeom>
        </p:spPr>
        <p:txBody>
          <a:bodyPr/>
          <a:lstStyle/>
          <a:p>
            <a:fld id="{738C1E83-7734-41F5-A347-EF95AF50C3AD}" type="slidenum">
              <a:rPr lang="en-GB" smtClean="0"/>
              <a:t>‹#›</a:t>
            </a:fld>
            <a:endParaRPr lang="en-GB"/>
          </a:p>
        </p:txBody>
      </p:sp>
    </p:spTree>
    <p:extLst>
      <p:ext uri="{BB962C8B-B14F-4D97-AF65-F5344CB8AC3E}">
        <p14:creationId xmlns:p14="http://schemas.microsoft.com/office/powerpoint/2010/main" val="42630869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838200" y="865485"/>
            <a:ext cx="10515600" cy="3142075"/>
          </a:xfrm>
          <a:prstGeom prst="rect">
            <a:avLst/>
          </a:prstGeo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838200" y="4327407"/>
            <a:ext cx="10515600" cy="1031428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15066908"/>
            <a:ext cx="2743200" cy="865481"/>
          </a:xfrm>
          <a:prstGeom prst="rect">
            <a:avLst/>
          </a:prstGeom>
        </p:spPr>
        <p:txBody>
          <a:bodyPr/>
          <a:lstStyle/>
          <a:p>
            <a:fld id="{91267CF5-F049-4AAE-9318-9EEF2162864B}" type="datetimeFigureOut">
              <a:rPr lang="en-GB" smtClean="0"/>
              <a:t>12/10/2021</a:t>
            </a:fld>
            <a:endParaRPr lang="en-GB"/>
          </a:p>
        </p:txBody>
      </p:sp>
      <p:sp>
        <p:nvSpPr>
          <p:cNvPr id="5" name="Footer Placeholder 4"/>
          <p:cNvSpPr>
            <a:spLocks noGrp="1"/>
          </p:cNvSpPr>
          <p:nvPr>
            <p:ph type="ftr" sz="quarter" idx="11"/>
          </p:nvPr>
        </p:nvSpPr>
        <p:spPr>
          <a:xfrm>
            <a:off x="4038600" y="15066908"/>
            <a:ext cx="4114800" cy="865481"/>
          </a:xfrm>
          <a:prstGeom prst="rect">
            <a:avLst/>
          </a:prstGeom>
        </p:spPr>
        <p:txBody>
          <a:bodyPr/>
          <a:lstStyle/>
          <a:p>
            <a:endParaRPr lang="en-GB"/>
          </a:p>
        </p:txBody>
      </p:sp>
      <p:sp>
        <p:nvSpPr>
          <p:cNvPr id="6" name="Slide Number Placeholder 5"/>
          <p:cNvSpPr>
            <a:spLocks noGrp="1"/>
          </p:cNvSpPr>
          <p:nvPr>
            <p:ph type="sldNum" sz="quarter" idx="12"/>
          </p:nvPr>
        </p:nvSpPr>
        <p:spPr>
          <a:xfrm>
            <a:off x="8610600" y="15066908"/>
            <a:ext cx="2743200" cy="865481"/>
          </a:xfrm>
          <a:prstGeom prst="rect">
            <a:avLst/>
          </a:prstGeom>
        </p:spPr>
        <p:txBody>
          <a:bodyPr/>
          <a:lstStyle/>
          <a:p>
            <a:fld id="{738C1E83-7734-41F5-A347-EF95AF50C3AD}" type="slidenum">
              <a:rPr lang="en-GB" smtClean="0"/>
              <a:t>‹#›</a:t>
            </a:fld>
            <a:endParaRPr lang="en-GB"/>
          </a:p>
        </p:txBody>
      </p:sp>
    </p:spTree>
    <p:extLst>
      <p:ext uri="{BB962C8B-B14F-4D97-AF65-F5344CB8AC3E}">
        <p14:creationId xmlns:p14="http://schemas.microsoft.com/office/powerpoint/2010/main" val="21771647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865481"/>
            <a:ext cx="2628900" cy="13776209"/>
          </a:xfrm>
          <a:prstGeom prst="rect">
            <a:avLst/>
          </a:prstGeo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865481"/>
            <a:ext cx="7734300" cy="13776209"/>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15066908"/>
            <a:ext cx="2743200" cy="865481"/>
          </a:xfrm>
          <a:prstGeom prst="rect">
            <a:avLst/>
          </a:prstGeom>
        </p:spPr>
        <p:txBody>
          <a:bodyPr/>
          <a:lstStyle/>
          <a:p>
            <a:fld id="{91267CF5-F049-4AAE-9318-9EEF2162864B}" type="datetimeFigureOut">
              <a:rPr lang="en-GB" smtClean="0"/>
              <a:t>12/10/2021</a:t>
            </a:fld>
            <a:endParaRPr lang="en-GB"/>
          </a:p>
        </p:txBody>
      </p:sp>
      <p:sp>
        <p:nvSpPr>
          <p:cNvPr id="5" name="Footer Placeholder 4"/>
          <p:cNvSpPr>
            <a:spLocks noGrp="1"/>
          </p:cNvSpPr>
          <p:nvPr>
            <p:ph type="ftr" sz="quarter" idx="11"/>
          </p:nvPr>
        </p:nvSpPr>
        <p:spPr>
          <a:xfrm>
            <a:off x="4038600" y="15066908"/>
            <a:ext cx="4114800" cy="865481"/>
          </a:xfrm>
          <a:prstGeom prst="rect">
            <a:avLst/>
          </a:prstGeom>
        </p:spPr>
        <p:txBody>
          <a:bodyPr/>
          <a:lstStyle/>
          <a:p>
            <a:endParaRPr lang="en-GB"/>
          </a:p>
        </p:txBody>
      </p:sp>
      <p:sp>
        <p:nvSpPr>
          <p:cNvPr id="6" name="Slide Number Placeholder 5"/>
          <p:cNvSpPr>
            <a:spLocks noGrp="1"/>
          </p:cNvSpPr>
          <p:nvPr>
            <p:ph type="sldNum" sz="quarter" idx="12"/>
          </p:nvPr>
        </p:nvSpPr>
        <p:spPr>
          <a:xfrm>
            <a:off x="8610600" y="15066908"/>
            <a:ext cx="2743200" cy="865481"/>
          </a:xfrm>
          <a:prstGeom prst="rect">
            <a:avLst/>
          </a:prstGeom>
        </p:spPr>
        <p:txBody>
          <a:bodyPr/>
          <a:lstStyle/>
          <a:p>
            <a:fld id="{738C1E83-7734-41F5-A347-EF95AF50C3AD}" type="slidenum">
              <a:rPr lang="en-GB" smtClean="0"/>
              <a:t>‹#›</a:t>
            </a:fld>
            <a:endParaRPr lang="en-GB"/>
          </a:p>
        </p:txBody>
      </p:sp>
    </p:spTree>
    <p:extLst>
      <p:ext uri="{BB962C8B-B14F-4D97-AF65-F5344CB8AC3E}">
        <p14:creationId xmlns:p14="http://schemas.microsoft.com/office/powerpoint/2010/main" val="29737895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865485"/>
            <a:ext cx="10515600" cy="3142075"/>
          </a:xfrm>
          <a:prstGeom prst="rect">
            <a:avLst/>
          </a:prstGeom>
        </p:spPr>
        <p:txBody>
          <a:bodyPr/>
          <a:lstStyle/>
          <a:p>
            <a:r>
              <a:rPr lang="en-US"/>
              <a:t>Click to edit Master title style</a:t>
            </a:r>
            <a:endParaRPr lang="en-US" dirty="0"/>
          </a:p>
        </p:txBody>
      </p:sp>
      <p:sp>
        <p:nvSpPr>
          <p:cNvPr id="3" name="Content Placeholder 2"/>
          <p:cNvSpPr>
            <a:spLocks noGrp="1"/>
          </p:cNvSpPr>
          <p:nvPr>
            <p:ph idx="1"/>
          </p:nvPr>
        </p:nvSpPr>
        <p:spPr>
          <a:xfrm>
            <a:off x="838200" y="4327407"/>
            <a:ext cx="10515600" cy="1031428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15066908"/>
            <a:ext cx="2743200" cy="865481"/>
          </a:xfrm>
          <a:prstGeom prst="rect">
            <a:avLst/>
          </a:prstGeom>
        </p:spPr>
        <p:txBody>
          <a:bodyPr/>
          <a:lstStyle/>
          <a:p>
            <a:fld id="{91267CF5-F049-4AAE-9318-9EEF2162864B}" type="datetimeFigureOut">
              <a:rPr lang="en-GB" smtClean="0"/>
              <a:t>12/10/2021</a:t>
            </a:fld>
            <a:endParaRPr lang="en-GB"/>
          </a:p>
        </p:txBody>
      </p:sp>
      <p:sp>
        <p:nvSpPr>
          <p:cNvPr id="5" name="Footer Placeholder 4"/>
          <p:cNvSpPr>
            <a:spLocks noGrp="1"/>
          </p:cNvSpPr>
          <p:nvPr>
            <p:ph type="ftr" sz="quarter" idx="11"/>
          </p:nvPr>
        </p:nvSpPr>
        <p:spPr>
          <a:xfrm>
            <a:off x="4038600" y="15066908"/>
            <a:ext cx="4114800" cy="865481"/>
          </a:xfrm>
          <a:prstGeom prst="rect">
            <a:avLst/>
          </a:prstGeom>
        </p:spPr>
        <p:txBody>
          <a:bodyPr/>
          <a:lstStyle/>
          <a:p>
            <a:endParaRPr lang="en-GB"/>
          </a:p>
        </p:txBody>
      </p:sp>
      <p:sp>
        <p:nvSpPr>
          <p:cNvPr id="6" name="Slide Number Placeholder 5"/>
          <p:cNvSpPr>
            <a:spLocks noGrp="1"/>
          </p:cNvSpPr>
          <p:nvPr>
            <p:ph type="sldNum" sz="quarter" idx="12"/>
          </p:nvPr>
        </p:nvSpPr>
        <p:spPr>
          <a:xfrm>
            <a:off x="8610600" y="15066908"/>
            <a:ext cx="2743200" cy="865481"/>
          </a:xfrm>
          <a:prstGeom prst="rect">
            <a:avLst/>
          </a:prstGeom>
        </p:spPr>
        <p:txBody>
          <a:bodyPr/>
          <a:lstStyle/>
          <a:p>
            <a:fld id="{738C1E83-7734-41F5-A347-EF95AF50C3AD}" type="slidenum">
              <a:rPr lang="en-GB" smtClean="0"/>
              <a:t>‹#›</a:t>
            </a:fld>
            <a:endParaRPr lang="en-GB"/>
          </a:p>
        </p:txBody>
      </p:sp>
    </p:spTree>
    <p:extLst>
      <p:ext uri="{BB962C8B-B14F-4D97-AF65-F5344CB8AC3E}">
        <p14:creationId xmlns:p14="http://schemas.microsoft.com/office/powerpoint/2010/main" val="19302315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4052716"/>
            <a:ext cx="10515600" cy="6762043"/>
          </a:xfrm>
          <a:prstGeom prst="rect">
            <a:avLst/>
          </a:prstGeom>
        </p:spPr>
        <p:txBody>
          <a:bodyPr anchor="b"/>
          <a:lstStyle>
            <a:lvl1pPr>
              <a:defRPr sz="8000"/>
            </a:lvl1pPr>
          </a:lstStyle>
          <a:p>
            <a:r>
              <a:rPr lang="en-US"/>
              <a:t>Click to edit Master title style</a:t>
            </a:r>
            <a:endParaRPr lang="en-US" dirty="0"/>
          </a:p>
        </p:txBody>
      </p:sp>
      <p:sp>
        <p:nvSpPr>
          <p:cNvPr id="3" name="Text Placeholder 2"/>
          <p:cNvSpPr>
            <a:spLocks noGrp="1"/>
          </p:cNvSpPr>
          <p:nvPr>
            <p:ph type="body" idx="1"/>
          </p:nvPr>
        </p:nvSpPr>
        <p:spPr>
          <a:xfrm>
            <a:off x="831851" y="10878731"/>
            <a:ext cx="10515600" cy="3555999"/>
          </a:xfrm>
          <a:prstGeom prst="rect">
            <a:avLst/>
          </a:prstGeom>
        </p:spPr>
        <p:txBody>
          <a:bodyPr/>
          <a:lstStyle>
            <a:lvl1pPr marL="0" indent="0">
              <a:buNone/>
              <a:defRPr sz="3200">
                <a:solidFill>
                  <a:schemeClr val="tx1"/>
                </a:solidFill>
              </a:defRPr>
            </a:lvl1pPr>
            <a:lvl2pPr marL="609585" indent="0">
              <a:buNone/>
              <a:defRPr sz="2667">
                <a:solidFill>
                  <a:schemeClr val="tx1">
                    <a:tint val="75000"/>
                  </a:schemeClr>
                </a:solidFill>
              </a:defRPr>
            </a:lvl2pPr>
            <a:lvl3pPr marL="1219170" indent="0">
              <a:buNone/>
              <a:defRPr sz="2400">
                <a:solidFill>
                  <a:schemeClr val="tx1">
                    <a:tint val="75000"/>
                  </a:schemeClr>
                </a:solidFill>
              </a:defRPr>
            </a:lvl3pPr>
            <a:lvl4pPr marL="1828754" indent="0">
              <a:buNone/>
              <a:defRPr sz="2133">
                <a:solidFill>
                  <a:schemeClr val="tx1">
                    <a:tint val="75000"/>
                  </a:schemeClr>
                </a:solidFill>
              </a:defRPr>
            </a:lvl4pPr>
            <a:lvl5pPr marL="2438339" indent="0">
              <a:buNone/>
              <a:defRPr sz="2133">
                <a:solidFill>
                  <a:schemeClr val="tx1">
                    <a:tint val="75000"/>
                  </a:schemeClr>
                </a:solidFill>
              </a:defRPr>
            </a:lvl5pPr>
            <a:lvl6pPr marL="3047924" indent="0">
              <a:buNone/>
              <a:defRPr sz="2133">
                <a:solidFill>
                  <a:schemeClr val="tx1">
                    <a:tint val="75000"/>
                  </a:schemeClr>
                </a:solidFill>
              </a:defRPr>
            </a:lvl6pPr>
            <a:lvl7pPr marL="3657509" indent="0">
              <a:buNone/>
              <a:defRPr sz="2133">
                <a:solidFill>
                  <a:schemeClr val="tx1">
                    <a:tint val="75000"/>
                  </a:schemeClr>
                </a:solidFill>
              </a:defRPr>
            </a:lvl7pPr>
            <a:lvl8pPr marL="4267093" indent="0">
              <a:buNone/>
              <a:defRPr sz="2133">
                <a:solidFill>
                  <a:schemeClr val="tx1">
                    <a:tint val="75000"/>
                  </a:schemeClr>
                </a:solidFill>
              </a:defRPr>
            </a:lvl8pPr>
            <a:lvl9pPr marL="4876678" indent="0">
              <a:buNone/>
              <a:defRPr sz="2133">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38200" y="15066908"/>
            <a:ext cx="2743200" cy="865481"/>
          </a:xfrm>
          <a:prstGeom prst="rect">
            <a:avLst/>
          </a:prstGeom>
        </p:spPr>
        <p:txBody>
          <a:bodyPr/>
          <a:lstStyle/>
          <a:p>
            <a:fld id="{91267CF5-F049-4AAE-9318-9EEF2162864B}" type="datetimeFigureOut">
              <a:rPr lang="en-GB" smtClean="0"/>
              <a:t>12/10/2021</a:t>
            </a:fld>
            <a:endParaRPr lang="en-GB"/>
          </a:p>
        </p:txBody>
      </p:sp>
      <p:sp>
        <p:nvSpPr>
          <p:cNvPr id="5" name="Footer Placeholder 4"/>
          <p:cNvSpPr>
            <a:spLocks noGrp="1"/>
          </p:cNvSpPr>
          <p:nvPr>
            <p:ph type="ftr" sz="quarter" idx="11"/>
          </p:nvPr>
        </p:nvSpPr>
        <p:spPr>
          <a:xfrm>
            <a:off x="4038600" y="15066908"/>
            <a:ext cx="4114800" cy="865481"/>
          </a:xfrm>
          <a:prstGeom prst="rect">
            <a:avLst/>
          </a:prstGeom>
        </p:spPr>
        <p:txBody>
          <a:bodyPr/>
          <a:lstStyle/>
          <a:p>
            <a:endParaRPr lang="en-GB"/>
          </a:p>
        </p:txBody>
      </p:sp>
      <p:sp>
        <p:nvSpPr>
          <p:cNvPr id="6" name="Slide Number Placeholder 5"/>
          <p:cNvSpPr>
            <a:spLocks noGrp="1"/>
          </p:cNvSpPr>
          <p:nvPr>
            <p:ph type="sldNum" sz="quarter" idx="12"/>
          </p:nvPr>
        </p:nvSpPr>
        <p:spPr>
          <a:xfrm>
            <a:off x="8610600" y="15066908"/>
            <a:ext cx="2743200" cy="865481"/>
          </a:xfrm>
          <a:prstGeom prst="rect">
            <a:avLst/>
          </a:prstGeom>
        </p:spPr>
        <p:txBody>
          <a:bodyPr/>
          <a:lstStyle/>
          <a:p>
            <a:fld id="{738C1E83-7734-41F5-A347-EF95AF50C3AD}" type="slidenum">
              <a:rPr lang="en-GB" smtClean="0"/>
              <a:t>‹#›</a:t>
            </a:fld>
            <a:endParaRPr lang="en-GB"/>
          </a:p>
        </p:txBody>
      </p:sp>
    </p:spTree>
    <p:extLst>
      <p:ext uri="{BB962C8B-B14F-4D97-AF65-F5344CB8AC3E}">
        <p14:creationId xmlns:p14="http://schemas.microsoft.com/office/powerpoint/2010/main" val="27996137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865485"/>
            <a:ext cx="10515600" cy="3142075"/>
          </a:xfrm>
          <a:prstGeom prst="rect">
            <a:avLst/>
          </a:prstGeom>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4327407"/>
            <a:ext cx="5181600" cy="1031428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4327407"/>
            <a:ext cx="5181600" cy="1031428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838200" y="15066908"/>
            <a:ext cx="2743200" cy="865481"/>
          </a:xfrm>
          <a:prstGeom prst="rect">
            <a:avLst/>
          </a:prstGeom>
        </p:spPr>
        <p:txBody>
          <a:bodyPr/>
          <a:lstStyle/>
          <a:p>
            <a:fld id="{91267CF5-F049-4AAE-9318-9EEF2162864B}" type="datetimeFigureOut">
              <a:rPr lang="en-GB" smtClean="0"/>
              <a:t>12/10/2021</a:t>
            </a:fld>
            <a:endParaRPr lang="en-GB"/>
          </a:p>
        </p:txBody>
      </p:sp>
      <p:sp>
        <p:nvSpPr>
          <p:cNvPr id="6" name="Footer Placeholder 5"/>
          <p:cNvSpPr>
            <a:spLocks noGrp="1"/>
          </p:cNvSpPr>
          <p:nvPr>
            <p:ph type="ftr" sz="quarter" idx="11"/>
          </p:nvPr>
        </p:nvSpPr>
        <p:spPr>
          <a:xfrm>
            <a:off x="4038600" y="15066908"/>
            <a:ext cx="4114800" cy="865481"/>
          </a:xfrm>
          <a:prstGeom prst="rect">
            <a:avLst/>
          </a:prstGeom>
        </p:spPr>
        <p:txBody>
          <a:bodyPr/>
          <a:lstStyle/>
          <a:p>
            <a:endParaRPr lang="en-GB"/>
          </a:p>
        </p:txBody>
      </p:sp>
      <p:sp>
        <p:nvSpPr>
          <p:cNvPr id="7" name="Slide Number Placeholder 6"/>
          <p:cNvSpPr>
            <a:spLocks noGrp="1"/>
          </p:cNvSpPr>
          <p:nvPr>
            <p:ph type="sldNum" sz="quarter" idx="12"/>
          </p:nvPr>
        </p:nvSpPr>
        <p:spPr>
          <a:xfrm>
            <a:off x="8610600" y="15066908"/>
            <a:ext cx="2743200" cy="865481"/>
          </a:xfrm>
          <a:prstGeom prst="rect">
            <a:avLst/>
          </a:prstGeom>
        </p:spPr>
        <p:txBody>
          <a:bodyPr/>
          <a:lstStyle/>
          <a:p>
            <a:fld id="{738C1E83-7734-41F5-A347-EF95AF50C3AD}" type="slidenum">
              <a:rPr lang="en-GB" smtClean="0"/>
              <a:t>‹#›</a:t>
            </a:fld>
            <a:endParaRPr lang="en-GB"/>
          </a:p>
        </p:txBody>
      </p:sp>
    </p:spTree>
    <p:extLst>
      <p:ext uri="{BB962C8B-B14F-4D97-AF65-F5344CB8AC3E}">
        <p14:creationId xmlns:p14="http://schemas.microsoft.com/office/powerpoint/2010/main" val="29596916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865485"/>
            <a:ext cx="10515600" cy="3142075"/>
          </a:xfrm>
          <a:prstGeom prst="rect">
            <a:avLst/>
          </a:prstGeom>
        </p:spPr>
        <p:txBody>
          <a:bodyPr/>
          <a:lstStyle/>
          <a:p>
            <a:r>
              <a:rPr lang="en-US"/>
              <a:t>Click to edit Master title style</a:t>
            </a:r>
            <a:endParaRPr lang="en-US" dirty="0"/>
          </a:p>
        </p:txBody>
      </p:sp>
      <p:sp>
        <p:nvSpPr>
          <p:cNvPr id="3" name="Text Placeholder 2"/>
          <p:cNvSpPr>
            <a:spLocks noGrp="1"/>
          </p:cNvSpPr>
          <p:nvPr>
            <p:ph type="body" idx="1"/>
          </p:nvPr>
        </p:nvSpPr>
        <p:spPr>
          <a:xfrm>
            <a:off x="839789" y="3984979"/>
            <a:ext cx="5157787" cy="1952977"/>
          </a:xfrm>
          <a:prstGeom prst="rect">
            <a:avLst/>
          </a:prstGeo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4" name="Content Placeholder 3"/>
          <p:cNvSpPr>
            <a:spLocks noGrp="1"/>
          </p:cNvSpPr>
          <p:nvPr>
            <p:ph sz="half" idx="2"/>
          </p:nvPr>
        </p:nvSpPr>
        <p:spPr>
          <a:xfrm>
            <a:off x="839789" y="5937956"/>
            <a:ext cx="5157787" cy="87338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1" y="3984979"/>
            <a:ext cx="5183188" cy="1952977"/>
          </a:xfrm>
          <a:prstGeom prst="rect">
            <a:avLst/>
          </a:prstGeo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6" name="Content Placeholder 5"/>
          <p:cNvSpPr>
            <a:spLocks noGrp="1"/>
          </p:cNvSpPr>
          <p:nvPr>
            <p:ph sz="quarter" idx="4"/>
          </p:nvPr>
        </p:nvSpPr>
        <p:spPr>
          <a:xfrm>
            <a:off x="6172201" y="5937956"/>
            <a:ext cx="5183188" cy="87338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838200" y="15066908"/>
            <a:ext cx="2743200" cy="865481"/>
          </a:xfrm>
          <a:prstGeom prst="rect">
            <a:avLst/>
          </a:prstGeom>
        </p:spPr>
        <p:txBody>
          <a:bodyPr/>
          <a:lstStyle/>
          <a:p>
            <a:fld id="{91267CF5-F049-4AAE-9318-9EEF2162864B}" type="datetimeFigureOut">
              <a:rPr lang="en-GB" smtClean="0"/>
              <a:t>12/10/2021</a:t>
            </a:fld>
            <a:endParaRPr lang="en-GB"/>
          </a:p>
        </p:txBody>
      </p:sp>
      <p:sp>
        <p:nvSpPr>
          <p:cNvPr id="8" name="Footer Placeholder 7"/>
          <p:cNvSpPr>
            <a:spLocks noGrp="1"/>
          </p:cNvSpPr>
          <p:nvPr>
            <p:ph type="ftr" sz="quarter" idx="11"/>
          </p:nvPr>
        </p:nvSpPr>
        <p:spPr>
          <a:xfrm>
            <a:off x="4038600" y="15066908"/>
            <a:ext cx="4114800" cy="865481"/>
          </a:xfrm>
          <a:prstGeom prst="rect">
            <a:avLst/>
          </a:prstGeom>
        </p:spPr>
        <p:txBody>
          <a:bodyPr/>
          <a:lstStyle/>
          <a:p>
            <a:endParaRPr lang="en-GB"/>
          </a:p>
        </p:txBody>
      </p:sp>
      <p:sp>
        <p:nvSpPr>
          <p:cNvPr id="9" name="Slide Number Placeholder 8"/>
          <p:cNvSpPr>
            <a:spLocks noGrp="1"/>
          </p:cNvSpPr>
          <p:nvPr>
            <p:ph type="sldNum" sz="quarter" idx="12"/>
          </p:nvPr>
        </p:nvSpPr>
        <p:spPr>
          <a:xfrm>
            <a:off x="8610600" y="15066908"/>
            <a:ext cx="2743200" cy="865481"/>
          </a:xfrm>
          <a:prstGeom prst="rect">
            <a:avLst/>
          </a:prstGeom>
        </p:spPr>
        <p:txBody>
          <a:bodyPr/>
          <a:lstStyle/>
          <a:p>
            <a:fld id="{738C1E83-7734-41F5-A347-EF95AF50C3AD}" type="slidenum">
              <a:rPr lang="en-GB" smtClean="0"/>
              <a:t>‹#›</a:t>
            </a:fld>
            <a:endParaRPr lang="en-GB"/>
          </a:p>
        </p:txBody>
      </p:sp>
    </p:spTree>
    <p:extLst>
      <p:ext uri="{BB962C8B-B14F-4D97-AF65-F5344CB8AC3E}">
        <p14:creationId xmlns:p14="http://schemas.microsoft.com/office/powerpoint/2010/main" val="1689973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7ABFD30B-CF3C-49A0-B477-8703B376791F}"/>
              </a:ext>
              <a:ext uri="{C183D7F6-B498-43B3-948B-1728B52AA6E4}">
                <adec:decorative xmlns:adec="http://schemas.microsoft.com/office/drawing/2017/decorative" val="1"/>
              </a:ext>
            </a:extLst>
          </p:cNvPr>
          <p:cNvSpPr/>
          <p:nvPr userDrawn="1"/>
        </p:nvSpPr>
        <p:spPr>
          <a:xfrm>
            <a:off x="0" y="0"/>
            <a:ext cx="12192000" cy="2413158"/>
          </a:xfrm>
          <a:prstGeom prst="rect">
            <a:avLst/>
          </a:prstGeom>
          <a:solidFill>
            <a:srgbClr val="B1B514"/>
          </a:solidFill>
          <a:ln>
            <a:solidFill>
              <a:srgbClr val="B1B51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7" name="Picture 6" descr="Logo">
            <a:extLst>
              <a:ext uri="{FF2B5EF4-FFF2-40B4-BE49-F238E27FC236}">
                <a16:creationId xmlns:a16="http://schemas.microsoft.com/office/drawing/2014/main" id="{47822718-4E97-402D-92AC-314D15AB93A3}"/>
              </a:ext>
            </a:extLst>
          </p:cNvPr>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41301" y="185690"/>
            <a:ext cx="2037080" cy="751570"/>
          </a:xfrm>
          <a:prstGeom prst="rect">
            <a:avLst/>
          </a:prstGeom>
          <a:noFill/>
        </p:spPr>
      </p:pic>
      <p:pic>
        <p:nvPicPr>
          <p:cNvPr id="8" name="Picture 7" descr="HSAB logo">
            <a:extLst>
              <a:ext uri="{FF2B5EF4-FFF2-40B4-BE49-F238E27FC236}">
                <a16:creationId xmlns:a16="http://schemas.microsoft.com/office/drawing/2014/main" id="{48F7B7C5-D1FD-4398-BC45-846031CCC471}"/>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0385425" y="185690"/>
            <a:ext cx="1685925" cy="990600"/>
          </a:xfrm>
          <a:prstGeom prst="rect">
            <a:avLst/>
          </a:prstGeom>
          <a:noFill/>
          <a:ln>
            <a:noFill/>
          </a:ln>
        </p:spPr>
      </p:pic>
      <p:sp>
        <p:nvSpPr>
          <p:cNvPr id="9" name="Title 2">
            <a:extLst>
              <a:ext uri="{FF2B5EF4-FFF2-40B4-BE49-F238E27FC236}">
                <a16:creationId xmlns:a16="http://schemas.microsoft.com/office/drawing/2014/main" id="{DCBEE2E4-97A0-44FC-8CFE-3CA739C41FF0}"/>
              </a:ext>
            </a:extLst>
          </p:cNvPr>
          <p:cNvSpPr>
            <a:spLocks noGrp="1"/>
          </p:cNvSpPr>
          <p:nvPr>
            <p:ph type="title" hasCustomPrompt="1"/>
          </p:nvPr>
        </p:nvSpPr>
        <p:spPr>
          <a:xfrm>
            <a:off x="0" y="46745"/>
            <a:ext cx="12192000" cy="2066535"/>
          </a:xfrm>
          <a:prstGeom prst="rect">
            <a:avLst/>
          </a:prstGeom>
        </p:spPr>
        <p:txBody>
          <a:bodyPr>
            <a:normAutofit/>
          </a:bodyPr>
          <a:lstStyle>
            <a:lvl1pPr algn="ctr">
              <a:defRPr sz="4400">
                <a:solidFill>
                  <a:schemeClr val="bg1"/>
                </a:solidFill>
              </a:defRPr>
            </a:lvl1pPr>
          </a:lstStyle>
          <a:p>
            <a:pPr algn="ctr"/>
            <a:r>
              <a:rPr lang="en-GB" sz="4800" dirty="0">
                <a:solidFill>
                  <a:schemeClr val="bg1"/>
                </a:solidFill>
                <a:latin typeface="Arial Black" panose="020B0A04020102020204" pitchFamily="34" charset="0"/>
              </a:rPr>
              <a:t>HSCP/HSAB L&amp;D </a:t>
            </a:r>
            <a:br>
              <a:rPr lang="en-GB" sz="4800" dirty="0">
                <a:solidFill>
                  <a:schemeClr val="bg1"/>
                </a:solidFill>
                <a:latin typeface="Arial Black" panose="020B0A04020102020204" pitchFamily="34" charset="0"/>
              </a:rPr>
            </a:br>
            <a:r>
              <a:rPr lang="en-GB" sz="4800" dirty="0">
                <a:solidFill>
                  <a:schemeClr val="bg1"/>
                </a:solidFill>
                <a:latin typeface="Arial Black" panose="020B0A04020102020204" pitchFamily="34" charset="0"/>
              </a:rPr>
              <a:t>PROGRAMME</a:t>
            </a:r>
            <a:endParaRPr lang="en-GB" sz="4800" dirty="0"/>
          </a:p>
        </p:txBody>
      </p:sp>
    </p:spTree>
    <p:extLst>
      <p:ext uri="{BB962C8B-B14F-4D97-AF65-F5344CB8AC3E}">
        <p14:creationId xmlns:p14="http://schemas.microsoft.com/office/powerpoint/2010/main" val="23050355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15066908"/>
            <a:ext cx="2743200" cy="865481"/>
          </a:xfrm>
          <a:prstGeom prst="rect">
            <a:avLst/>
          </a:prstGeom>
        </p:spPr>
        <p:txBody>
          <a:bodyPr/>
          <a:lstStyle/>
          <a:p>
            <a:fld id="{91267CF5-F049-4AAE-9318-9EEF2162864B}" type="datetimeFigureOut">
              <a:rPr lang="en-GB" smtClean="0"/>
              <a:t>12/10/2021</a:t>
            </a:fld>
            <a:endParaRPr lang="en-GB"/>
          </a:p>
        </p:txBody>
      </p:sp>
      <p:sp>
        <p:nvSpPr>
          <p:cNvPr id="3" name="Footer Placeholder 2"/>
          <p:cNvSpPr>
            <a:spLocks noGrp="1"/>
          </p:cNvSpPr>
          <p:nvPr>
            <p:ph type="ftr" sz="quarter" idx="11"/>
          </p:nvPr>
        </p:nvSpPr>
        <p:spPr>
          <a:xfrm>
            <a:off x="4038600" y="15066908"/>
            <a:ext cx="4114800" cy="865481"/>
          </a:xfrm>
          <a:prstGeom prst="rect">
            <a:avLst/>
          </a:prstGeom>
        </p:spPr>
        <p:txBody>
          <a:bodyPr/>
          <a:lstStyle/>
          <a:p>
            <a:endParaRPr lang="en-GB"/>
          </a:p>
        </p:txBody>
      </p:sp>
      <p:sp>
        <p:nvSpPr>
          <p:cNvPr id="4" name="Slide Number Placeholder 3"/>
          <p:cNvSpPr>
            <a:spLocks noGrp="1"/>
          </p:cNvSpPr>
          <p:nvPr>
            <p:ph type="sldNum" sz="quarter" idx="12"/>
          </p:nvPr>
        </p:nvSpPr>
        <p:spPr>
          <a:xfrm>
            <a:off x="8610600" y="15066908"/>
            <a:ext cx="2743200" cy="865481"/>
          </a:xfrm>
          <a:prstGeom prst="rect">
            <a:avLst/>
          </a:prstGeom>
        </p:spPr>
        <p:txBody>
          <a:bodyPr/>
          <a:lstStyle/>
          <a:p>
            <a:fld id="{738C1E83-7734-41F5-A347-EF95AF50C3AD}" type="slidenum">
              <a:rPr lang="en-GB" smtClean="0"/>
              <a:t>‹#›</a:t>
            </a:fld>
            <a:endParaRPr lang="en-GB"/>
          </a:p>
        </p:txBody>
      </p:sp>
    </p:spTree>
    <p:extLst>
      <p:ext uri="{BB962C8B-B14F-4D97-AF65-F5344CB8AC3E}">
        <p14:creationId xmlns:p14="http://schemas.microsoft.com/office/powerpoint/2010/main" val="19318081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1083733"/>
            <a:ext cx="3932237" cy="3793067"/>
          </a:xfrm>
          <a:prstGeom prst="rect">
            <a:avLst/>
          </a:prstGeom>
        </p:spPr>
        <p:txBody>
          <a:bodyPr anchor="b"/>
          <a:lstStyle>
            <a:lvl1pPr>
              <a:defRPr sz="4267"/>
            </a:lvl1pPr>
          </a:lstStyle>
          <a:p>
            <a:r>
              <a:rPr lang="en-US"/>
              <a:t>Click to edit Master title style</a:t>
            </a:r>
            <a:endParaRPr lang="en-US" dirty="0"/>
          </a:p>
        </p:txBody>
      </p:sp>
      <p:sp>
        <p:nvSpPr>
          <p:cNvPr id="3" name="Content Placeholder 2"/>
          <p:cNvSpPr>
            <a:spLocks noGrp="1"/>
          </p:cNvSpPr>
          <p:nvPr>
            <p:ph idx="1"/>
          </p:nvPr>
        </p:nvSpPr>
        <p:spPr>
          <a:xfrm>
            <a:off x="5183188" y="2340567"/>
            <a:ext cx="6172200" cy="11552296"/>
          </a:xfrm>
          <a:prstGeom prst="rect">
            <a:avLst/>
          </a:prstGeo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4876800"/>
            <a:ext cx="3932237" cy="9034875"/>
          </a:xfrm>
          <a:prstGeom prst="rect">
            <a:avLst/>
          </a:prstGeom>
        </p:spPr>
        <p:txBody>
          <a:bodyPr/>
          <a:lstStyle>
            <a:lvl1pPr marL="0" indent="0">
              <a:buNone/>
              <a:defRPr sz="2133"/>
            </a:lvl1pPr>
            <a:lvl2pPr marL="609585" indent="0">
              <a:buNone/>
              <a:defRPr sz="1867"/>
            </a:lvl2pPr>
            <a:lvl3pPr marL="1219170" indent="0">
              <a:buNone/>
              <a:defRPr sz="1600"/>
            </a:lvl3pPr>
            <a:lvl4pPr marL="1828754" indent="0">
              <a:buNone/>
              <a:defRPr sz="1333"/>
            </a:lvl4pPr>
            <a:lvl5pPr marL="2438339" indent="0">
              <a:buNone/>
              <a:defRPr sz="1333"/>
            </a:lvl5pPr>
            <a:lvl6pPr marL="3047924" indent="0">
              <a:buNone/>
              <a:defRPr sz="1333"/>
            </a:lvl6pPr>
            <a:lvl7pPr marL="3657509" indent="0">
              <a:buNone/>
              <a:defRPr sz="1333"/>
            </a:lvl7pPr>
            <a:lvl8pPr marL="4267093" indent="0">
              <a:buNone/>
              <a:defRPr sz="1333"/>
            </a:lvl8pPr>
            <a:lvl9pPr marL="4876678" indent="0">
              <a:buNone/>
              <a:defRPr sz="1333"/>
            </a:lvl9pPr>
          </a:lstStyle>
          <a:p>
            <a:pPr lvl="0"/>
            <a:r>
              <a:rPr lang="en-US"/>
              <a:t>Click to edit Master text styles</a:t>
            </a:r>
          </a:p>
        </p:txBody>
      </p:sp>
      <p:sp>
        <p:nvSpPr>
          <p:cNvPr id="5" name="Date Placeholder 4"/>
          <p:cNvSpPr>
            <a:spLocks noGrp="1"/>
          </p:cNvSpPr>
          <p:nvPr>
            <p:ph type="dt" sz="half" idx="10"/>
          </p:nvPr>
        </p:nvSpPr>
        <p:spPr>
          <a:xfrm>
            <a:off x="838200" y="15066908"/>
            <a:ext cx="2743200" cy="865481"/>
          </a:xfrm>
          <a:prstGeom prst="rect">
            <a:avLst/>
          </a:prstGeom>
        </p:spPr>
        <p:txBody>
          <a:bodyPr/>
          <a:lstStyle/>
          <a:p>
            <a:fld id="{91267CF5-F049-4AAE-9318-9EEF2162864B}" type="datetimeFigureOut">
              <a:rPr lang="en-GB" smtClean="0"/>
              <a:t>12/10/2021</a:t>
            </a:fld>
            <a:endParaRPr lang="en-GB"/>
          </a:p>
        </p:txBody>
      </p:sp>
      <p:sp>
        <p:nvSpPr>
          <p:cNvPr id="6" name="Footer Placeholder 5"/>
          <p:cNvSpPr>
            <a:spLocks noGrp="1"/>
          </p:cNvSpPr>
          <p:nvPr>
            <p:ph type="ftr" sz="quarter" idx="11"/>
          </p:nvPr>
        </p:nvSpPr>
        <p:spPr>
          <a:xfrm>
            <a:off x="4038600" y="15066908"/>
            <a:ext cx="4114800" cy="865481"/>
          </a:xfrm>
          <a:prstGeom prst="rect">
            <a:avLst/>
          </a:prstGeom>
        </p:spPr>
        <p:txBody>
          <a:bodyPr/>
          <a:lstStyle/>
          <a:p>
            <a:endParaRPr lang="en-GB"/>
          </a:p>
        </p:txBody>
      </p:sp>
      <p:sp>
        <p:nvSpPr>
          <p:cNvPr id="7" name="Slide Number Placeholder 6"/>
          <p:cNvSpPr>
            <a:spLocks noGrp="1"/>
          </p:cNvSpPr>
          <p:nvPr>
            <p:ph type="sldNum" sz="quarter" idx="12"/>
          </p:nvPr>
        </p:nvSpPr>
        <p:spPr>
          <a:xfrm>
            <a:off x="8610600" y="15066908"/>
            <a:ext cx="2743200" cy="865481"/>
          </a:xfrm>
          <a:prstGeom prst="rect">
            <a:avLst/>
          </a:prstGeom>
        </p:spPr>
        <p:txBody>
          <a:bodyPr/>
          <a:lstStyle/>
          <a:p>
            <a:fld id="{738C1E83-7734-41F5-A347-EF95AF50C3AD}" type="slidenum">
              <a:rPr lang="en-GB" smtClean="0"/>
              <a:t>‹#›</a:t>
            </a:fld>
            <a:endParaRPr lang="en-GB"/>
          </a:p>
        </p:txBody>
      </p:sp>
    </p:spTree>
    <p:extLst>
      <p:ext uri="{BB962C8B-B14F-4D97-AF65-F5344CB8AC3E}">
        <p14:creationId xmlns:p14="http://schemas.microsoft.com/office/powerpoint/2010/main" val="20487935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1083733"/>
            <a:ext cx="3932237" cy="3793067"/>
          </a:xfrm>
          <a:prstGeom prst="rect">
            <a:avLst/>
          </a:prstGeom>
        </p:spPr>
        <p:txBody>
          <a:bodyPr anchor="b"/>
          <a:lstStyle>
            <a:lvl1pPr>
              <a:defRPr sz="4267"/>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2340567"/>
            <a:ext cx="6172200" cy="11552296"/>
          </a:xfrm>
          <a:prstGeom prst="rect">
            <a:avLst/>
          </a:prstGeom>
        </p:spPr>
        <p:txBody>
          <a:bodyPr anchor="t"/>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en-US"/>
              <a:t>Click icon to add picture</a:t>
            </a:r>
            <a:endParaRPr lang="en-US" dirty="0"/>
          </a:p>
        </p:txBody>
      </p:sp>
      <p:sp>
        <p:nvSpPr>
          <p:cNvPr id="4" name="Text Placeholder 3"/>
          <p:cNvSpPr>
            <a:spLocks noGrp="1"/>
          </p:cNvSpPr>
          <p:nvPr>
            <p:ph type="body" sz="half" idx="2"/>
          </p:nvPr>
        </p:nvSpPr>
        <p:spPr>
          <a:xfrm>
            <a:off x="839788" y="4876800"/>
            <a:ext cx="3932237" cy="9034875"/>
          </a:xfrm>
          <a:prstGeom prst="rect">
            <a:avLst/>
          </a:prstGeom>
        </p:spPr>
        <p:txBody>
          <a:bodyPr/>
          <a:lstStyle>
            <a:lvl1pPr marL="0" indent="0">
              <a:buNone/>
              <a:defRPr sz="2133"/>
            </a:lvl1pPr>
            <a:lvl2pPr marL="609585" indent="0">
              <a:buNone/>
              <a:defRPr sz="1867"/>
            </a:lvl2pPr>
            <a:lvl3pPr marL="1219170" indent="0">
              <a:buNone/>
              <a:defRPr sz="1600"/>
            </a:lvl3pPr>
            <a:lvl4pPr marL="1828754" indent="0">
              <a:buNone/>
              <a:defRPr sz="1333"/>
            </a:lvl4pPr>
            <a:lvl5pPr marL="2438339" indent="0">
              <a:buNone/>
              <a:defRPr sz="1333"/>
            </a:lvl5pPr>
            <a:lvl6pPr marL="3047924" indent="0">
              <a:buNone/>
              <a:defRPr sz="1333"/>
            </a:lvl6pPr>
            <a:lvl7pPr marL="3657509" indent="0">
              <a:buNone/>
              <a:defRPr sz="1333"/>
            </a:lvl7pPr>
            <a:lvl8pPr marL="4267093" indent="0">
              <a:buNone/>
              <a:defRPr sz="1333"/>
            </a:lvl8pPr>
            <a:lvl9pPr marL="4876678" indent="0">
              <a:buNone/>
              <a:defRPr sz="1333"/>
            </a:lvl9pPr>
          </a:lstStyle>
          <a:p>
            <a:pPr lvl="0"/>
            <a:r>
              <a:rPr lang="en-US"/>
              <a:t>Click to edit Master text styles</a:t>
            </a:r>
          </a:p>
        </p:txBody>
      </p:sp>
      <p:sp>
        <p:nvSpPr>
          <p:cNvPr id="5" name="Date Placeholder 4"/>
          <p:cNvSpPr>
            <a:spLocks noGrp="1"/>
          </p:cNvSpPr>
          <p:nvPr>
            <p:ph type="dt" sz="half" idx="10"/>
          </p:nvPr>
        </p:nvSpPr>
        <p:spPr>
          <a:xfrm>
            <a:off x="838200" y="15066908"/>
            <a:ext cx="2743200" cy="865481"/>
          </a:xfrm>
          <a:prstGeom prst="rect">
            <a:avLst/>
          </a:prstGeom>
        </p:spPr>
        <p:txBody>
          <a:bodyPr/>
          <a:lstStyle/>
          <a:p>
            <a:fld id="{91267CF5-F049-4AAE-9318-9EEF2162864B}" type="datetimeFigureOut">
              <a:rPr lang="en-GB" smtClean="0"/>
              <a:t>12/10/2021</a:t>
            </a:fld>
            <a:endParaRPr lang="en-GB"/>
          </a:p>
        </p:txBody>
      </p:sp>
      <p:sp>
        <p:nvSpPr>
          <p:cNvPr id="6" name="Footer Placeholder 5"/>
          <p:cNvSpPr>
            <a:spLocks noGrp="1"/>
          </p:cNvSpPr>
          <p:nvPr>
            <p:ph type="ftr" sz="quarter" idx="11"/>
          </p:nvPr>
        </p:nvSpPr>
        <p:spPr>
          <a:xfrm>
            <a:off x="4038600" y="15066908"/>
            <a:ext cx="4114800" cy="865481"/>
          </a:xfrm>
          <a:prstGeom prst="rect">
            <a:avLst/>
          </a:prstGeom>
        </p:spPr>
        <p:txBody>
          <a:bodyPr/>
          <a:lstStyle/>
          <a:p>
            <a:endParaRPr lang="en-GB"/>
          </a:p>
        </p:txBody>
      </p:sp>
      <p:sp>
        <p:nvSpPr>
          <p:cNvPr id="7" name="Slide Number Placeholder 6"/>
          <p:cNvSpPr>
            <a:spLocks noGrp="1"/>
          </p:cNvSpPr>
          <p:nvPr>
            <p:ph type="sldNum" sz="quarter" idx="12"/>
          </p:nvPr>
        </p:nvSpPr>
        <p:spPr>
          <a:xfrm>
            <a:off x="8610600" y="15066908"/>
            <a:ext cx="2743200" cy="865481"/>
          </a:xfrm>
          <a:prstGeom prst="rect">
            <a:avLst/>
          </a:prstGeom>
        </p:spPr>
        <p:txBody>
          <a:bodyPr/>
          <a:lstStyle/>
          <a:p>
            <a:fld id="{738C1E83-7734-41F5-A347-EF95AF50C3AD}" type="slidenum">
              <a:rPr lang="en-GB" smtClean="0"/>
              <a:t>‹#›</a:t>
            </a:fld>
            <a:endParaRPr lang="en-GB"/>
          </a:p>
        </p:txBody>
      </p:sp>
    </p:spTree>
    <p:extLst>
      <p:ext uri="{BB962C8B-B14F-4D97-AF65-F5344CB8AC3E}">
        <p14:creationId xmlns:p14="http://schemas.microsoft.com/office/powerpoint/2010/main" val="6148313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3FDA261-F3B4-4C47-A50A-A92F9BCD477E}"/>
              </a:ext>
              <a:ext uri="{C183D7F6-B498-43B3-948B-1728B52AA6E4}">
                <adec:decorative xmlns:adec="http://schemas.microsoft.com/office/drawing/2017/decorative" val="1"/>
              </a:ext>
            </a:extLst>
          </p:cNvPr>
          <p:cNvSpPr/>
          <p:nvPr userDrawn="1"/>
        </p:nvSpPr>
        <p:spPr>
          <a:xfrm>
            <a:off x="0" y="0"/>
            <a:ext cx="12192000" cy="2413158"/>
          </a:xfrm>
          <a:prstGeom prst="rect">
            <a:avLst/>
          </a:prstGeom>
          <a:solidFill>
            <a:srgbClr val="B1B514"/>
          </a:solidFill>
          <a:ln>
            <a:solidFill>
              <a:srgbClr val="B1B51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8" name="Picture 7" descr="Logo">
            <a:extLst>
              <a:ext uri="{FF2B5EF4-FFF2-40B4-BE49-F238E27FC236}">
                <a16:creationId xmlns:a16="http://schemas.microsoft.com/office/drawing/2014/main" id="{30A3C521-70A6-449E-8590-8DB1A1300067}"/>
              </a:ext>
            </a:extLst>
          </p:cNvPr>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241301" y="185690"/>
            <a:ext cx="2037080" cy="751570"/>
          </a:xfrm>
          <a:prstGeom prst="rect">
            <a:avLst/>
          </a:prstGeom>
          <a:noFill/>
        </p:spPr>
      </p:pic>
      <p:pic>
        <p:nvPicPr>
          <p:cNvPr id="9" name="Picture 8" descr="HSAB logo">
            <a:extLst>
              <a:ext uri="{FF2B5EF4-FFF2-40B4-BE49-F238E27FC236}">
                <a16:creationId xmlns:a16="http://schemas.microsoft.com/office/drawing/2014/main" id="{D66B4E62-14E6-46D6-973A-2B3BEA64D7B9}"/>
              </a:ext>
            </a:extLst>
          </p:cNvPr>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10385425" y="185690"/>
            <a:ext cx="1685925" cy="990600"/>
          </a:xfrm>
          <a:prstGeom prst="rect">
            <a:avLst/>
          </a:prstGeom>
          <a:noFill/>
          <a:ln>
            <a:noFill/>
          </a:ln>
        </p:spPr>
      </p:pic>
      <p:sp>
        <p:nvSpPr>
          <p:cNvPr id="10" name="Title 2">
            <a:extLst>
              <a:ext uri="{FF2B5EF4-FFF2-40B4-BE49-F238E27FC236}">
                <a16:creationId xmlns:a16="http://schemas.microsoft.com/office/drawing/2014/main" id="{46072D1F-4A19-4998-AF0C-42C3355ECB97}"/>
              </a:ext>
            </a:extLst>
          </p:cNvPr>
          <p:cNvSpPr txBox="1">
            <a:spLocks/>
          </p:cNvSpPr>
          <p:nvPr userDrawn="1"/>
        </p:nvSpPr>
        <p:spPr>
          <a:xfrm>
            <a:off x="0" y="46745"/>
            <a:ext cx="12192000" cy="2066535"/>
          </a:xfrm>
          <a:prstGeom prst="rect">
            <a:avLst/>
          </a:prstGeom>
        </p:spPr>
        <p:txBody>
          <a:bodyPr>
            <a:normAutofit/>
          </a:bodyPr>
          <a:lstStyle>
            <a:lvl1pPr algn="ctr" defTabSz="1219170" rtl="0" eaLnBrk="1" latinLnBrk="0" hangingPunct="1">
              <a:lnSpc>
                <a:spcPct val="90000"/>
              </a:lnSpc>
              <a:spcBef>
                <a:spcPct val="0"/>
              </a:spcBef>
              <a:buNone/>
              <a:defRPr sz="4400" kern="1200">
                <a:solidFill>
                  <a:schemeClr val="bg1"/>
                </a:solidFill>
                <a:latin typeface="+mj-lt"/>
                <a:ea typeface="+mj-ea"/>
                <a:cs typeface="+mj-cs"/>
              </a:defRPr>
            </a:lvl1pPr>
          </a:lstStyle>
          <a:p>
            <a:r>
              <a:rPr lang="en-GB" sz="4800" dirty="0">
                <a:latin typeface="Arial Black" panose="020B0A04020102020204" pitchFamily="34" charset="0"/>
              </a:rPr>
              <a:t>HSCP/HSAB L&amp;D </a:t>
            </a:r>
            <a:br>
              <a:rPr lang="en-GB" sz="4800" dirty="0">
                <a:latin typeface="Arial Black" panose="020B0A04020102020204" pitchFamily="34" charset="0"/>
              </a:rPr>
            </a:br>
            <a:r>
              <a:rPr lang="en-GB" sz="4800" dirty="0">
                <a:latin typeface="Arial Black" panose="020B0A04020102020204" pitchFamily="34" charset="0"/>
              </a:rPr>
              <a:t>PROGRAMME</a:t>
            </a:r>
            <a:endParaRPr lang="en-GB" sz="4800" dirty="0"/>
          </a:p>
        </p:txBody>
      </p:sp>
    </p:spTree>
    <p:extLst>
      <p:ext uri="{BB962C8B-B14F-4D97-AF65-F5344CB8AC3E}">
        <p14:creationId xmlns:p14="http://schemas.microsoft.com/office/powerpoint/2010/main" val="2489624125"/>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1219170" rtl="0" eaLnBrk="1" latinLnBrk="0" hangingPunct="1">
        <a:lnSpc>
          <a:spcPct val="90000"/>
        </a:lnSpc>
        <a:spcBef>
          <a:spcPct val="0"/>
        </a:spcBef>
        <a:buNone/>
        <a:defRPr sz="5867" kern="1200">
          <a:solidFill>
            <a:schemeClr val="tx1"/>
          </a:solidFill>
          <a:latin typeface="+mj-lt"/>
          <a:ea typeface="+mj-ea"/>
          <a:cs typeface="+mj-cs"/>
        </a:defRPr>
      </a:lvl1pPr>
    </p:titleStyle>
    <p:bodyStyle>
      <a:lvl1pPr marL="304792" indent="-304792" algn="l" defTabSz="1219170" rtl="0" eaLnBrk="1" latinLnBrk="0" hangingPunct="1">
        <a:lnSpc>
          <a:spcPct val="90000"/>
        </a:lnSpc>
        <a:spcBef>
          <a:spcPts val="1333"/>
        </a:spcBef>
        <a:buFont typeface="Arial" panose="020B0604020202020204" pitchFamily="34" charset="0"/>
        <a:buChar char="•"/>
        <a:defRPr sz="3733" kern="1200">
          <a:solidFill>
            <a:schemeClr val="tx1"/>
          </a:solidFill>
          <a:latin typeface="+mn-lt"/>
          <a:ea typeface="+mn-ea"/>
          <a:cs typeface="+mn-cs"/>
        </a:defRPr>
      </a:lvl1pPr>
      <a:lvl2pPr marL="914377" indent="-304792" algn="l" defTabSz="1219170" rtl="0" eaLnBrk="1" latinLnBrk="0" hangingPunct="1">
        <a:lnSpc>
          <a:spcPct val="90000"/>
        </a:lnSpc>
        <a:spcBef>
          <a:spcPts val="667"/>
        </a:spcBef>
        <a:buFont typeface="Arial" panose="020B0604020202020204" pitchFamily="34" charset="0"/>
        <a:buChar char="•"/>
        <a:defRPr sz="3200" kern="1200">
          <a:solidFill>
            <a:schemeClr val="tx1"/>
          </a:solidFill>
          <a:latin typeface="+mn-lt"/>
          <a:ea typeface="+mn-ea"/>
          <a:cs typeface="+mn-cs"/>
        </a:defRPr>
      </a:lvl2pPr>
      <a:lvl3pPr marL="1523962" indent="-304792" algn="l" defTabSz="1219170" rtl="0" eaLnBrk="1" latinLnBrk="0" hangingPunct="1">
        <a:lnSpc>
          <a:spcPct val="90000"/>
        </a:lnSpc>
        <a:spcBef>
          <a:spcPts val="667"/>
        </a:spcBef>
        <a:buFont typeface="Arial" panose="020B0604020202020204" pitchFamily="34" charset="0"/>
        <a:buChar char="•"/>
        <a:defRPr sz="2667" kern="1200">
          <a:solidFill>
            <a:schemeClr val="tx1"/>
          </a:solidFill>
          <a:latin typeface="+mn-lt"/>
          <a:ea typeface="+mn-ea"/>
          <a:cs typeface="+mn-cs"/>
        </a:defRPr>
      </a:lvl3pPr>
      <a:lvl4pPr marL="2133547"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4pPr>
      <a:lvl5pPr marL="2743131"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5pPr>
      <a:lvl6pPr marL="3352716"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6pPr>
      <a:lvl7pPr marL="3962301"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7pPr>
      <a:lvl8pPr marL="4571886"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8pPr>
      <a:lvl9pPr marL="5181470"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slide" Target="slide12.xml"/><Relationship Id="rId13" Type="http://schemas.openxmlformats.org/officeDocument/2006/relationships/slide" Target="slide17.xml"/><Relationship Id="rId18" Type="http://schemas.openxmlformats.org/officeDocument/2006/relationships/slide" Target="slide22.xml"/><Relationship Id="rId26" Type="http://schemas.openxmlformats.org/officeDocument/2006/relationships/slide" Target="slide15.xml"/><Relationship Id="rId3" Type="http://schemas.openxmlformats.org/officeDocument/2006/relationships/slide" Target="slide2.xml"/><Relationship Id="rId21" Type="http://schemas.openxmlformats.org/officeDocument/2006/relationships/slide" Target="slide25.xml"/><Relationship Id="rId7" Type="http://schemas.openxmlformats.org/officeDocument/2006/relationships/slide" Target="slide5.xml"/><Relationship Id="rId12" Type="http://schemas.openxmlformats.org/officeDocument/2006/relationships/slide" Target="slide16.xml"/><Relationship Id="rId17" Type="http://schemas.openxmlformats.org/officeDocument/2006/relationships/slide" Target="slide21.xml"/><Relationship Id="rId25" Type="http://schemas.openxmlformats.org/officeDocument/2006/relationships/slide" Target="slide14.xml"/><Relationship Id="rId2" Type="http://schemas.openxmlformats.org/officeDocument/2006/relationships/slide" Target="slide29.xml"/><Relationship Id="rId16" Type="http://schemas.openxmlformats.org/officeDocument/2006/relationships/slide" Target="slide20.xml"/><Relationship Id="rId20" Type="http://schemas.openxmlformats.org/officeDocument/2006/relationships/slide" Target="slide24.xml"/><Relationship Id="rId1" Type="http://schemas.openxmlformats.org/officeDocument/2006/relationships/slideLayout" Target="../slideLayouts/slideLayout6.xml"/><Relationship Id="rId6" Type="http://schemas.openxmlformats.org/officeDocument/2006/relationships/slide" Target="slide7.xml"/><Relationship Id="rId11" Type="http://schemas.openxmlformats.org/officeDocument/2006/relationships/slide" Target="slide11.xml"/><Relationship Id="rId24" Type="http://schemas.openxmlformats.org/officeDocument/2006/relationships/slide" Target="slide13.xml"/><Relationship Id="rId5" Type="http://schemas.openxmlformats.org/officeDocument/2006/relationships/slide" Target="slide6.xml"/><Relationship Id="rId15" Type="http://schemas.openxmlformats.org/officeDocument/2006/relationships/slide" Target="slide19.xml"/><Relationship Id="rId23" Type="http://schemas.openxmlformats.org/officeDocument/2006/relationships/slide" Target="slide27.xml"/><Relationship Id="rId28" Type="http://schemas.openxmlformats.org/officeDocument/2006/relationships/slide" Target="slide8.xml"/><Relationship Id="rId10" Type="http://schemas.openxmlformats.org/officeDocument/2006/relationships/slide" Target="slide10.xml"/><Relationship Id="rId19" Type="http://schemas.openxmlformats.org/officeDocument/2006/relationships/slide" Target="slide23.xml"/><Relationship Id="rId4" Type="http://schemas.openxmlformats.org/officeDocument/2006/relationships/slide" Target="slide3.xml"/><Relationship Id="rId9" Type="http://schemas.openxmlformats.org/officeDocument/2006/relationships/slide" Target="slide9.xml"/><Relationship Id="rId14" Type="http://schemas.openxmlformats.org/officeDocument/2006/relationships/slide" Target="slide18.xml"/><Relationship Id="rId22" Type="http://schemas.openxmlformats.org/officeDocument/2006/relationships/slide" Target="slide26.xml"/><Relationship Id="rId27" Type="http://schemas.openxmlformats.org/officeDocument/2006/relationships/slide" Target="slide28.xml"/></Relationships>
</file>

<file path=ppt/slides/_rels/slide10.xml.rels><?xml version="1.0" encoding="UTF-8" standalone="yes"?>
<Relationships xmlns="http://schemas.openxmlformats.org/package/2006/relationships"><Relationship Id="rId2" Type="http://schemas.openxmlformats.org/officeDocument/2006/relationships/hyperlink" Target="https://hscb.event-booking.org.uk/" TargetMode="Externa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hyperlink" Target="https://hscb.event-booking.org.uk/" TargetMode="Externa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hyperlink" Target="https://hscb.event-booking.org.uk/" TargetMode="Externa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hyperlink" Target="https://hscb.event-booking.org.uk/" TargetMode="Externa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hyperlink" Target="https://www.eventbrite.com/e/alcohol-addiction-tickets-159393699847" TargetMode="External"/><Relationship Id="rId2" Type="http://schemas.openxmlformats.org/officeDocument/2006/relationships/hyperlink" Target="https://www.eventbrite.com/e/supporting-people-living-with-dementia-in-adult-safeguarding-enquiries-tickets-159393866345" TargetMode="External"/><Relationship Id="rId1" Type="http://schemas.openxmlformats.org/officeDocument/2006/relationships/slideLayout" Target="../slideLayouts/slideLayout6.xml"/><Relationship Id="rId4" Type="http://schemas.openxmlformats.org/officeDocument/2006/relationships/hyperlink" Target="https://www.eventbrite.com/e/office-of-the-public-guardian-tickets-159393918501"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hscb.event-booking.org.uk/" TargetMode="External"/><Relationship Id="rId2" Type="http://schemas.openxmlformats.org/officeDocument/2006/relationships/hyperlink" Target="https://www.sylmanconsulting.com/" TargetMode="Externa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hyperlink" Target="https://hscb.event-booking.org.uk/" TargetMode="Externa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hyperlink" Target="https://hscb.event-booking.org.uk/" TargetMode="Externa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hyperlink" Target="https://hscb.event-booking.org.uk/" TargetMode="External"/><Relationship Id="rId2" Type="http://schemas.openxmlformats.org/officeDocument/2006/relationships/slide" Target="slide30.xml"/><Relationship Id="rId1" Type="http://schemas.openxmlformats.org/officeDocument/2006/relationships/slideLayout" Target="../slideLayouts/slideLayout6.xml"/><Relationship Id="rId4" Type="http://schemas.openxmlformats.org/officeDocument/2006/relationships/hyperlink" Target="https://www.hertfordshire.gov.uk/services/childrens-social-care/child-protection/hertfordshire-safeguarding-children-partnership/professionals-and-volunteers/training-and-learning/training-and-learning.aspx"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www.hertfordshire.gov.uk/services/childrens-social-care/child-protection/hertfordshire-safeguarding-children-partnership/professionals-and-volunteers/training-and-learning/training-and-learning.aspx" TargetMode="External"/><Relationship Id="rId2" Type="http://schemas.openxmlformats.org/officeDocument/2006/relationships/hyperlink" Target="https://hscb.event-booking.org.uk/"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hyperlink" Target="https://www.hertfordshire.gov.uk/services/childrens-social-care/child-protection/hertfordshire-safeguarding-children-partnership/professionals-and-volunteers/training-and-learning/training-and-learning.aspx" TargetMode="External"/><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hyperlink" Target="https://hscb.event-booking.org.uk/" TargetMode="Externa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hyperlink" Target="https://hscb.event-booking.org.uk/" TargetMode="Externa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hyperlink" Target="https://hertsscb.proceduresonline.com/pdfs/bruising_suspicious_marks.pdf" TargetMode="Externa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hyperlink" Target="https://hscb.event-booking.org.uk/" TargetMode="Externa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hyperlink" Target="https://hscb.event-booking.org.uk/" TargetMode="Externa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hyperlink" Target="https://hscb.event-booking.org.uk/" TargetMode="Externa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hyperlink" Target="https://hscb.event-booking.org.uk/" TargetMode="Externa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hyperlink" Target="https://hscb.event-booking.org.uk/" TargetMode="Externa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hyperlink" Target="https://hscb.event-booking.org.uk/" TargetMode="Externa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6.xml"/><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s://hscb.event-booking.org.uk/" TargetMode="Externa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hyperlink" Target="https://hscb.event-booking.org.uk/" TargetMode="Externa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hyperlink" Target="https://hscb.event-booking.org.uk/" TargetMode="Externa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hyperlink" Target="https://hscb.event-booking.org.uk/" TargetMode="Externa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hyperlink" Target="https://hscb.event-booking.org.uk/" TargetMode="Externa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hyperlink" Target="https://hscb.event-booking.org.uk/" TargetMode="Externa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a:extLst>
              <a:ext uri="{FF2B5EF4-FFF2-40B4-BE49-F238E27FC236}">
                <a16:creationId xmlns:a16="http://schemas.microsoft.com/office/drawing/2014/main" id="{7CDCDAC9-B54A-40FA-88B1-AEC9BAD2035B}"/>
              </a:ext>
            </a:extLst>
          </p:cNvPr>
          <p:cNvSpPr>
            <a:spLocks noGrp="1"/>
          </p:cNvSpPr>
          <p:nvPr>
            <p:ph type="title"/>
          </p:nvPr>
        </p:nvSpPr>
        <p:spPr>
          <a:xfrm>
            <a:off x="0" y="46746"/>
            <a:ext cx="12192000" cy="1335488"/>
          </a:xfrm>
        </p:spPr>
        <p:txBody>
          <a:bodyPr>
            <a:noAutofit/>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16" name="Title 11">
            <a:extLst>
              <a:ext uri="{FF2B5EF4-FFF2-40B4-BE49-F238E27FC236}">
                <a16:creationId xmlns:a16="http://schemas.microsoft.com/office/drawing/2014/main" id="{3073F758-035B-488B-AC09-5BABC4C97EB6}"/>
              </a:ext>
            </a:extLst>
          </p:cNvPr>
          <p:cNvSpPr txBox="1">
            <a:spLocks/>
          </p:cNvSpPr>
          <p:nvPr/>
        </p:nvSpPr>
        <p:spPr>
          <a:xfrm>
            <a:off x="0" y="1357523"/>
            <a:ext cx="12192000" cy="598868"/>
          </a:xfrm>
          <a:prstGeom prst="rect">
            <a:avLst/>
          </a:prstGeom>
        </p:spPr>
        <p:txBody>
          <a:bodyPr>
            <a:normAutofit fontScale="97500"/>
          </a:bodyPr>
          <a:lstStyle>
            <a:lvl1pPr algn="ctr" defTabSz="1219170" rtl="0" eaLnBrk="1" latinLnBrk="0" hangingPunct="1">
              <a:lnSpc>
                <a:spcPct val="90000"/>
              </a:lnSpc>
              <a:spcBef>
                <a:spcPct val="0"/>
              </a:spcBef>
              <a:buNone/>
              <a:defRPr sz="4400" kern="1200">
                <a:solidFill>
                  <a:schemeClr val="bg1"/>
                </a:solidFill>
                <a:latin typeface="+mj-lt"/>
                <a:ea typeface="+mj-ea"/>
                <a:cs typeface="+mj-cs"/>
              </a:defRPr>
            </a:lvl1pPr>
          </a:lstStyle>
          <a:p>
            <a:r>
              <a:rPr lang="en-GB" sz="2800" dirty="0">
                <a:latin typeface="Arial Black" panose="020B0A04020102020204" pitchFamily="34" charset="0"/>
              </a:rPr>
              <a:t>October 2021</a:t>
            </a:r>
            <a:endParaRPr lang="en-GB" sz="2800" dirty="0"/>
          </a:p>
        </p:txBody>
      </p:sp>
      <p:sp>
        <p:nvSpPr>
          <p:cNvPr id="20" name="Rectangle 19">
            <a:extLst>
              <a:ext uri="{FF2B5EF4-FFF2-40B4-BE49-F238E27FC236}">
                <a16:creationId xmlns:a16="http://schemas.microsoft.com/office/drawing/2014/main" id="{29A1C992-A055-4BC7-881E-02CB156FFB2B}"/>
              </a:ext>
            </a:extLst>
          </p:cNvPr>
          <p:cNvSpPr/>
          <p:nvPr/>
        </p:nvSpPr>
        <p:spPr>
          <a:xfrm>
            <a:off x="0" y="1817877"/>
            <a:ext cx="12192000" cy="2250168"/>
          </a:xfrm>
          <a:prstGeom prst="rect">
            <a:avLst/>
          </a:prstGeom>
          <a:solidFill>
            <a:srgbClr val="B1B514"/>
          </a:solidFill>
          <a:ln>
            <a:solidFill>
              <a:srgbClr val="B1B51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a:solidFill>
                  <a:schemeClr val="tx1"/>
                </a:solidFill>
                <a:latin typeface="Arial" panose="020B0604020202020204" pitchFamily="34" charset="0"/>
                <a:cs typeface="Arial" panose="020B0604020202020204" pitchFamily="34" charset="0"/>
              </a:rPr>
              <a:t>All our training courses are now via a live webinar, using </a:t>
            </a:r>
          </a:p>
          <a:p>
            <a:pPr algn="ctr"/>
            <a:r>
              <a:rPr lang="en-GB" sz="3200" b="1" dirty="0">
                <a:solidFill>
                  <a:schemeClr val="tx1"/>
                </a:solidFill>
                <a:latin typeface="Arial" panose="020B0604020202020204" pitchFamily="34" charset="0"/>
                <a:cs typeface="Arial" panose="020B0604020202020204" pitchFamily="34" charset="0"/>
              </a:rPr>
              <a:t>MS Teams </a:t>
            </a:r>
            <a:endParaRPr lang="en-GB" sz="2400" b="1" dirty="0">
              <a:solidFill>
                <a:schemeClr val="tx1"/>
              </a:solidFill>
              <a:latin typeface="Arial" panose="020B0604020202020204" pitchFamily="34" charset="0"/>
              <a:cs typeface="Arial" panose="020B0604020202020204" pitchFamily="34" charset="0"/>
            </a:endParaRPr>
          </a:p>
          <a:p>
            <a:pPr algn="ctr"/>
            <a:r>
              <a:rPr lang="en-GB" sz="1400" b="1" dirty="0">
                <a:solidFill>
                  <a:schemeClr val="tx1"/>
                </a:solidFill>
                <a:latin typeface="Arial" panose="020B0604020202020204" pitchFamily="34" charset="0"/>
                <a:cs typeface="Arial" panose="020B0604020202020204" pitchFamily="34" charset="0"/>
              </a:rPr>
              <a:t>(</a:t>
            </a:r>
            <a:r>
              <a:rPr lang="en-GB" sz="1400" b="1" dirty="0">
                <a:solidFill>
                  <a:schemeClr val="tx1"/>
                </a:solidFill>
                <a:latin typeface="Arial" panose="020B0604020202020204" pitchFamily="34" charset="0"/>
                <a:cs typeface="Arial" panose="020B0604020202020204" pitchFamily="34" charset="0"/>
                <a:hlinkClick r:id="rId2" action="ppaction://hlinksldjump">
                  <a:extLst>
                    <a:ext uri="{A12FA001-AC4F-418D-AE19-62706E023703}">
                      <ahyp:hlinkClr xmlns:ahyp="http://schemas.microsoft.com/office/drawing/2018/hyperlinkcolor" val="tx"/>
                    </a:ext>
                  </a:extLst>
                </a:hlinkClick>
              </a:rPr>
              <a:t>Guidance/advice </a:t>
            </a:r>
            <a:r>
              <a:rPr lang="en-GB" sz="1400" b="1" dirty="0">
                <a:solidFill>
                  <a:schemeClr val="tx1"/>
                </a:solidFill>
                <a:latin typeface="Arial" panose="020B0604020202020204" pitchFamily="34" charset="0"/>
                <a:cs typeface="Arial" panose="020B0604020202020204" pitchFamily="34" charset="0"/>
              </a:rPr>
              <a:t>on using MS Teams)  </a:t>
            </a:r>
            <a:endParaRPr lang="en-GB" sz="2000" b="1" dirty="0">
              <a:solidFill>
                <a:schemeClr val="tx1"/>
              </a:solidFill>
              <a:latin typeface="Arial" panose="020B0604020202020204" pitchFamily="34" charset="0"/>
              <a:cs typeface="Arial" panose="020B0604020202020204" pitchFamily="34" charset="0"/>
            </a:endParaRPr>
          </a:p>
          <a:p>
            <a:pPr algn="ctr"/>
            <a:r>
              <a:rPr lang="en-GB" sz="2400" b="1" dirty="0">
                <a:solidFill>
                  <a:schemeClr val="tx1"/>
                </a:solidFill>
                <a:latin typeface="Arial" panose="020B0604020202020204" pitchFamily="34" charset="0"/>
                <a:cs typeface="Arial" panose="020B0604020202020204" pitchFamily="34" charset="0"/>
              </a:rPr>
              <a:t>Join us for live webinars and learn about the latest safeguarding practice. </a:t>
            </a:r>
          </a:p>
          <a:p>
            <a:pPr algn="ctr"/>
            <a:r>
              <a:rPr lang="en-GB" sz="1600" b="1" dirty="0">
                <a:solidFill>
                  <a:schemeClr val="tx1"/>
                </a:solidFill>
                <a:latin typeface="Arial" panose="020B0604020202020204" pitchFamily="34" charset="0"/>
                <a:cs typeface="Arial" panose="020B0604020202020204" pitchFamily="34" charset="0"/>
                <a:hlinkClick r:id="rId2" action="ppaction://hlinksldjump">
                  <a:extLst>
                    <a:ext uri="{A12FA001-AC4F-418D-AE19-62706E023703}">
                      <ahyp:hlinkClr xmlns:ahyp="http://schemas.microsoft.com/office/drawing/2018/hyperlinkcolor" val="tx"/>
                    </a:ext>
                  </a:extLst>
                </a:hlinkClick>
              </a:rPr>
              <a:t>Booking Conditions</a:t>
            </a:r>
            <a:endParaRPr lang="en-GB" sz="1600" b="1" dirty="0">
              <a:solidFill>
                <a:schemeClr val="tx1"/>
              </a:solidFill>
              <a:latin typeface="Arial" panose="020B0604020202020204" pitchFamily="34" charset="0"/>
              <a:cs typeface="Arial" panose="020B0604020202020204" pitchFamily="34" charset="0"/>
            </a:endParaRPr>
          </a:p>
        </p:txBody>
      </p:sp>
      <p:sp>
        <p:nvSpPr>
          <p:cNvPr id="10" name="TextBox 9">
            <a:extLst>
              <a:ext uri="{FF2B5EF4-FFF2-40B4-BE49-F238E27FC236}">
                <a16:creationId xmlns:a16="http://schemas.microsoft.com/office/drawing/2014/main" id="{54FFCE0D-1234-4295-A321-87EC5CFE2C9F}"/>
              </a:ext>
            </a:extLst>
          </p:cNvPr>
          <p:cNvSpPr txBox="1"/>
          <p:nvPr/>
        </p:nvSpPr>
        <p:spPr>
          <a:xfrm>
            <a:off x="403904" y="4068045"/>
            <a:ext cx="11384192" cy="13018949"/>
          </a:xfrm>
          <a:prstGeom prst="rect">
            <a:avLst/>
          </a:prstGeom>
          <a:noFill/>
        </p:spPr>
        <p:txBody>
          <a:bodyPr wrap="square" rtlCol="0">
            <a:spAutoFit/>
          </a:bodyPr>
          <a:lstStyle/>
          <a:p>
            <a:pPr algn="ctr"/>
            <a:r>
              <a:rPr lang="en-GB" sz="4000" b="1" dirty="0">
                <a:latin typeface="Arial" panose="020B0604020202020204" pitchFamily="34" charset="0"/>
                <a:cs typeface="Arial" panose="020B0604020202020204" pitchFamily="34" charset="0"/>
              </a:rPr>
              <a:t>Index of Training Offer</a:t>
            </a:r>
          </a:p>
          <a:p>
            <a:pPr algn="ctr"/>
            <a:r>
              <a:rPr lang="en-GB" sz="2400" b="1" dirty="0">
                <a:latin typeface="Arial" panose="020B0604020202020204" pitchFamily="34" charset="0"/>
                <a:cs typeface="Arial" panose="020B0604020202020204" pitchFamily="34" charset="0"/>
              </a:rPr>
              <a:t>Click on course name for further details and booking</a:t>
            </a:r>
          </a:p>
          <a:p>
            <a:r>
              <a:rPr lang="en-GB" sz="3200" b="1" dirty="0">
                <a:latin typeface="Arial" panose="020B0604020202020204" pitchFamily="34" charset="0"/>
                <a:cs typeface="Arial" panose="020B0604020202020204" pitchFamily="34" charset="0"/>
              </a:rPr>
              <a:t>Digital Offer</a:t>
            </a:r>
          </a:p>
          <a:p>
            <a:pPr marL="457200" indent="-457200">
              <a:buFont typeface="Arial" panose="020B0604020202020204" pitchFamily="34" charset="0"/>
              <a:buChar char="•"/>
            </a:pPr>
            <a:r>
              <a:rPr lang="en-GB" sz="2000" dirty="0">
                <a:latin typeface="Arial" panose="020B0604020202020204" pitchFamily="34" charset="0"/>
                <a:cs typeface="Arial" panose="020B0604020202020204" pitchFamily="34" charset="0"/>
                <a:hlinkClick r:id="rId3" action="ppaction://hlinksldjump"/>
              </a:rPr>
              <a:t>HSCP E-Learning Offer </a:t>
            </a:r>
            <a:endParaRPr lang="en-GB" sz="2000"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pPr>
            <a:endParaRPr lang="en-GB" sz="2000" dirty="0">
              <a:latin typeface="Arial" panose="020B0604020202020204" pitchFamily="34" charset="0"/>
              <a:cs typeface="Arial" panose="020B0604020202020204" pitchFamily="34" charset="0"/>
            </a:endParaRPr>
          </a:p>
          <a:p>
            <a:r>
              <a:rPr lang="en-GB" sz="3200" b="1" dirty="0">
                <a:latin typeface="Arial" panose="020B0604020202020204" pitchFamily="34" charset="0"/>
                <a:cs typeface="Arial" panose="020B0604020202020204" pitchFamily="34" charset="0"/>
              </a:rPr>
              <a:t>Children</a:t>
            </a:r>
            <a:endParaRPr lang="en-GB" sz="2000" dirty="0">
              <a:solidFill>
                <a:srgbClr val="00B050"/>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GB" sz="2000" dirty="0">
                <a:solidFill>
                  <a:srgbClr val="00B050"/>
                </a:solidFill>
                <a:latin typeface="Arial" panose="020B0604020202020204" pitchFamily="34" charset="0"/>
                <a:cs typeface="Arial" panose="020B0604020202020204" pitchFamily="34" charset="0"/>
                <a:hlinkClick r:id="rId4" action="ppaction://hlinksldjump">
                  <a:extLst>
                    <a:ext uri="{A12FA001-AC4F-418D-AE19-62706E023703}">
                      <ahyp:hlinkClr xmlns:ahyp="http://schemas.microsoft.com/office/drawing/2018/hyperlinkcolor" val="tx"/>
                    </a:ext>
                  </a:extLst>
                </a:hlinkClick>
              </a:rPr>
              <a:t>Learning Hubs – Safeguarding: Autism &amp; ADHD: November 2021</a:t>
            </a:r>
            <a:r>
              <a:rPr lang="en-GB" sz="2000" dirty="0">
                <a:solidFill>
                  <a:srgbClr val="00B050"/>
                </a:solidFill>
                <a:latin typeface="Arial" panose="020B0604020202020204" pitchFamily="34" charset="0"/>
                <a:cs typeface="Arial" panose="020B0604020202020204" pitchFamily="34" charset="0"/>
              </a:rPr>
              <a:t> </a:t>
            </a:r>
            <a:r>
              <a:rPr lang="en-GB" sz="2000" b="1" dirty="0">
                <a:solidFill>
                  <a:srgbClr val="FF0000"/>
                </a:solidFill>
                <a:latin typeface="Arial" panose="020B0604020202020204" pitchFamily="34" charset="0"/>
                <a:cs typeface="Arial" panose="020B0604020202020204" pitchFamily="34" charset="0"/>
              </a:rPr>
              <a:t>NEW</a:t>
            </a:r>
            <a:endParaRPr lang="en-GB" sz="2000" b="1" dirty="0">
              <a:solidFill>
                <a:srgbClr val="FF0000"/>
              </a:solidFill>
              <a:latin typeface="Arial" panose="020B0604020202020204" pitchFamily="34" charset="0"/>
              <a:cs typeface="Arial" panose="020B0604020202020204" pitchFamily="34" charset="0"/>
              <a:hlinkClick r:id="rId5" action="ppaction://hlinksldjump">
                <a:extLst>
                  <a:ext uri="{A12FA001-AC4F-418D-AE19-62706E023703}">
                    <ahyp:hlinkClr xmlns:ahyp="http://schemas.microsoft.com/office/drawing/2018/hyperlinkcolor" val="tx"/>
                  </a:ext>
                </a:extLst>
              </a:hlinkClick>
            </a:endParaRPr>
          </a:p>
          <a:p>
            <a:pPr marL="457200" indent="-457200">
              <a:buFont typeface="Arial" panose="020B0604020202020204" pitchFamily="34" charset="0"/>
              <a:buChar char="•"/>
            </a:pPr>
            <a:r>
              <a:rPr lang="en-GB" sz="2000" dirty="0">
                <a:solidFill>
                  <a:srgbClr val="00B050"/>
                </a:solidFill>
                <a:latin typeface="Arial" panose="020B0604020202020204" pitchFamily="34" charset="0"/>
                <a:cs typeface="Arial" panose="020B0604020202020204" pitchFamily="34" charset="0"/>
                <a:hlinkClick r:id="rId5" action="ppaction://hlinksldjump">
                  <a:extLst>
                    <a:ext uri="{A12FA001-AC4F-418D-AE19-62706E023703}">
                      <ahyp:hlinkClr xmlns:ahyp="http://schemas.microsoft.com/office/drawing/2018/hyperlinkcolor" val="tx"/>
                    </a:ext>
                  </a:extLst>
                </a:hlinkClick>
              </a:rPr>
              <a:t>Trauma Informed Practice </a:t>
            </a:r>
            <a:endParaRPr lang="en-GB" sz="2000" dirty="0">
              <a:solidFill>
                <a:srgbClr val="FF0000"/>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GB" sz="2000" dirty="0">
                <a:solidFill>
                  <a:srgbClr val="00B050"/>
                </a:solidFill>
                <a:latin typeface="Arial" panose="020B0604020202020204" pitchFamily="34" charset="0"/>
                <a:cs typeface="Arial" panose="020B0604020202020204" pitchFamily="34" charset="0"/>
                <a:hlinkClick r:id="rId6" action="ppaction://hlinksldjump">
                  <a:extLst>
                    <a:ext uri="{A12FA001-AC4F-418D-AE19-62706E023703}">
                      <ahyp:hlinkClr xmlns:ahyp="http://schemas.microsoft.com/office/drawing/2018/hyperlinkcolor" val="tx"/>
                    </a:ext>
                  </a:extLst>
                </a:hlinkClick>
              </a:rPr>
              <a:t>Supervision: An Introduction </a:t>
            </a:r>
            <a:r>
              <a:rPr lang="en-GB" sz="2000" dirty="0">
                <a:solidFill>
                  <a:srgbClr val="00B050"/>
                </a:solidFill>
                <a:latin typeface="Arial" panose="020B0604020202020204" pitchFamily="34" charset="0"/>
                <a:cs typeface="Arial" panose="020B0604020202020204" pitchFamily="34" charset="0"/>
              </a:rPr>
              <a:t> </a:t>
            </a:r>
            <a:endParaRPr lang="en-GB" sz="2000" b="1" dirty="0">
              <a:solidFill>
                <a:srgbClr val="FF0000"/>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GB" sz="2000" dirty="0">
                <a:solidFill>
                  <a:srgbClr val="00B050"/>
                </a:solidFill>
                <a:latin typeface="Arial" panose="020B0604020202020204" pitchFamily="34" charset="0"/>
                <a:cs typeface="Arial" panose="020B0604020202020204" pitchFamily="34" charset="0"/>
                <a:hlinkClick r:id="rId7" action="ppaction://hlinksldjump">
                  <a:extLst>
                    <a:ext uri="{A12FA001-AC4F-418D-AE19-62706E023703}">
                      <ahyp:hlinkClr xmlns:ahyp="http://schemas.microsoft.com/office/drawing/2018/hyperlinkcolor" val="tx"/>
                    </a:ext>
                  </a:extLst>
                </a:hlinkClick>
              </a:rPr>
              <a:t>Neglect – Learning from a Hertfordshire Case – Lunch &amp; Learn </a:t>
            </a:r>
            <a:endParaRPr lang="en-GB" sz="2000" b="1" dirty="0">
              <a:solidFill>
                <a:srgbClr val="FF0000"/>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GB" sz="2000" dirty="0">
                <a:solidFill>
                  <a:srgbClr val="00B050"/>
                </a:solidFill>
                <a:latin typeface="Arial" panose="020B0604020202020204" pitchFamily="34" charset="0"/>
                <a:cs typeface="Arial" panose="020B0604020202020204" pitchFamily="34" charset="0"/>
                <a:hlinkClick r:id="rId8" action="ppaction://hlinksldjump">
                  <a:extLst>
                    <a:ext uri="{A12FA001-AC4F-418D-AE19-62706E023703}">
                      <ahyp:hlinkClr xmlns:ahyp="http://schemas.microsoft.com/office/drawing/2018/hyperlinkcolor" val="tx"/>
                    </a:ext>
                  </a:extLst>
                </a:hlinkClick>
              </a:rPr>
              <a:t>Emotional Wellbeing/Spot the Signs (MIND) </a:t>
            </a:r>
            <a:endParaRPr lang="en-GB" sz="2000" b="1" dirty="0">
              <a:solidFill>
                <a:srgbClr val="FF0000"/>
              </a:solidFill>
              <a:latin typeface="Arial" panose="020B0604020202020204" pitchFamily="34" charset="0"/>
              <a:cs typeface="Arial" panose="020B0604020202020204" pitchFamily="34" charset="0"/>
              <a:hlinkClick r:id="rId4" action="ppaction://hlinksldjump">
                <a:extLst>
                  <a:ext uri="{A12FA001-AC4F-418D-AE19-62706E023703}">
                    <ahyp:hlinkClr xmlns:ahyp="http://schemas.microsoft.com/office/drawing/2018/hyperlinkcolor" val="tx"/>
                  </a:ext>
                </a:extLst>
              </a:hlinkClick>
            </a:endParaRPr>
          </a:p>
          <a:p>
            <a:pPr marL="457200" indent="-457200">
              <a:buFont typeface="Arial" panose="020B0604020202020204" pitchFamily="34" charset="0"/>
              <a:buChar char="•"/>
            </a:pPr>
            <a:r>
              <a:rPr lang="en-GB" sz="2000" dirty="0">
                <a:solidFill>
                  <a:srgbClr val="00B050"/>
                </a:solidFill>
                <a:latin typeface="Arial" panose="020B0604020202020204" pitchFamily="34" charset="0"/>
                <a:cs typeface="Arial" panose="020B0604020202020204" pitchFamily="34" charset="0"/>
                <a:hlinkClick r:id="rId9" action="ppaction://hlinksldjump">
                  <a:extLst>
                    <a:ext uri="{A12FA001-AC4F-418D-AE19-62706E023703}">
                      <ahyp:hlinkClr xmlns:ahyp="http://schemas.microsoft.com/office/drawing/2018/hyperlinkcolor" val="tx"/>
                    </a:ext>
                  </a:extLst>
                </a:hlinkClick>
              </a:rPr>
              <a:t>Domestic Abuse – SAHWR </a:t>
            </a:r>
            <a:endParaRPr lang="en-GB" sz="2000" dirty="0">
              <a:solidFill>
                <a:srgbClr val="00B050"/>
              </a:solidFill>
              <a:latin typeface="Arial" panose="020B0604020202020204" pitchFamily="34" charset="0"/>
              <a:cs typeface="Arial" panose="020B0604020202020204" pitchFamily="34" charset="0"/>
              <a:hlinkClick r:id="rId4" action="ppaction://hlinksldjump">
                <a:extLst>
                  <a:ext uri="{A12FA001-AC4F-418D-AE19-62706E023703}">
                    <ahyp:hlinkClr xmlns:ahyp="http://schemas.microsoft.com/office/drawing/2018/hyperlinkcolor" val="tx"/>
                  </a:ext>
                </a:extLst>
              </a:hlinkClick>
            </a:endParaRPr>
          </a:p>
          <a:p>
            <a:pPr marL="457200" indent="-457200">
              <a:buFont typeface="Arial" panose="020B0604020202020204" pitchFamily="34" charset="0"/>
              <a:buChar char="•"/>
            </a:pPr>
            <a:r>
              <a:rPr lang="en-GB" sz="2000" dirty="0">
                <a:solidFill>
                  <a:srgbClr val="00B050"/>
                </a:solidFill>
                <a:latin typeface="Arial" panose="020B0604020202020204" pitchFamily="34" charset="0"/>
                <a:cs typeface="Arial" panose="020B0604020202020204" pitchFamily="34" charset="0"/>
                <a:hlinkClick r:id="rId10" action="ppaction://hlinksldjump">
                  <a:extLst>
                    <a:ext uri="{A12FA001-AC4F-418D-AE19-62706E023703}">
                      <ahyp:hlinkClr xmlns:ahyp="http://schemas.microsoft.com/office/drawing/2018/hyperlinkcolor" val="tx"/>
                    </a:ext>
                  </a:extLst>
                </a:hlinkClick>
              </a:rPr>
              <a:t>Domestic Abuse Lunch &amp; Learn– Refuge </a:t>
            </a:r>
            <a:endParaRPr lang="en-GB" sz="2000" b="1" dirty="0">
              <a:solidFill>
                <a:srgbClr val="00B050"/>
              </a:solidFill>
              <a:latin typeface="Arial" panose="020B0604020202020204" pitchFamily="34" charset="0"/>
              <a:cs typeface="Arial" panose="020B0604020202020204" pitchFamily="34" charset="0"/>
              <a:hlinkClick r:id="rId4" action="ppaction://hlinksldjump">
                <a:extLst>
                  <a:ext uri="{A12FA001-AC4F-418D-AE19-62706E023703}">
                    <ahyp:hlinkClr xmlns:ahyp="http://schemas.microsoft.com/office/drawing/2018/hyperlinkcolor" val="tx"/>
                  </a:ext>
                </a:extLst>
              </a:hlinkClick>
            </a:endParaRPr>
          </a:p>
          <a:p>
            <a:pPr marL="457200" indent="-457200">
              <a:buFont typeface="Arial" panose="020B0604020202020204" pitchFamily="34" charset="0"/>
              <a:buChar char="•"/>
            </a:pPr>
            <a:r>
              <a:rPr lang="en-GB" sz="2000" dirty="0">
                <a:solidFill>
                  <a:srgbClr val="00B050"/>
                </a:solidFill>
                <a:latin typeface="Arial" panose="020B0604020202020204" pitchFamily="34" charset="0"/>
                <a:cs typeface="Arial" panose="020B0604020202020204" pitchFamily="34" charset="0"/>
                <a:hlinkClick r:id="rId11" action="ppaction://hlinksldjump">
                  <a:extLst>
                    <a:ext uri="{A12FA001-AC4F-418D-AE19-62706E023703}">
                      <ahyp:hlinkClr xmlns:ahyp="http://schemas.microsoft.com/office/drawing/2018/hyperlinkcolor" val="tx"/>
                    </a:ext>
                  </a:extLst>
                </a:hlinkClick>
              </a:rPr>
              <a:t>Voice of the Child </a:t>
            </a:r>
            <a:endParaRPr lang="en-GB" sz="2000" dirty="0">
              <a:solidFill>
                <a:srgbClr val="00B050"/>
              </a:solidFill>
              <a:latin typeface="Arial" panose="020B0604020202020204" pitchFamily="34" charset="0"/>
              <a:cs typeface="Arial" panose="020B0604020202020204" pitchFamily="34" charset="0"/>
              <a:hlinkClick r:id="rId4" action="ppaction://hlinksldjump">
                <a:extLst>
                  <a:ext uri="{A12FA001-AC4F-418D-AE19-62706E023703}">
                    <ahyp:hlinkClr xmlns:ahyp="http://schemas.microsoft.com/office/drawing/2018/hyperlinkcolor" val="tx"/>
                  </a:ext>
                </a:extLst>
              </a:hlinkClick>
            </a:endParaRPr>
          </a:p>
          <a:p>
            <a:pPr marL="457200" indent="-457200">
              <a:buFont typeface="Arial" panose="020B0604020202020204" pitchFamily="34" charset="0"/>
              <a:buChar char="•"/>
            </a:pPr>
            <a:r>
              <a:rPr lang="en-GB" sz="2000" dirty="0">
                <a:solidFill>
                  <a:srgbClr val="00B050"/>
                </a:solidFill>
                <a:latin typeface="Arial" panose="020B0604020202020204" pitchFamily="34" charset="0"/>
                <a:cs typeface="Arial" panose="020B0604020202020204" pitchFamily="34" charset="0"/>
                <a:hlinkClick r:id="rId4" action="ppaction://hlinksldjump">
                  <a:extLst>
                    <a:ext uri="{A12FA001-AC4F-418D-AE19-62706E023703}">
                      <ahyp:hlinkClr xmlns:ahyp="http://schemas.microsoft.com/office/drawing/2018/hyperlinkcolor" val="tx"/>
                    </a:ext>
                  </a:extLst>
                </a:hlinkClick>
              </a:rPr>
              <a:t>HSCP/NSPCC Joint Neglect Campaign Lunch &amp; Learn Awareness sessions  </a:t>
            </a:r>
            <a:endParaRPr lang="en-GB" sz="2000" dirty="0">
              <a:solidFill>
                <a:srgbClr val="00B050"/>
              </a:solidFill>
              <a:latin typeface="Arial" panose="020B0604020202020204" pitchFamily="34" charset="0"/>
              <a:cs typeface="Arial" panose="020B0604020202020204" pitchFamily="34" charset="0"/>
              <a:hlinkClick r:id="rId12" action="ppaction://hlinksldjump">
                <a:extLst>
                  <a:ext uri="{A12FA001-AC4F-418D-AE19-62706E023703}">
                    <ahyp:hlinkClr xmlns:ahyp="http://schemas.microsoft.com/office/drawing/2018/hyperlinkcolor" val="tx"/>
                  </a:ext>
                </a:extLst>
              </a:hlinkClick>
            </a:endParaRPr>
          </a:p>
          <a:p>
            <a:pPr marL="457200" indent="-457200">
              <a:buFont typeface="Arial" panose="020B0604020202020204" pitchFamily="34" charset="0"/>
              <a:buChar char="•"/>
            </a:pPr>
            <a:r>
              <a:rPr lang="en-GB" sz="2000" dirty="0">
                <a:solidFill>
                  <a:srgbClr val="00B050"/>
                </a:solidFill>
                <a:latin typeface="Arial" panose="020B0604020202020204" pitchFamily="34" charset="0"/>
                <a:cs typeface="Arial" panose="020B0604020202020204" pitchFamily="34" charset="0"/>
                <a:hlinkClick r:id="rId12" action="ppaction://hlinksldjump">
                  <a:extLst>
                    <a:ext uri="{A12FA001-AC4F-418D-AE19-62706E023703}">
                      <ahyp:hlinkClr xmlns:ahyp="http://schemas.microsoft.com/office/drawing/2018/hyperlinkcolor" val="tx"/>
                    </a:ext>
                  </a:extLst>
                </a:hlinkClick>
              </a:rPr>
              <a:t>Working with Mothers with Emotionally Unstable Personality Disorder (EUPD)</a:t>
            </a:r>
            <a:endParaRPr lang="en-GB" sz="2000" dirty="0">
              <a:solidFill>
                <a:srgbClr val="00B050"/>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GB" sz="2000" dirty="0">
                <a:solidFill>
                  <a:srgbClr val="00B050"/>
                </a:solidFill>
                <a:latin typeface="Arial" panose="020B0604020202020204" pitchFamily="34" charset="0"/>
                <a:cs typeface="Arial" panose="020B0604020202020204" pitchFamily="34" charset="0"/>
                <a:hlinkClick r:id="rId13" action="ppaction://hlinksldjump">
                  <a:extLst>
                    <a:ext uri="{A12FA001-AC4F-418D-AE19-62706E023703}">
                      <ahyp:hlinkClr xmlns:ahyp="http://schemas.microsoft.com/office/drawing/2018/hyperlinkcolor" val="tx"/>
                    </a:ext>
                  </a:extLst>
                </a:hlinkClick>
              </a:rPr>
              <a:t>Graded Care Profile – a tool to be used when on-going Neglect is a concern </a:t>
            </a:r>
            <a:endParaRPr lang="en-GB" sz="2000" dirty="0">
              <a:solidFill>
                <a:srgbClr val="00B050"/>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GB" sz="2000" dirty="0">
                <a:solidFill>
                  <a:srgbClr val="00B050"/>
                </a:solidFill>
                <a:latin typeface="Arial" panose="020B0604020202020204" pitchFamily="34" charset="0"/>
                <a:cs typeface="Arial" panose="020B0604020202020204" pitchFamily="34" charset="0"/>
                <a:hlinkClick r:id="rId14" action="ppaction://hlinksldjump">
                  <a:extLst>
                    <a:ext uri="{A12FA001-AC4F-418D-AE19-62706E023703}">
                      <ahyp:hlinkClr xmlns:ahyp="http://schemas.microsoft.com/office/drawing/2018/hyperlinkcolor" val="tx"/>
                    </a:ext>
                  </a:extLst>
                </a:hlinkClick>
              </a:rPr>
              <a:t>Motivational Interviewing </a:t>
            </a:r>
            <a:endParaRPr lang="en-GB" sz="2000" dirty="0">
              <a:solidFill>
                <a:srgbClr val="00B050"/>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GB" sz="2000" dirty="0">
                <a:solidFill>
                  <a:srgbClr val="00B050"/>
                </a:solidFill>
                <a:latin typeface="Arial" panose="020B0604020202020204" pitchFamily="34" charset="0"/>
                <a:cs typeface="Arial" panose="020B0604020202020204" pitchFamily="34" charset="0"/>
                <a:hlinkClick r:id="rId15" action="ppaction://hlinksldjump">
                  <a:extLst>
                    <a:ext uri="{A12FA001-AC4F-418D-AE19-62706E023703}">
                      <ahyp:hlinkClr xmlns:ahyp="http://schemas.microsoft.com/office/drawing/2018/hyperlinkcolor" val="tx"/>
                    </a:ext>
                  </a:extLst>
                </a:hlinkClick>
              </a:rPr>
              <a:t>Understanding and Identifying Neglect with a focus on Early Help</a:t>
            </a:r>
            <a:endParaRPr lang="en-GB" sz="2000" dirty="0">
              <a:solidFill>
                <a:srgbClr val="00B050"/>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GB" sz="2000" dirty="0">
                <a:solidFill>
                  <a:srgbClr val="00B050"/>
                </a:solidFill>
                <a:latin typeface="Arial" panose="020B0604020202020204" pitchFamily="34" charset="0"/>
                <a:cs typeface="Arial" panose="020B0604020202020204" pitchFamily="34" charset="0"/>
                <a:hlinkClick r:id="rId16" action="ppaction://hlinksldjump">
                  <a:extLst>
                    <a:ext uri="{A12FA001-AC4F-418D-AE19-62706E023703}">
                      <ahyp:hlinkClr xmlns:ahyp="http://schemas.microsoft.com/office/drawing/2018/hyperlinkcolor" val="tx"/>
                    </a:ext>
                  </a:extLst>
                </a:hlinkClick>
              </a:rPr>
              <a:t>Safeguarding and Child Protection Multi Agency Course</a:t>
            </a:r>
            <a:endParaRPr lang="en-GB" sz="2000" dirty="0">
              <a:solidFill>
                <a:srgbClr val="00B050"/>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GB" sz="2000" dirty="0">
                <a:solidFill>
                  <a:srgbClr val="00B050"/>
                </a:solidFill>
                <a:latin typeface="Arial" panose="020B0604020202020204" pitchFamily="34" charset="0"/>
                <a:cs typeface="Arial" panose="020B0604020202020204" pitchFamily="34" charset="0"/>
                <a:hlinkClick r:id="rId17" action="ppaction://hlinksldjump">
                  <a:extLst>
                    <a:ext uri="{A12FA001-AC4F-418D-AE19-62706E023703}">
                      <ahyp:hlinkClr xmlns:ahyp="http://schemas.microsoft.com/office/drawing/2018/hyperlinkcolor" val="tx"/>
                    </a:ext>
                  </a:extLst>
                </a:hlinkClick>
              </a:rPr>
              <a:t>Child Sexual Exploitation Prevention, Protection &amp; Investigation</a:t>
            </a:r>
            <a:endParaRPr lang="en-GB" sz="2000" dirty="0">
              <a:solidFill>
                <a:srgbClr val="00B050"/>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GB" sz="2000" dirty="0">
                <a:solidFill>
                  <a:srgbClr val="00B050"/>
                </a:solidFill>
                <a:latin typeface="Arial" panose="020B0604020202020204" pitchFamily="34" charset="0"/>
                <a:cs typeface="Arial" panose="020B0604020202020204" pitchFamily="34" charset="0"/>
                <a:hlinkClick r:id="rId18" action="ppaction://hlinksldjump">
                  <a:extLst>
                    <a:ext uri="{A12FA001-AC4F-418D-AE19-62706E023703}">
                      <ahyp:hlinkClr xmlns:ahyp="http://schemas.microsoft.com/office/drawing/2018/hyperlinkcolor" val="tx"/>
                    </a:ext>
                  </a:extLst>
                </a:hlinkClick>
              </a:rPr>
              <a:t>Physical Abuse in Children (previously the ‘Bruising Lite Bite’)</a:t>
            </a:r>
            <a:endParaRPr lang="en-GB" sz="2000" dirty="0">
              <a:solidFill>
                <a:srgbClr val="00B050"/>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GB" sz="2000" dirty="0">
                <a:solidFill>
                  <a:srgbClr val="00B050"/>
                </a:solidFill>
                <a:latin typeface="Arial" panose="020B0604020202020204" pitchFamily="34" charset="0"/>
                <a:cs typeface="Arial" panose="020B0604020202020204" pitchFamily="34" charset="0"/>
                <a:hlinkClick r:id="rId19" action="ppaction://hlinksldjump">
                  <a:extLst>
                    <a:ext uri="{A12FA001-AC4F-418D-AE19-62706E023703}">
                      <ahyp:hlinkClr xmlns:ahyp="http://schemas.microsoft.com/office/drawing/2018/hyperlinkcolor" val="tx"/>
                    </a:ext>
                  </a:extLst>
                </a:hlinkClick>
              </a:rPr>
              <a:t>Lunch &amp; Learn – Management of Suspicious Bruises/Marks in Infants Under 6 Months </a:t>
            </a:r>
            <a:endParaRPr lang="en-GB" sz="2000" dirty="0">
              <a:solidFill>
                <a:srgbClr val="00B050"/>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GB" sz="2000" dirty="0">
                <a:solidFill>
                  <a:srgbClr val="00B050"/>
                </a:solidFill>
                <a:latin typeface="Arial" panose="020B0604020202020204" pitchFamily="34" charset="0"/>
                <a:cs typeface="Arial" panose="020B0604020202020204" pitchFamily="34" charset="0"/>
                <a:hlinkClick r:id="rId20" action="ppaction://hlinksldjump">
                  <a:extLst>
                    <a:ext uri="{A12FA001-AC4F-418D-AE19-62706E023703}">
                      <ahyp:hlinkClr xmlns:ahyp="http://schemas.microsoft.com/office/drawing/2018/hyperlinkcolor" val="tx"/>
                    </a:ext>
                  </a:extLst>
                </a:hlinkClick>
              </a:rPr>
              <a:t>Child Protection Conference Training</a:t>
            </a:r>
            <a:endParaRPr lang="en-GB" sz="2000" dirty="0">
              <a:solidFill>
                <a:srgbClr val="00B050"/>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GB" sz="2000" dirty="0">
                <a:solidFill>
                  <a:srgbClr val="00B050"/>
                </a:solidFill>
                <a:latin typeface="Arial" panose="020B0604020202020204" pitchFamily="34" charset="0"/>
                <a:cs typeface="Arial" panose="020B0604020202020204" pitchFamily="34" charset="0"/>
                <a:hlinkClick r:id="rId21" action="ppaction://hlinksldjump">
                  <a:extLst>
                    <a:ext uri="{A12FA001-AC4F-418D-AE19-62706E023703}">
                      <ahyp:hlinkClr xmlns:ahyp="http://schemas.microsoft.com/office/drawing/2018/hyperlinkcolor" val="tx"/>
                    </a:ext>
                  </a:extLst>
                </a:hlinkClick>
              </a:rPr>
              <a:t>Disguised Compliance &amp; Avoidant Families</a:t>
            </a:r>
            <a:endParaRPr lang="en-GB" sz="2000" dirty="0">
              <a:solidFill>
                <a:srgbClr val="00B050"/>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GB" sz="2000" dirty="0">
                <a:solidFill>
                  <a:srgbClr val="00B050"/>
                </a:solidFill>
                <a:latin typeface="Arial" panose="020B0604020202020204" pitchFamily="34" charset="0"/>
                <a:cs typeface="Arial" panose="020B0604020202020204" pitchFamily="34" charset="0"/>
                <a:hlinkClick r:id="rId22" action="ppaction://hlinksldjump">
                  <a:extLst>
                    <a:ext uri="{A12FA001-AC4F-418D-AE19-62706E023703}">
                      <ahyp:hlinkClr xmlns:ahyp="http://schemas.microsoft.com/office/drawing/2018/hyperlinkcolor" val="tx"/>
                    </a:ext>
                  </a:extLst>
                </a:hlinkClick>
              </a:rPr>
              <a:t>Safeguarding Vulnerable Groups </a:t>
            </a:r>
            <a:endParaRPr lang="en-GB" sz="2000" dirty="0">
              <a:solidFill>
                <a:srgbClr val="00B050"/>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GB" sz="2000" dirty="0">
                <a:solidFill>
                  <a:srgbClr val="00B050"/>
                </a:solidFill>
                <a:latin typeface="Arial" panose="020B0604020202020204" pitchFamily="34" charset="0"/>
                <a:cs typeface="Arial" panose="020B0604020202020204" pitchFamily="34" charset="0"/>
                <a:hlinkClick r:id="rId23" action="ppaction://hlinksldjump">
                  <a:extLst>
                    <a:ext uri="{A12FA001-AC4F-418D-AE19-62706E023703}">
                      <ahyp:hlinkClr xmlns:ahyp="http://schemas.microsoft.com/office/drawing/2018/hyperlinkcolor" val="tx"/>
                    </a:ext>
                  </a:extLst>
                </a:hlinkClick>
              </a:rPr>
              <a:t>The Trio of Risk </a:t>
            </a:r>
            <a:endParaRPr lang="en-GB" sz="2000" dirty="0">
              <a:solidFill>
                <a:srgbClr val="00B050"/>
              </a:solidFill>
              <a:latin typeface="Arial" panose="020B0604020202020204" pitchFamily="34" charset="0"/>
              <a:cs typeface="Arial" panose="020B0604020202020204" pitchFamily="34" charset="0"/>
            </a:endParaRPr>
          </a:p>
          <a:p>
            <a:r>
              <a:rPr lang="en-GB" sz="3200" b="1" dirty="0">
                <a:latin typeface="Arial" panose="020B0604020202020204" pitchFamily="34" charset="0"/>
                <a:cs typeface="Arial" panose="020B0604020202020204" pitchFamily="34" charset="0"/>
              </a:rPr>
              <a:t>Adults</a:t>
            </a:r>
            <a:r>
              <a:rPr lang="en-GB" sz="2000" dirty="0">
                <a:latin typeface="Arial" panose="020B0604020202020204" pitchFamily="34" charset="0"/>
                <a:cs typeface="Arial" panose="020B0604020202020204" pitchFamily="34" charset="0"/>
              </a:rPr>
              <a:t> </a:t>
            </a:r>
          </a:p>
          <a:p>
            <a:pPr marL="457200" indent="-457200">
              <a:buFont typeface="Arial" panose="020B0604020202020204" pitchFamily="34" charset="0"/>
              <a:buChar char="•"/>
            </a:pPr>
            <a:r>
              <a:rPr lang="en-GB" sz="2000" dirty="0">
                <a:solidFill>
                  <a:srgbClr val="FF0000"/>
                </a:solidFill>
                <a:latin typeface="Arial" panose="020B0604020202020204" pitchFamily="34" charset="0"/>
                <a:cs typeface="Arial" panose="020B0604020202020204" pitchFamily="34" charset="0"/>
                <a:hlinkClick r:id="rId24" action="ppaction://hlinksldjump">
                  <a:extLst>
                    <a:ext uri="{A12FA001-AC4F-418D-AE19-62706E023703}">
                      <ahyp:hlinkClr xmlns:ahyp="http://schemas.microsoft.com/office/drawing/2018/hyperlinkcolor" val="tx"/>
                    </a:ext>
                  </a:extLst>
                </a:hlinkClick>
              </a:rPr>
              <a:t>HSAB Multi-Agency Safeguarding Adults Awareness</a:t>
            </a:r>
            <a:endParaRPr lang="en-GB" sz="2000" dirty="0">
              <a:solidFill>
                <a:srgbClr val="FF0000"/>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GB" sz="2000" dirty="0">
                <a:solidFill>
                  <a:srgbClr val="FF0000"/>
                </a:solidFill>
                <a:latin typeface="Arial" panose="020B0604020202020204" pitchFamily="34" charset="0"/>
                <a:cs typeface="Arial" panose="020B0604020202020204" pitchFamily="34" charset="0"/>
                <a:hlinkClick r:id="rId25" action="ppaction://hlinksldjump">
                  <a:extLst>
                    <a:ext uri="{A12FA001-AC4F-418D-AE19-62706E023703}">
                      <ahyp:hlinkClr xmlns:ahyp="http://schemas.microsoft.com/office/drawing/2018/hyperlinkcolor" val="tx"/>
                    </a:ext>
                  </a:extLst>
                </a:hlinkClick>
              </a:rPr>
              <a:t>Eastern Region Safeguarding Adult Boards – Seminars </a:t>
            </a:r>
            <a:endParaRPr lang="en-GB" sz="2000" dirty="0">
              <a:solidFill>
                <a:srgbClr val="FF0000"/>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GB" sz="2000" dirty="0">
                <a:solidFill>
                  <a:srgbClr val="FF0000"/>
                </a:solidFill>
                <a:latin typeface="Arial" panose="020B0604020202020204" pitchFamily="34" charset="0"/>
                <a:cs typeface="Arial" panose="020B0604020202020204" pitchFamily="34" charset="0"/>
                <a:hlinkClick r:id="rId26" action="ppaction://hlinksldjump">
                  <a:extLst>
                    <a:ext uri="{A12FA001-AC4F-418D-AE19-62706E023703}">
                      <ahyp:hlinkClr xmlns:ahyp="http://schemas.microsoft.com/office/drawing/2018/hyperlinkcolor" val="tx"/>
                    </a:ext>
                  </a:extLst>
                </a:hlinkClick>
              </a:rPr>
              <a:t>Safeguarding Forums</a:t>
            </a:r>
            <a:endParaRPr lang="en-GB" sz="2000" dirty="0">
              <a:solidFill>
                <a:srgbClr val="FF0000"/>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endParaRPr lang="en-GB" sz="2000" dirty="0">
              <a:solidFill>
                <a:srgbClr val="FF0000"/>
              </a:solidFill>
              <a:latin typeface="Arial" panose="020B0604020202020204" pitchFamily="34" charset="0"/>
              <a:cs typeface="Arial" panose="020B0604020202020204" pitchFamily="34" charset="0"/>
            </a:endParaRPr>
          </a:p>
          <a:p>
            <a:r>
              <a:rPr lang="en-GB" sz="3200" b="1" dirty="0">
                <a:latin typeface="Arial" panose="020B0604020202020204" pitchFamily="34" charset="0"/>
                <a:cs typeface="Arial" panose="020B0604020202020204" pitchFamily="34" charset="0"/>
              </a:rPr>
              <a:t>Joint Children and Adults </a:t>
            </a:r>
            <a:endParaRPr lang="en-GB" sz="2000"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GB" sz="2000" dirty="0">
                <a:latin typeface="Arial" panose="020B0604020202020204" pitchFamily="34" charset="0"/>
                <a:cs typeface="Arial" panose="020B0604020202020204" pitchFamily="34" charset="0"/>
                <a:hlinkClick r:id="rId27" action="ppaction://hlinksldjump">
                  <a:extLst>
                    <a:ext uri="{A12FA001-AC4F-418D-AE19-62706E023703}">
                      <ahyp:hlinkClr xmlns:ahyp="http://schemas.microsoft.com/office/drawing/2018/hyperlinkcolor" val="tx"/>
                    </a:ext>
                  </a:extLst>
                </a:hlinkClick>
              </a:rPr>
              <a:t>Contextual Safeguarding </a:t>
            </a:r>
            <a:endParaRPr lang="en-GB" sz="2000" b="1"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GB" sz="2000" dirty="0">
                <a:latin typeface="Arial" panose="020B0604020202020204" pitchFamily="34" charset="0"/>
                <a:cs typeface="Arial" panose="020B0604020202020204" pitchFamily="34" charset="0"/>
                <a:hlinkClick r:id="rId28" action="ppaction://hlinksldjump">
                  <a:extLst>
                    <a:ext uri="{A12FA001-AC4F-418D-AE19-62706E023703}">
                      <ahyp:hlinkClr xmlns:ahyp="http://schemas.microsoft.com/office/drawing/2018/hyperlinkcolor" val="tx"/>
                    </a:ext>
                  </a:extLst>
                </a:hlinkClick>
              </a:rPr>
              <a:t>PREVENT: Misogyny &amp; Violence Against Women &amp; Girls in the context of Extremism </a:t>
            </a:r>
            <a:endParaRPr lang="en-GB" sz="2000" b="1" dirty="0">
              <a:solidFill>
                <a:srgbClr val="FF0000"/>
              </a:solidFill>
              <a:latin typeface="Arial" panose="020B0604020202020204" pitchFamily="34" charset="0"/>
              <a:cs typeface="Arial" panose="020B0604020202020204" pitchFamily="34" charset="0"/>
            </a:endParaRPr>
          </a:p>
          <a:p>
            <a:endParaRPr lang="en-GB" sz="2000" b="1"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pPr>
            <a:endParaRPr lang="en-GB" sz="2000" dirty="0">
              <a:solidFill>
                <a:srgbClr val="FF0000"/>
              </a:solidFill>
              <a:latin typeface="Arial" panose="020B0604020202020204" pitchFamily="34" charset="0"/>
              <a:cs typeface="Arial" panose="020B0604020202020204" pitchFamily="34" charset="0"/>
            </a:endParaRPr>
          </a:p>
          <a:p>
            <a:endParaRPr lang="en-GB" sz="2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487977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1DB0DB3-6E02-4D7B-9EBB-074C5DC22F8A}"/>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10" name="TextBox 9">
            <a:extLst>
              <a:ext uri="{FF2B5EF4-FFF2-40B4-BE49-F238E27FC236}">
                <a16:creationId xmlns:a16="http://schemas.microsoft.com/office/drawing/2014/main" id="{9A4B88EE-F08C-44BE-A488-B356A2709F6F}"/>
              </a:ext>
            </a:extLst>
          </p:cNvPr>
          <p:cNvSpPr txBox="1"/>
          <p:nvPr/>
        </p:nvSpPr>
        <p:spPr>
          <a:xfrm>
            <a:off x="711200" y="2968001"/>
            <a:ext cx="10947400" cy="5416868"/>
          </a:xfrm>
          <a:prstGeom prst="rect">
            <a:avLst/>
          </a:prstGeom>
          <a:noFill/>
        </p:spPr>
        <p:txBody>
          <a:bodyPr wrap="square" rtlCol="0">
            <a:spAutoFit/>
          </a:bodyPr>
          <a:lstStyle/>
          <a:p>
            <a:r>
              <a:rPr lang="en-GB" sz="3600" b="1" dirty="0">
                <a:latin typeface="Arial" panose="020B0604020202020204" pitchFamily="34" charset="0"/>
                <a:cs typeface="Arial" panose="020B0604020202020204" pitchFamily="34" charset="0"/>
              </a:rPr>
              <a:t>Domestic Abuse – Lunch &amp; Learn </a:t>
            </a:r>
          </a:p>
          <a:p>
            <a:r>
              <a:rPr lang="en-GB" sz="3600" b="1" dirty="0">
                <a:latin typeface="Arial" panose="020B0604020202020204" pitchFamily="34" charset="0"/>
                <a:cs typeface="Arial" panose="020B0604020202020204" pitchFamily="34" charset="0"/>
              </a:rPr>
              <a:t>Facilitator: Refuge </a:t>
            </a:r>
          </a:p>
          <a:p>
            <a:endParaRPr lang="en-GB" dirty="0">
              <a:latin typeface="Arial" panose="020B0604020202020204" pitchFamily="34" charset="0"/>
              <a:cs typeface="Arial" panose="020B0604020202020204" pitchFamily="34" charset="0"/>
            </a:endParaRPr>
          </a:p>
          <a:p>
            <a:r>
              <a:rPr lang="en-GB" sz="2800" b="1" dirty="0">
                <a:latin typeface="Arial" panose="020B0604020202020204" pitchFamily="34" charset="0"/>
                <a:cs typeface="Arial" panose="020B0604020202020204" pitchFamily="34" charset="0"/>
              </a:rPr>
              <a:t>All sessions are 12:30pm to 1:30pm </a:t>
            </a:r>
          </a:p>
          <a:p>
            <a:endParaRPr lang="en-GB" dirty="0">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a:p>
            <a:r>
              <a:rPr lang="en-GB" sz="3200" dirty="0">
                <a:latin typeface="Arial" panose="020B0604020202020204" pitchFamily="34" charset="0"/>
                <a:cs typeface="Arial" panose="020B0604020202020204" pitchFamily="34" charset="0"/>
              </a:rPr>
              <a:t>This introductory domestic abuse awareness session helps professionals to understand what domestic abuse is, how to identify it and what support is available. We outline the impacts of domestic abuse on survivors and their children and how professionals should respond in a trauma informed way.</a:t>
            </a:r>
          </a:p>
        </p:txBody>
      </p:sp>
      <p:graphicFrame>
        <p:nvGraphicFramePr>
          <p:cNvPr id="8" name="Table 18">
            <a:extLst>
              <a:ext uri="{FF2B5EF4-FFF2-40B4-BE49-F238E27FC236}">
                <a16:creationId xmlns:a16="http://schemas.microsoft.com/office/drawing/2014/main" id="{DC3ED5A9-8DDC-4E82-BAB7-A8DB801E6EA7}"/>
              </a:ext>
            </a:extLst>
          </p:cNvPr>
          <p:cNvGraphicFramePr>
            <a:graphicFrameLocks noGrp="1"/>
          </p:cNvGraphicFramePr>
          <p:nvPr>
            <p:extLst>
              <p:ext uri="{D42A27DB-BD31-4B8C-83A1-F6EECF244321}">
                <p14:modId xmlns:p14="http://schemas.microsoft.com/office/powerpoint/2010/main" val="481203079"/>
              </p:ext>
            </p:extLst>
          </p:nvPr>
        </p:nvGraphicFramePr>
        <p:xfrm>
          <a:off x="1886030" y="9840902"/>
          <a:ext cx="8128000" cy="914400"/>
        </p:xfrm>
        <a:graphic>
          <a:graphicData uri="http://schemas.openxmlformats.org/drawingml/2006/table">
            <a:tbl>
              <a:tblPr firstRow="1" bandRow="1">
                <a:tableStyleId>{5C22544A-7EE6-4342-B048-85BDC9FD1C3A}</a:tableStyleId>
              </a:tblPr>
              <a:tblGrid>
                <a:gridCol w="4375873">
                  <a:extLst>
                    <a:ext uri="{9D8B030D-6E8A-4147-A177-3AD203B41FA5}">
                      <a16:colId xmlns:a16="http://schemas.microsoft.com/office/drawing/2014/main" val="2062508448"/>
                    </a:ext>
                  </a:extLst>
                </a:gridCol>
                <a:gridCol w="3752127">
                  <a:extLst>
                    <a:ext uri="{9D8B030D-6E8A-4147-A177-3AD203B41FA5}">
                      <a16:colId xmlns:a16="http://schemas.microsoft.com/office/drawing/2014/main" val="2750367952"/>
                    </a:ext>
                  </a:extLst>
                </a:gridCol>
              </a:tblGrid>
              <a:tr h="218440">
                <a:tc>
                  <a:txBody>
                    <a:bodyPr/>
                    <a:lstStyle/>
                    <a:p>
                      <a:r>
                        <a:rPr lang="en-GB" dirty="0"/>
                        <a:t>Date</a:t>
                      </a:r>
                    </a:p>
                  </a:txBody>
                  <a:tcPr/>
                </a:tc>
                <a:tc>
                  <a:txBody>
                    <a:bodyPr/>
                    <a:lstStyle/>
                    <a:p>
                      <a:r>
                        <a:rPr lang="en-GB" dirty="0"/>
                        <a:t>Availability</a:t>
                      </a:r>
                    </a:p>
                  </a:txBody>
                  <a:tcPr/>
                </a:tc>
                <a:extLst>
                  <a:ext uri="{0D108BD9-81ED-4DB2-BD59-A6C34878D82A}">
                    <a16:rowId xmlns:a16="http://schemas.microsoft.com/office/drawing/2014/main" val="1246928019"/>
                  </a:ext>
                </a:extLst>
              </a:tr>
              <a:tr h="370840">
                <a:tc>
                  <a:txBody>
                    <a:bodyPr/>
                    <a:lstStyle/>
                    <a:p>
                      <a:r>
                        <a:rPr lang="en-GB" dirty="0"/>
                        <a:t>25 November 2021 </a:t>
                      </a:r>
                    </a:p>
                  </a:txBody>
                  <a:tcPr/>
                </a:tc>
                <a:tc>
                  <a:txBody>
                    <a:bodyPr/>
                    <a:lstStyle/>
                    <a:p>
                      <a:r>
                        <a:rPr lang="en-GB" dirty="0"/>
                        <a:t>Places available </a:t>
                      </a:r>
                    </a:p>
                  </a:txBody>
                  <a:tcPr/>
                </a:tc>
                <a:extLst>
                  <a:ext uri="{0D108BD9-81ED-4DB2-BD59-A6C34878D82A}">
                    <a16:rowId xmlns:a16="http://schemas.microsoft.com/office/drawing/2014/main" val="1074693883"/>
                  </a:ext>
                </a:extLst>
              </a:tr>
            </a:tbl>
          </a:graphicData>
        </a:graphic>
      </p:graphicFrame>
      <p:sp>
        <p:nvSpPr>
          <p:cNvPr id="9" name="Rectangle: Rounded Corners 8">
            <a:extLst>
              <a:ext uri="{FF2B5EF4-FFF2-40B4-BE49-F238E27FC236}">
                <a16:creationId xmlns:a16="http://schemas.microsoft.com/office/drawing/2014/main" id="{8FB4CFF9-5157-4099-A06B-FC652BFDB694}"/>
              </a:ext>
            </a:extLst>
          </p:cNvPr>
          <p:cNvSpPr/>
          <p:nvPr/>
        </p:nvSpPr>
        <p:spPr>
          <a:xfrm>
            <a:off x="2082801" y="12812237"/>
            <a:ext cx="8127999" cy="1269796"/>
          </a:xfrm>
          <a:prstGeom prst="roundRect">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tx1"/>
                </a:solidFill>
                <a:latin typeface="Arial" panose="020B0604020202020204" pitchFamily="34" charset="0"/>
                <a:cs typeface="Arial" panose="020B0604020202020204" pitchFamily="34" charset="0"/>
              </a:rPr>
              <a:t>You can log onto the HSCP or HSAB booking systems and add your name to our waiting lists for any courses </a:t>
            </a:r>
          </a:p>
        </p:txBody>
      </p:sp>
      <p:sp>
        <p:nvSpPr>
          <p:cNvPr id="7" name="Rectangle: Rounded Corners 6">
            <a:extLst>
              <a:ext uri="{FF2B5EF4-FFF2-40B4-BE49-F238E27FC236}">
                <a16:creationId xmlns:a16="http://schemas.microsoft.com/office/drawing/2014/main" id="{0C393345-65A4-4840-9DAE-625DCE6CC0B4}"/>
              </a:ext>
            </a:extLst>
          </p:cNvPr>
          <p:cNvSpPr/>
          <p:nvPr/>
        </p:nvSpPr>
        <p:spPr>
          <a:xfrm>
            <a:off x="2082800" y="14605159"/>
            <a:ext cx="8128000" cy="11429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rPr>
              <a:t>For bookings, please visit the HSCP </a:t>
            </a:r>
            <a:r>
              <a:rPr lang="en-GB" sz="2400" b="1" dirty="0">
                <a:solidFill>
                  <a:schemeClr val="bg1"/>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website</a:t>
            </a:r>
            <a:endParaRPr lang="en-GB" dirty="0"/>
          </a:p>
          <a:p>
            <a:pPr algn="ctr"/>
            <a:endParaRPr lang="en-GB" dirty="0"/>
          </a:p>
        </p:txBody>
      </p:sp>
    </p:spTree>
    <p:extLst>
      <p:ext uri="{BB962C8B-B14F-4D97-AF65-F5344CB8AC3E}">
        <p14:creationId xmlns:p14="http://schemas.microsoft.com/office/powerpoint/2010/main" val="40433718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1DB0DB3-6E02-4D7B-9EBB-074C5DC22F8A}"/>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10" name="TextBox 9">
            <a:extLst>
              <a:ext uri="{FF2B5EF4-FFF2-40B4-BE49-F238E27FC236}">
                <a16:creationId xmlns:a16="http://schemas.microsoft.com/office/drawing/2014/main" id="{9A4B88EE-F08C-44BE-A488-B356A2709F6F}"/>
              </a:ext>
            </a:extLst>
          </p:cNvPr>
          <p:cNvSpPr txBox="1"/>
          <p:nvPr/>
        </p:nvSpPr>
        <p:spPr>
          <a:xfrm>
            <a:off x="711200" y="2968001"/>
            <a:ext cx="10947400" cy="7602081"/>
          </a:xfrm>
          <a:prstGeom prst="rect">
            <a:avLst/>
          </a:prstGeom>
          <a:noFill/>
        </p:spPr>
        <p:txBody>
          <a:bodyPr wrap="square" rtlCol="0">
            <a:spAutoFit/>
          </a:bodyPr>
          <a:lstStyle/>
          <a:p>
            <a:r>
              <a:rPr lang="en-GB" sz="3600" b="1" dirty="0">
                <a:latin typeface="Arial" panose="020B0604020202020204" pitchFamily="34" charset="0"/>
                <a:cs typeface="Arial" panose="020B0604020202020204" pitchFamily="34" charset="0"/>
              </a:rPr>
              <a:t>Voice of the Child – Opening Doors </a:t>
            </a:r>
          </a:p>
          <a:p>
            <a:r>
              <a:rPr lang="en-GB" sz="3600" b="1" dirty="0">
                <a:latin typeface="Arial" panose="020B0604020202020204" pitchFamily="34" charset="0"/>
                <a:cs typeface="Arial" panose="020B0604020202020204" pitchFamily="34" charset="0"/>
              </a:rPr>
              <a:t>Facilitator: Triangle  </a:t>
            </a:r>
          </a:p>
          <a:p>
            <a:endParaRPr lang="en-GB" dirty="0">
              <a:latin typeface="Arial" panose="020B0604020202020204" pitchFamily="34" charset="0"/>
              <a:cs typeface="Arial" panose="020B0604020202020204" pitchFamily="34" charset="0"/>
            </a:endParaRPr>
          </a:p>
          <a:p>
            <a:r>
              <a:rPr lang="en-GB" sz="2000" b="1" dirty="0">
                <a:latin typeface="Arial" panose="020B0604020202020204" pitchFamily="34" charset="0"/>
                <a:cs typeface="Arial" panose="020B0604020202020204" pitchFamily="34" charset="0"/>
              </a:rPr>
              <a:t>Aims:</a:t>
            </a:r>
            <a:endParaRPr lang="en-GB" sz="2000" dirty="0">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rPr>
              <a:t>Adult responses to early concerns are key to children’s safety. Guidance to front line staff can be very prohibitive, often telling people what not to do. This programme takes the opposite approach and will give participants:</a:t>
            </a:r>
          </a:p>
          <a:p>
            <a:pPr marL="285750" lvl="0" indent="-285750">
              <a:buFont typeface="Arial" panose="020B0604020202020204" pitchFamily="34" charset="0"/>
              <a:buChar char="•"/>
            </a:pPr>
            <a:r>
              <a:rPr lang="en-GB" sz="2000" dirty="0">
                <a:latin typeface="Arial" panose="020B0604020202020204" pitchFamily="34" charset="0"/>
                <a:cs typeface="Arial" panose="020B0604020202020204" pitchFamily="34" charset="0"/>
              </a:rPr>
              <a:t>An understanding of observational commentary and how this can help a child to tell.</a:t>
            </a:r>
          </a:p>
          <a:p>
            <a:pPr marL="285750" lvl="0" indent="-285750">
              <a:buFont typeface="Arial" panose="020B0604020202020204" pitchFamily="34" charset="0"/>
              <a:buChar char="•"/>
            </a:pPr>
            <a:r>
              <a:rPr lang="en-GB" sz="2000" dirty="0">
                <a:latin typeface="Arial" panose="020B0604020202020204" pitchFamily="34" charset="0"/>
                <a:cs typeface="Arial" panose="020B0604020202020204" pitchFamily="34" charset="0"/>
              </a:rPr>
              <a:t>An understanding of the elements of good forensic questioning, including question types and why they matter so much.</a:t>
            </a:r>
          </a:p>
          <a:p>
            <a:pPr marL="285750" lvl="0" indent="-285750">
              <a:buFont typeface="Arial" panose="020B0604020202020204" pitchFamily="34" charset="0"/>
              <a:buChar char="•"/>
            </a:pPr>
            <a:r>
              <a:rPr lang="en-GB" sz="2000" dirty="0">
                <a:latin typeface="Arial" panose="020B0604020202020204" pitchFamily="34" charset="0"/>
                <a:cs typeface="Arial" panose="020B0604020202020204" pitchFamily="34" charset="0"/>
              </a:rPr>
              <a:t>Ways to keep an open mind when listening to children, including a range of open-ended questions and prompts that safely ‘open doors’ for children.</a:t>
            </a:r>
          </a:p>
          <a:p>
            <a:pPr marL="285750" lvl="0" indent="-285750">
              <a:buFont typeface="Arial" panose="020B0604020202020204" pitchFamily="34" charset="0"/>
              <a:buChar char="•"/>
            </a:pPr>
            <a:r>
              <a:rPr lang="en-GB" sz="2000" dirty="0">
                <a:latin typeface="Arial" panose="020B0604020202020204" pitchFamily="34" charset="0"/>
                <a:cs typeface="Arial" panose="020B0604020202020204" pitchFamily="34" charset="0"/>
              </a:rPr>
              <a:t>Approaches to quickly establish rapport with children and set safe expectations when exploring initial concerns, including strategies for working with children in the presence of other adults.</a:t>
            </a:r>
          </a:p>
          <a:p>
            <a:pPr marL="285750" lvl="0" indent="-285750">
              <a:buFont typeface="Arial" panose="020B0604020202020204" pitchFamily="34" charset="0"/>
              <a:buChar char="•"/>
            </a:pPr>
            <a:r>
              <a:rPr lang="en-GB" sz="2000" dirty="0">
                <a:latin typeface="Arial" panose="020B0604020202020204" pitchFamily="34" charset="0"/>
                <a:cs typeface="Arial" panose="020B0604020202020204" pitchFamily="34" charset="0"/>
              </a:rPr>
              <a:t>Knowledge about how trauma, impairment and disability can affect a child’s vulnerability and communication.</a:t>
            </a:r>
          </a:p>
          <a:p>
            <a:endParaRPr lang="en-GB" sz="2000" dirty="0">
              <a:latin typeface="Arial" panose="020B0604020202020204" pitchFamily="34" charset="0"/>
              <a:cs typeface="Arial" panose="020B0604020202020204" pitchFamily="34" charset="0"/>
            </a:endParaRPr>
          </a:p>
          <a:p>
            <a:r>
              <a:rPr lang="en-GB" sz="2000" b="1" dirty="0">
                <a:latin typeface="Arial" panose="020B0604020202020204" pitchFamily="34" charset="0"/>
                <a:cs typeface="Arial" panose="020B0604020202020204" pitchFamily="34" charset="0"/>
              </a:rPr>
              <a:t>By the end of the course, participants will be able to:	</a:t>
            </a:r>
            <a:endParaRPr lang="en-GB" sz="2000" dirty="0">
              <a:latin typeface="Arial" panose="020B0604020202020204" pitchFamily="34" charset="0"/>
              <a:cs typeface="Arial" panose="020B0604020202020204" pitchFamily="34" charset="0"/>
            </a:endParaRPr>
          </a:p>
          <a:p>
            <a:pPr lvl="0"/>
            <a:r>
              <a:rPr lang="en-GB" sz="2000" dirty="0">
                <a:latin typeface="Arial" panose="020B0604020202020204" pitchFamily="34" charset="0"/>
                <a:cs typeface="Arial" panose="020B0604020202020204" pitchFamily="34" charset="0"/>
              </a:rPr>
              <a:t>Open doors for disabled children and all children</a:t>
            </a:r>
          </a:p>
          <a:p>
            <a:pPr lvl="0"/>
            <a:endParaRPr lang="en-GB" sz="2000" dirty="0">
              <a:latin typeface="Arial" panose="020B0604020202020204" pitchFamily="34" charset="0"/>
              <a:cs typeface="Arial" panose="020B0604020202020204" pitchFamily="34" charset="0"/>
            </a:endParaRPr>
          </a:p>
          <a:p>
            <a:pPr lvl="0"/>
            <a:r>
              <a:rPr lang="en-GB" sz="2000" b="1" dirty="0">
                <a:latin typeface="Arial" panose="020B0604020202020204" pitchFamily="34" charset="0"/>
                <a:cs typeface="Arial" panose="020B0604020202020204" pitchFamily="34" charset="0"/>
              </a:rPr>
              <a:t>All sessions are 9am to 12noon </a:t>
            </a:r>
          </a:p>
          <a:p>
            <a:endParaRPr lang="en-GB" dirty="0">
              <a:latin typeface="Arial" panose="020B0604020202020204" pitchFamily="34" charset="0"/>
              <a:cs typeface="Arial" panose="020B0604020202020204" pitchFamily="34" charset="0"/>
            </a:endParaRPr>
          </a:p>
        </p:txBody>
      </p:sp>
      <p:graphicFrame>
        <p:nvGraphicFramePr>
          <p:cNvPr id="8" name="Table 18">
            <a:extLst>
              <a:ext uri="{FF2B5EF4-FFF2-40B4-BE49-F238E27FC236}">
                <a16:creationId xmlns:a16="http://schemas.microsoft.com/office/drawing/2014/main" id="{DC3ED5A9-8DDC-4E82-BAB7-A8DB801E6EA7}"/>
              </a:ext>
            </a:extLst>
          </p:cNvPr>
          <p:cNvGraphicFramePr>
            <a:graphicFrameLocks noGrp="1"/>
          </p:cNvGraphicFramePr>
          <p:nvPr>
            <p:extLst>
              <p:ext uri="{D42A27DB-BD31-4B8C-83A1-F6EECF244321}">
                <p14:modId xmlns:p14="http://schemas.microsoft.com/office/powerpoint/2010/main" val="3363734902"/>
              </p:ext>
            </p:extLst>
          </p:nvPr>
        </p:nvGraphicFramePr>
        <p:xfrm>
          <a:off x="2032000" y="11001999"/>
          <a:ext cx="8128000" cy="1828800"/>
        </p:xfrm>
        <a:graphic>
          <a:graphicData uri="http://schemas.openxmlformats.org/drawingml/2006/table">
            <a:tbl>
              <a:tblPr firstRow="1" bandRow="1">
                <a:tableStyleId>{5C22544A-7EE6-4342-B048-85BDC9FD1C3A}</a:tableStyleId>
              </a:tblPr>
              <a:tblGrid>
                <a:gridCol w="4375873">
                  <a:extLst>
                    <a:ext uri="{9D8B030D-6E8A-4147-A177-3AD203B41FA5}">
                      <a16:colId xmlns:a16="http://schemas.microsoft.com/office/drawing/2014/main" val="2062508448"/>
                    </a:ext>
                  </a:extLst>
                </a:gridCol>
                <a:gridCol w="3752127">
                  <a:extLst>
                    <a:ext uri="{9D8B030D-6E8A-4147-A177-3AD203B41FA5}">
                      <a16:colId xmlns:a16="http://schemas.microsoft.com/office/drawing/2014/main" val="2750367952"/>
                    </a:ext>
                  </a:extLst>
                </a:gridCol>
              </a:tblGrid>
              <a:tr h="218440">
                <a:tc>
                  <a:txBody>
                    <a:bodyPr/>
                    <a:lstStyle/>
                    <a:p>
                      <a:r>
                        <a:rPr lang="en-GB" dirty="0"/>
                        <a:t>Date</a:t>
                      </a:r>
                    </a:p>
                  </a:txBody>
                  <a:tcPr/>
                </a:tc>
                <a:tc>
                  <a:txBody>
                    <a:bodyPr/>
                    <a:lstStyle/>
                    <a:p>
                      <a:r>
                        <a:rPr lang="en-GB" dirty="0"/>
                        <a:t>Availability</a:t>
                      </a:r>
                    </a:p>
                  </a:txBody>
                  <a:tcPr/>
                </a:tc>
                <a:extLst>
                  <a:ext uri="{0D108BD9-81ED-4DB2-BD59-A6C34878D82A}">
                    <a16:rowId xmlns:a16="http://schemas.microsoft.com/office/drawing/2014/main" val="1246928019"/>
                  </a:ext>
                </a:extLst>
              </a:tr>
              <a:tr h="370840">
                <a:tc>
                  <a:txBody>
                    <a:bodyPr/>
                    <a:lstStyle/>
                    <a:p>
                      <a:r>
                        <a:rPr lang="en-GB" dirty="0"/>
                        <a:t>12 November 2021 </a:t>
                      </a:r>
                    </a:p>
                  </a:txBody>
                  <a:tcPr/>
                </a:tc>
                <a:tc>
                  <a:txBody>
                    <a:bodyPr/>
                    <a:lstStyle/>
                    <a:p>
                      <a:r>
                        <a:rPr lang="en-GB" dirty="0"/>
                        <a:t>FULLY BOOKED </a:t>
                      </a:r>
                    </a:p>
                  </a:txBody>
                  <a:tcPr/>
                </a:tc>
                <a:extLst>
                  <a:ext uri="{0D108BD9-81ED-4DB2-BD59-A6C34878D82A}">
                    <a16:rowId xmlns:a16="http://schemas.microsoft.com/office/drawing/2014/main" val="1778421098"/>
                  </a:ext>
                </a:extLst>
              </a:tr>
              <a:tr h="370840">
                <a:tc>
                  <a:txBody>
                    <a:bodyPr/>
                    <a:lstStyle/>
                    <a:p>
                      <a:r>
                        <a:rPr lang="en-GB" dirty="0"/>
                        <a:t>9 December 2021 </a:t>
                      </a:r>
                    </a:p>
                  </a:txBody>
                  <a:tcPr/>
                </a:tc>
                <a:tc>
                  <a:txBody>
                    <a:bodyPr/>
                    <a:lstStyle/>
                    <a:p>
                      <a:r>
                        <a:rPr lang="en-GB" dirty="0"/>
                        <a:t>FULLY BOOKED</a:t>
                      </a:r>
                    </a:p>
                  </a:txBody>
                  <a:tcPr/>
                </a:tc>
                <a:extLst>
                  <a:ext uri="{0D108BD9-81ED-4DB2-BD59-A6C34878D82A}">
                    <a16:rowId xmlns:a16="http://schemas.microsoft.com/office/drawing/2014/main" val="1074693883"/>
                  </a:ext>
                </a:extLst>
              </a:tr>
              <a:tr h="370840">
                <a:tc>
                  <a:txBody>
                    <a:bodyPr/>
                    <a:lstStyle/>
                    <a:p>
                      <a:r>
                        <a:rPr lang="en-GB" dirty="0"/>
                        <a:t>25 January 2022</a:t>
                      </a:r>
                    </a:p>
                  </a:txBody>
                  <a:tcPr/>
                </a:tc>
                <a:tc>
                  <a:txBody>
                    <a:bodyPr/>
                    <a:lstStyle/>
                    <a:p>
                      <a:r>
                        <a:rPr lang="en-GB" dirty="0"/>
                        <a:t>FULLY BOOKED </a:t>
                      </a:r>
                    </a:p>
                  </a:txBody>
                  <a:tcPr/>
                </a:tc>
                <a:extLst>
                  <a:ext uri="{0D108BD9-81ED-4DB2-BD59-A6C34878D82A}">
                    <a16:rowId xmlns:a16="http://schemas.microsoft.com/office/drawing/2014/main" val="1317052607"/>
                  </a:ext>
                </a:extLst>
              </a:tr>
            </a:tbl>
          </a:graphicData>
        </a:graphic>
      </p:graphicFrame>
      <p:sp>
        <p:nvSpPr>
          <p:cNvPr id="7" name="Rectangle: Rounded Corners 6">
            <a:extLst>
              <a:ext uri="{FF2B5EF4-FFF2-40B4-BE49-F238E27FC236}">
                <a16:creationId xmlns:a16="http://schemas.microsoft.com/office/drawing/2014/main" id="{0C393345-65A4-4840-9DAE-625DCE6CC0B4}"/>
              </a:ext>
            </a:extLst>
          </p:cNvPr>
          <p:cNvSpPr/>
          <p:nvPr/>
        </p:nvSpPr>
        <p:spPr>
          <a:xfrm>
            <a:off x="2082800" y="14605159"/>
            <a:ext cx="8128000" cy="11429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rPr>
              <a:t>For bookings, please visit the HSCP </a:t>
            </a:r>
            <a:r>
              <a:rPr lang="en-GB" sz="2400" b="1" dirty="0">
                <a:solidFill>
                  <a:schemeClr val="bg1"/>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website</a:t>
            </a:r>
            <a:endParaRPr lang="en-GB" dirty="0"/>
          </a:p>
          <a:p>
            <a:pPr algn="ctr"/>
            <a:endParaRPr lang="en-GB" dirty="0"/>
          </a:p>
        </p:txBody>
      </p:sp>
    </p:spTree>
    <p:extLst>
      <p:ext uri="{BB962C8B-B14F-4D97-AF65-F5344CB8AC3E}">
        <p14:creationId xmlns:p14="http://schemas.microsoft.com/office/powerpoint/2010/main" val="31401534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1DB0DB3-6E02-4D7B-9EBB-074C5DC22F8A}"/>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6" name="TextBox 5">
            <a:extLst>
              <a:ext uri="{FF2B5EF4-FFF2-40B4-BE49-F238E27FC236}">
                <a16:creationId xmlns:a16="http://schemas.microsoft.com/office/drawing/2014/main" id="{E5F02D76-D5ED-4995-984C-60226316BF0F}"/>
              </a:ext>
            </a:extLst>
          </p:cNvPr>
          <p:cNvSpPr txBox="1"/>
          <p:nvPr/>
        </p:nvSpPr>
        <p:spPr>
          <a:xfrm>
            <a:off x="219075" y="2792674"/>
            <a:ext cx="11728450" cy="7078861"/>
          </a:xfrm>
          <a:prstGeom prst="rect">
            <a:avLst/>
          </a:prstGeom>
          <a:noFill/>
        </p:spPr>
        <p:txBody>
          <a:bodyPr wrap="square" rtlCol="0">
            <a:spAutoFit/>
          </a:bodyPr>
          <a:lstStyle/>
          <a:p>
            <a:r>
              <a:rPr lang="en-GB" sz="3600" b="1" dirty="0">
                <a:latin typeface="Arial" panose="020B0604020202020204" pitchFamily="34" charset="0"/>
                <a:cs typeface="Arial" panose="020B0604020202020204" pitchFamily="34" charset="0"/>
              </a:rPr>
              <a:t>EMOTIONAL WELLBEING/SPOT THE SIGNS</a:t>
            </a:r>
          </a:p>
          <a:p>
            <a:r>
              <a:rPr lang="en-GB" sz="3600" b="1" dirty="0">
                <a:latin typeface="Arial" panose="020B0604020202020204" pitchFamily="34" charset="0"/>
                <a:cs typeface="Arial" panose="020B0604020202020204" pitchFamily="34" charset="0"/>
              </a:rPr>
              <a:t>Children and Young People </a:t>
            </a:r>
            <a:endParaRPr lang="en-GB" sz="2800" b="1" dirty="0">
              <a:latin typeface="Arial" panose="020B0604020202020204" pitchFamily="34" charset="0"/>
              <a:cs typeface="Arial" panose="020B0604020202020204" pitchFamily="34" charset="0"/>
            </a:endParaRPr>
          </a:p>
          <a:p>
            <a:r>
              <a:rPr lang="en-GB" sz="2800" dirty="0"/>
              <a:t>The HSCP are offering the following training sessions, facilitated by </a:t>
            </a:r>
            <a:r>
              <a:rPr lang="en-GB" sz="2800" b="1" dirty="0"/>
              <a:t>Herts Mind Network</a:t>
            </a:r>
            <a:r>
              <a:rPr lang="en-GB" sz="2800" dirty="0"/>
              <a:t>.  </a:t>
            </a:r>
          </a:p>
          <a:p>
            <a:endParaRPr lang="en-GB" sz="2800" dirty="0"/>
          </a:p>
          <a:p>
            <a:pPr lvl="0"/>
            <a:endParaRPr lang="en-GB" sz="2800" dirty="0"/>
          </a:p>
          <a:p>
            <a:pPr marL="285750" lvl="0" indent="-285750">
              <a:buFont typeface="Arial" panose="020B0604020202020204" pitchFamily="34" charset="0"/>
              <a:buChar char="•"/>
            </a:pPr>
            <a:r>
              <a:rPr lang="en-GB" sz="2800" dirty="0"/>
              <a:t>Emotional Wellbeing and Coping Strategies </a:t>
            </a:r>
          </a:p>
          <a:p>
            <a:r>
              <a:rPr lang="en-GB" sz="2800" b="1" dirty="0"/>
              <a:t>Audience</a:t>
            </a:r>
            <a:r>
              <a:rPr lang="en-GB" sz="2800" dirty="0"/>
              <a:t>: all practitioners working with children and young people in Hertfordshire. </a:t>
            </a:r>
          </a:p>
          <a:p>
            <a:endParaRPr lang="en-GB" sz="2800" dirty="0"/>
          </a:p>
          <a:p>
            <a:pPr marL="285750" lvl="0" indent="-285750">
              <a:buFont typeface="Arial" panose="020B0604020202020204" pitchFamily="34" charset="0"/>
              <a:buChar char="•"/>
            </a:pPr>
            <a:r>
              <a:rPr lang="en-GB" sz="2800" dirty="0"/>
              <a:t>Spot the Signs (Youth Suicide Prevent Course) </a:t>
            </a:r>
          </a:p>
          <a:p>
            <a:r>
              <a:rPr lang="en-GB" sz="2800" b="1" dirty="0"/>
              <a:t>Audience</a:t>
            </a:r>
            <a:r>
              <a:rPr lang="en-GB" sz="2800" dirty="0"/>
              <a:t>: all practitioners working with children and young people (aged 9yrs to 20yrs) in Hertfordshire. </a:t>
            </a:r>
          </a:p>
          <a:p>
            <a:r>
              <a:rPr lang="en-GB" sz="2800" dirty="0"/>
              <a:t> </a:t>
            </a:r>
          </a:p>
          <a:p>
            <a:r>
              <a:rPr lang="en-GB" sz="2800" dirty="0"/>
              <a:t>Dates and times below </a:t>
            </a:r>
          </a:p>
          <a:p>
            <a:endParaRPr lang="en-GB" dirty="0">
              <a:latin typeface="Arial" panose="020B0604020202020204" pitchFamily="34" charset="0"/>
              <a:cs typeface="Arial" panose="020B0604020202020204" pitchFamily="34" charset="0"/>
            </a:endParaRPr>
          </a:p>
        </p:txBody>
      </p:sp>
      <p:graphicFrame>
        <p:nvGraphicFramePr>
          <p:cNvPr id="9" name="Table 18">
            <a:extLst>
              <a:ext uri="{FF2B5EF4-FFF2-40B4-BE49-F238E27FC236}">
                <a16:creationId xmlns:a16="http://schemas.microsoft.com/office/drawing/2014/main" id="{EC2BDE02-DB2B-4036-95E6-E722A7C89095}"/>
              </a:ext>
            </a:extLst>
          </p:cNvPr>
          <p:cNvGraphicFramePr>
            <a:graphicFrameLocks noGrp="1"/>
          </p:cNvGraphicFramePr>
          <p:nvPr>
            <p:extLst>
              <p:ext uri="{D42A27DB-BD31-4B8C-83A1-F6EECF244321}">
                <p14:modId xmlns:p14="http://schemas.microsoft.com/office/powerpoint/2010/main" val="3309361134"/>
              </p:ext>
            </p:extLst>
          </p:nvPr>
        </p:nvGraphicFramePr>
        <p:xfrm>
          <a:off x="444817" y="10732202"/>
          <a:ext cx="11276965" cy="2103120"/>
        </p:xfrm>
        <a:graphic>
          <a:graphicData uri="http://schemas.openxmlformats.org/drawingml/2006/table">
            <a:tbl>
              <a:tblPr firstRow="1" bandRow="1">
                <a:tableStyleId>{5C22544A-7EE6-4342-B048-85BDC9FD1C3A}</a:tableStyleId>
              </a:tblPr>
              <a:tblGrid>
                <a:gridCol w="6413774">
                  <a:extLst>
                    <a:ext uri="{9D8B030D-6E8A-4147-A177-3AD203B41FA5}">
                      <a16:colId xmlns:a16="http://schemas.microsoft.com/office/drawing/2014/main" val="2062508448"/>
                    </a:ext>
                  </a:extLst>
                </a:gridCol>
                <a:gridCol w="4863191">
                  <a:extLst>
                    <a:ext uri="{9D8B030D-6E8A-4147-A177-3AD203B41FA5}">
                      <a16:colId xmlns:a16="http://schemas.microsoft.com/office/drawing/2014/main" val="2750367952"/>
                    </a:ext>
                  </a:extLst>
                </a:gridCol>
              </a:tblGrid>
              <a:tr h="0">
                <a:tc>
                  <a:txBody>
                    <a:bodyPr/>
                    <a:lstStyle/>
                    <a:p>
                      <a:r>
                        <a:rPr lang="en-GB" dirty="0"/>
                        <a:t>Date</a:t>
                      </a:r>
                    </a:p>
                  </a:txBody>
                  <a:tcPr/>
                </a:tc>
                <a:tc>
                  <a:txBody>
                    <a:bodyPr/>
                    <a:lstStyle/>
                    <a:p>
                      <a:r>
                        <a:rPr lang="en-GB" dirty="0"/>
                        <a:t>Availability</a:t>
                      </a:r>
                    </a:p>
                  </a:txBody>
                  <a:tcPr/>
                </a:tc>
                <a:extLst>
                  <a:ext uri="{0D108BD9-81ED-4DB2-BD59-A6C34878D82A}">
                    <a16:rowId xmlns:a16="http://schemas.microsoft.com/office/drawing/2014/main" val="1246928019"/>
                  </a:ext>
                </a:extLst>
              </a:tr>
              <a:tr h="370840">
                <a:tc>
                  <a:txBody>
                    <a:bodyPr/>
                    <a:lstStyle/>
                    <a:p>
                      <a:r>
                        <a:rPr lang="en-GB" b="1" dirty="0"/>
                        <a:t>Emotional</a:t>
                      </a:r>
                      <a:r>
                        <a:rPr lang="en-GB" dirty="0"/>
                        <a:t> </a:t>
                      </a:r>
                      <a:r>
                        <a:rPr lang="en-GB" b="1" dirty="0"/>
                        <a:t>Wellbeing and Coping Strategies </a:t>
                      </a:r>
                    </a:p>
                    <a:p>
                      <a:pPr marL="342900" indent="-342900">
                        <a:buFont typeface="Arial" panose="020B0604020202020204" pitchFamily="34" charset="0"/>
                        <a:buChar char="•"/>
                      </a:pPr>
                      <a:r>
                        <a:rPr lang="en-GB" dirty="0"/>
                        <a:t>18 October 2021 1pm to 2:30pm </a:t>
                      </a:r>
                    </a:p>
                  </a:txBody>
                  <a:tcPr/>
                </a:tc>
                <a:tc>
                  <a:txBody>
                    <a:bodyPr/>
                    <a:lstStyle/>
                    <a:p>
                      <a:endParaRPr lang="en-GB" dirty="0"/>
                    </a:p>
                    <a:p>
                      <a:r>
                        <a:rPr lang="en-GB" dirty="0"/>
                        <a:t>Places available </a:t>
                      </a:r>
                    </a:p>
                  </a:txBody>
                  <a:tcPr/>
                </a:tc>
                <a:extLst>
                  <a:ext uri="{0D108BD9-81ED-4DB2-BD59-A6C34878D82A}">
                    <a16:rowId xmlns:a16="http://schemas.microsoft.com/office/drawing/2014/main" val="1710743418"/>
                  </a:ext>
                </a:extLst>
              </a:tr>
              <a:tr h="370840">
                <a:tc>
                  <a:txBody>
                    <a:bodyPr/>
                    <a:lstStyle/>
                    <a:p>
                      <a:r>
                        <a:rPr lang="en-GB" b="1" dirty="0"/>
                        <a:t>Spot the Signs (Youth Suicide Prevent Course)</a:t>
                      </a:r>
                    </a:p>
                    <a:p>
                      <a:pPr marL="342900" indent="-342900">
                        <a:buFont typeface="Arial" panose="020B0604020202020204" pitchFamily="34" charset="0"/>
                        <a:buChar char="•"/>
                      </a:pPr>
                      <a:r>
                        <a:rPr lang="en-GB" dirty="0"/>
                        <a:t>19 October 2021 10:15am to 2:45pm </a:t>
                      </a:r>
                    </a:p>
                  </a:txBody>
                  <a:tcPr/>
                </a:tc>
                <a:tc>
                  <a:txBody>
                    <a:bodyPr/>
                    <a:lstStyle/>
                    <a:p>
                      <a:endParaRPr lang="en-GB" dirty="0"/>
                    </a:p>
                    <a:p>
                      <a:r>
                        <a:rPr lang="en-GB" dirty="0"/>
                        <a:t>Places available </a:t>
                      </a:r>
                    </a:p>
                  </a:txBody>
                  <a:tcPr/>
                </a:tc>
                <a:extLst>
                  <a:ext uri="{0D108BD9-81ED-4DB2-BD59-A6C34878D82A}">
                    <a16:rowId xmlns:a16="http://schemas.microsoft.com/office/drawing/2014/main" val="392440883"/>
                  </a:ext>
                </a:extLst>
              </a:tr>
            </a:tbl>
          </a:graphicData>
        </a:graphic>
      </p:graphicFrame>
      <p:sp>
        <p:nvSpPr>
          <p:cNvPr id="7" name="Rectangle: Rounded Corners 6">
            <a:extLst>
              <a:ext uri="{FF2B5EF4-FFF2-40B4-BE49-F238E27FC236}">
                <a16:creationId xmlns:a16="http://schemas.microsoft.com/office/drawing/2014/main" id="{0C393345-65A4-4840-9DAE-625DCE6CC0B4}"/>
              </a:ext>
            </a:extLst>
          </p:cNvPr>
          <p:cNvSpPr/>
          <p:nvPr/>
        </p:nvSpPr>
        <p:spPr>
          <a:xfrm>
            <a:off x="2082800" y="14605159"/>
            <a:ext cx="8128000" cy="11429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rPr>
              <a:t>For bookings, please visit the HSCP </a:t>
            </a:r>
            <a:r>
              <a:rPr lang="en-GB" sz="2400" b="1" dirty="0">
                <a:solidFill>
                  <a:schemeClr val="bg1"/>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website</a:t>
            </a:r>
            <a:endParaRPr lang="en-GB" dirty="0"/>
          </a:p>
          <a:p>
            <a:pPr algn="ctr"/>
            <a:endParaRPr lang="en-GB" dirty="0"/>
          </a:p>
        </p:txBody>
      </p:sp>
    </p:spTree>
    <p:extLst>
      <p:ext uri="{BB962C8B-B14F-4D97-AF65-F5344CB8AC3E}">
        <p14:creationId xmlns:p14="http://schemas.microsoft.com/office/powerpoint/2010/main" val="22821292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1DB0DB3-6E02-4D7B-9EBB-074C5DC22F8A}"/>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10" name="TextBox 9">
            <a:extLst>
              <a:ext uri="{FF2B5EF4-FFF2-40B4-BE49-F238E27FC236}">
                <a16:creationId xmlns:a16="http://schemas.microsoft.com/office/drawing/2014/main" id="{9A4B88EE-F08C-44BE-A488-B356A2709F6F}"/>
              </a:ext>
            </a:extLst>
          </p:cNvPr>
          <p:cNvSpPr txBox="1"/>
          <p:nvPr/>
        </p:nvSpPr>
        <p:spPr>
          <a:xfrm>
            <a:off x="711200" y="2968001"/>
            <a:ext cx="10947400" cy="6771084"/>
          </a:xfrm>
          <a:prstGeom prst="rect">
            <a:avLst/>
          </a:prstGeom>
          <a:noFill/>
        </p:spPr>
        <p:txBody>
          <a:bodyPr wrap="square" rtlCol="0">
            <a:spAutoFit/>
          </a:bodyPr>
          <a:lstStyle/>
          <a:p>
            <a:r>
              <a:rPr lang="en-GB" sz="2800" b="1" dirty="0">
                <a:solidFill>
                  <a:srgbClr val="C00000"/>
                </a:solidFill>
                <a:latin typeface="Arial" panose="020B0604020202020204" pitchFamily="34" charset="0"/>
                <a:cs typeface="Arial" panose="020B0604020202020204" pitchFamily="34" charset="0"/>
              </a:rPr>
              <a:t>HSAB Multi-Agency Safeguarding ADULTS Awareness</a:t>
            </a:r>
          </a:p>
          <a:p>
            <a:endParaRPr lang="en-GB" sz="2800" b="1" dirty="0">
              <a:solidFill>
                <a:srgbClr val="C00000"/>
              </a:solidFill>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Held over two 1.5hr sessions starting at 9:45am and finishing at 2.45pm, via MS Teams (equivalent to a one day training session)</a:t>
            </a:r>
          </a:p>
          <a:p>
            <a:r>
              <a:rPr lang="en-GB" b="1" dirty="0">
                <a:latin typeface="Arial" panose="020B0604020202020204" pitchFamily="34" charset="0"/>
                <a:cs typeface="Arial" panose="020B0604020202020204" pitchFamily="34" charset="0"/>
              </a:rPr>
              <a:t>Target audience</a:t>
            </a:r>
            <a:r>
              <a:rPr lang="en-GB" dirty="0">
                <a:latin typeface="Arial" panose="020B0604020202020204" pitchFamily="34" charset="0"/>
                <a:cs typeface="Arial" panose="020B0604020202020204" pitchFamily="34" charset="0"/>
              </a:rPr>
              <a:t>: This training course is suitable for Safeguarding leads/Champions within an organisation and anyone working with adults, who wants to increase their understanding of safeguarding adults.</a:t>
            </a:r>
          </a:p>
          <a:p>
            <a:r>
              <a:rPr lang="en-GB" b="1" dirty="0">
                <a:latin typeface="Arial" panose="020B0604020202020204" pitchFamily="34" charset="0"/>
                <a:cs typeface="Arial" panose="020B0604020202020204" pitchFamily="34" charset="0"/>
              </a:rPr>
              <a:t>Attendance criteria</a:t>
            </a:r>
            <a:r>
              <a:rPr lang="en-GB" dirty="0">
                <a:latin typeface="Arial" panose="020B0604020202020204" pitchFamily="34" charset="0"/>
                <a:cs typeface="Arial" panose="020B0604020202020204" pitchFamily="34" charset="0"/>
              </a:rPr>
              <a:t>: An awareness raising multi-agency training session developed for practitioners across Hertfordshire with a responsibility for safeguarding adults at risk.</a:t>
            </a:r>
          </a:p>
          <a:p>
            <a:endParaRPr lang="en-GB" dirty="0">
              <a:latin typeface="Arial" panose="020B0604020202020204" pitchFamily="34" charset="0"/>
              <a:cs typeface="Arial" panose="020B0604020202020204" pitchFamily="34" charset="0"/>
            </a:endParaRPr>
          </a:p>
          <a:p>
            <a:r>
              <a:rPr lang="en-GB" b="1" dirty="0">
                <a:latin typeface="Arial" panose="020B0604020202020204" pitchFamily="34" charset="0"/>
                <a:cs typeface="Arial" panose="020B0604020202020204" pitchFamily="34" charset="0"/>
              </a:rPr>
              <a:t>Learning Outcomes:</a:t>
            </a:r>
          </a:p>
          <a:p>
            <a:endParaRPr lang="en-GB" b="1"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Ø"/>
            </a:pPr>
            <a:r>
              <a:rPr lang="en-GB" dirty="0">
                <a:latin typeface="Arial" panose="020B0604020202020204" pitchFamily="34" charset="0"/>
                <a:cs typeface="Arial" panose="020B0604020202020204" pitchFamily="34" charset="0"/>
              </a:rPr>
              <a:t>To develop or refresh awareness of what to do when we suspect or know an adult is being abused;</a:t>
            </a:r>
          </a:p>
          <a:p>
            <a:pPr marL="285750" indent="-285750">
              <a:buFont typeface="Wingdings" panose="05000000000000000000" pitchFamily="2" charset="2"/>
              <a:buChar char="Ø"/>
            </a:pPr>
            <a:r>
              <a:rPr lang="en-GB" dirty="0">
                <a:latin typeface="Arial" panose="020B0604020202020204" pitchFamily="34" charset="0"/>
                <a:cs typeface="Arial" panose="020B0604020202020204" pitchFamily="34" charset="0"/>
              </a:rPr>
              <a:t>To recognise the different kinds of abuse, signs and symptoms identified in safeguarding adults guidance, including emerging issues such as self neglect, exploitation and modern slavery;</a:t>
            </a:r>
          </a:p>
          <a:p>
            <a:pPr marL="285750" indent="-285750">
              <a:buFont typeface="Wingdings" panose="05000000000000000000" pitchFamily="2" charset="2"/>
              <a:buChar char="Ø"/>
            </a:pPr>
            <a:r>
              <a:rPr lang="en-GB" dirty="0">
                <a:latin typeface="Arial" panose="020B0604020202020204" pitchFamily="34" charset="0"/>
                <a:cs typeface="Arial" panose="020B0604020202020204" pitchFamily="34" charset="0"/>
              </a:rPr>
              <a:t>To have an understanding of legislation and national and local guidance related to safeguarding adults, with reference to the duties identified in the Care Act 2014 and Making Safeguarding Personal;</a:t>
            </a:r>
          </a:p>
          <a:p>
            <a:pPr marL="285750" indent="-285750">
              <a:buFont typeface="Wingdings" panose="05000000000000000000" pitchFamily="2" charset="2"/>
              <a:buChar char="Ø"/>
            </a:pPr>
            <a:r>
              <a:rPr lang="en-GB" dirty="0">
                <a:latin typeface="Arial" panose="020B0604020202020204" pitchFamily="34" charset="0"/>
                <a:cs typeface="Arial" panose="020B0604020202020204" pitchFamily="34" charset="0"/>
              </a:rPr>
              <a:t>To consider recent developments in learning arising from local and national safeguarding adults reviews;</a:t>
            </a:r>
          </a:p>
          <a:p>
            <a:pPr marL="285750" indent="-285750">
              <a:buFont typeface="Wingdings" panose="05000000000000000000" pitchFamily="2" charset="2"/>
              <a:buChar char="Ø"/>
            </a:pPr>
            <a:r>
              <a:rPr lang="en-GB" dirty="0">
                <a:latin typeface="Arial" panose="020B0604020202020204" pitchFamily="34" charset="0"/>
                <a:cs typeface="Arial" panose="020B0604020202020204" pitchFamily="34" charset="0"/>
              </a:rPr>
              <a:t>To understand the processes of assessment, planning and review for adults at risk and your agency’s possible involvement;</a:t>
            </a:r>
          </a:p>
          <a:p>
            <a:pPr marL="285750" indent="-285750">
              <a:buFont typeface="Wingdings" panose="05000000000000000000" pitchFamily="2" charset="2"/>
              <a:buChar char="Ø"/>
            </a:pPr>
            <a:r>
              <a:rPr lang="en-GB" dirty="0">
                <a:latin typeface="Arial" panose="020B0604020202020204" pitchFamily="34" charset="0"/>
                <a:cs typeface="Arial" panose="020B0604020202020204" pitchFamily="34" charset="0"/>
              </a:rPr>
              <a:t>To recognise the importance of working together in a multiagency approach.</a:t>
            </a:r>
          </a:p>
          <a:p>
            <a:endParaRPr lang="en-GB" dirty="0">
              <a:latin typeface="Arial" panose="020B0604020202020204" pitchFamily="34" charset="0"/>
              <a:cs typeface="Arial" panose="020B0604020202020204" pitchFamily="34" charset="0"/>
            </a:endParaRPr>
          </a:p>
        </p:txBody>
      </p:sp>
      <p:graphicFrame>
        <p:nvGraphicFramePr>
          <p:cNvPr id="8" name="Table 18">
            <a:extLst>
              <a:ext uri="{FF2B5EF4-FFF2-40B4-BE49-F238E27FC236}">
                <a16:creationId xmlns:a16="http://schemas.microsoft.com/office/drawing/2014/main" id="{DC3ED5A9-8DDC-4E82-BAB7-A8DB801E6EA7}"/>
              </a:ext>
            </a:extLst>
          </p:cNvPr>
          <p:cNvGraphicFramePr>
            <a:graphicFrameLocks noGrp="1"/>
          </p:cNvGraphicFramePr>
          <p:nvPr>
            <p:extLst>
              <p:ext uri="{D42A27DB-BD31-4B8C-83A1-F6EECF244321}">
                <p14:modId xmlns:p14="http://schemas.microsoft.com/office/powerpoint/2010/main" val="3729390184"/>
              </p:ext>
            </p:extLst>
          </p:nvPr>
        </p:nvGraphicFramePr>
        <p:xfrm>
          <a:off x="2082800" y="10098446"/>
          <a:ext cx="8128000" cy="182880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062508448"/>
                    </a:ext>
                  </a:extLst>
                </a:gridCol>
                <a:gridCol w="4064000">
                  <a:extLst>
                    <a:ext uri="{9D8B030D-6E8A-4147-A177-3AD203B41FA5}">
                      <a16:colId xmlns:a16="http://schemas.microsoft.com/office/drawing/2014/main" val="2750367952"/>
                    </a:ext>
                  </a:extLst>
                </a:gridCol>
              </a:tblGrid>
              <a:tr h="218440">
                <a:tc>
                  <a:txBody>
                    <a:bodyPr/>
                    <a:lstStyle/>
                    <a:p>
                      <a:r>
                        <a:rPr lang="en-GB" dirty="0"/>
                        <a:t>Date</a:t>
                      </a:r>
                    </a:p>
                  </a:txBody>
                  <a:tcPr/>
                </a:tc>
                <a:tc>
                  <a:txBody>
                    <a:bodyPr/>
                    <a:lstStyle/>
                    <a:p>
                      <a:r>
                        <a:rPr lang="en-GB" dirty="0"/>
                        <a:t>Availability</a:t>
                      </a:r>
                    </a:p>
                  </a:txBody>
                  <a:tcPr/>
                </a:tc>
                <a:extLst>
                  <a:ext uri="{0D108BD9-81ED-4DB2-BD59-A6C34878D82A}">
                    <a16:rowId xmlns:a16="http://schemas.microsoft.com/office/drawing/2014/main" val="1246928019"/>
                  </a:ext>
                </a:extLst>
              </a:tr>
              <a:tr h="370840">
                <a:tc>
                  <a:txBody>
                    <a:bodyPr/>
                    <a:lstStyle/>
                    <a:p>
                      <a:r>
                        <a:rPr lang="en-GB" dirty="0"/>
                        <a:t>26 January 2022</a:t>
                      </a:r>
                    </a:p>
                  </a:txBody>
                  <a:tcPr/>
                </a:tc>
                <a:tc>
                  <a:txBody>
                    <a:bodyPr/>
                    <a:lstStyle/>
                    <a:p>
                      <a:r>
                        <a:rPr lang="en-GB" dirty="0"/>
                        <a:t>Places available </a:t>
                      </a:r>
                    </a:p>
                  </a:txBody>
                  <a:tcPr/>
                </a:tc>
                <a:extLst>
                  <a:ext uri="{0D108BD9-81ED-4DB2-BD59-A6C34878D82A}">
                    <a16:rowId xmlns:a16="http://schemas.microsoft.com/office/drawing/2014/main" val="3678414966"/>
                  </a:ext>
                </a:extLst>
              </a:tr>
              <a:tr h="370840">
                <a:tc>
                  <a:txBody>
                    <a:bodyPr/>
                    <a:lstStyle/>
                    <a:p>
                      <a:r>
                        <a:rPr lang="en-GB" dirty="0"/>
                        <a:t>9 March 2022</a:t>
                      </a:r>
                    </a:p>
                  </a:txBody>
                  <a:tcPr/>
                </a:tc>
                <a:tc>
                  <a:txBody>
                    <a:bodyPr/>
                    <a:lstStyle/>
                    <a:p>
                      <a:r>
                        <a:rPr lang="en-GB" dirty="0"/>
                        <a:t>Places available </a:t>
                      </a:r>
                    </a:p>
                  </a:txBody>
                  <a:tcPr/>
                </a:tc>
                <a:extLst>
                  <a:ext uri="{0D108BD9-81ED-4DB2-BD59-A6C34878D82A}">
                    <a16:rowId xmlns:a16="http://schemas.microsoft.com/office/drawing/2014/main" val="686432432"/>
                  </a:ext>
                </a:extLst>
              </a:tr>
              <a:tr h="370840">
                <a:tc>
                  <a:txBody>
                    <a:bodyPr/>
                    <a:lstStyle/>
                    <a:p>
                      <a:r>
                        <a:rPr lang="en-GB" dirty="0"/>
                        <a:t>28 April 2022</a:t>
                      </a:r>
                    </a:p>
                  </a:txBody>
                  <a:tcPr/>
                </a:tc>
                <a:tc>
                  <a:txBody>
                    <a:bodyPr/>
                    <a:lstStyle/>
                    <a:p>
                      <a:r>
                        <a:rPr lang="en-GB" dirty="0"/>
                        <a:t>Places available </a:t>
                      </a:r>
                    </a:p>
                  </a:txBody>
                  <a:tcPr/>
                </a:tc>
                <a:extLst>
                  <a:ext uri="{0D108BD9-81ED-4DB2-BD59-A6C34878D82A}">
                    <a16:rowId xmlns:a16="http://schemas.microsoft.com/office/drawing/2014/main" val="4068054973"/>
                  </a:ext>
                </a:extLst>
              </a:tr>
            </a:tbl>
          </a:graphicData>
        </a:graphic>
      </p:graphicFrame>
      <p:sp>
        <p:nvSpPr>
          <p:cNvPr id="9" name="Rectangle: Rounded Corners 8">
            <a:extLst>
              <a:ext uri="{FF2B5EF4-FFF2-40B4-BE49-F238E27FC236}">
                <a16:creationId xmlns:a16="http://schemas.microsoft.com/office/drawing/2014/main" id="{8FB4CFF9-5157-4099-A06B-FC652BFDB694}"/>
              </a:ext>
            </a:extLst>
          </p:cNvPr>
          <p:cNvSpPr/>
          <p:nvPr/>
        </p:nvSpPr>
        <p:spPr>
          <a:xfrm>
            <a:off x="2082801" y="12812237"/>
            <a:ext cx="8127999" cy="1269796"/>
          </a:xfrm>
          <a:prstGeom prst="roundRect">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tx1"/>
                </a:solidFill>
                <a:latin typeface="Arial" panose="020B0604020202020204" pitchFamily="34" charset="0"/>
                <a:cs typeface="Arial" panose="020B0604020202020204" pitchFamily="34" charset="0"/>
              </a:rPr>
              <a:t>You can log onto the HSCP or HSAB booking systems and add your name to our waiting lists for any courses </a:t>
            </a:r>
          </a:p>
        </p:txBody>
      </p:sp>
      <p:sp>
        <p:nvSpPr>
          <p:cNvPr id="7" name="Rectangle: Rounded Corners 6">
            <a:extLst>
              <a:ext uri="{FF2B5EF4-FFF2-40B4-BE49-F238E27FC236}">
                <a16:creationId xmlns:a16="http://schemas.microsoft.com/office/drawing/2014/main" id="{0C393345-65A4-4840-9DAE-625DCE6CC0B4}"/>
              </a:ext>
            </a:extLst>
          </p:cNvPr>
          <p:cNvSpPr/>
          <p:nvPr/>
        </p:nvSpPr>
        <p:spPr>
          <a:xfrm>
            <a:off x="2082800" y="14605159"/>
            <a:ext cx="8128000" cy="11429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rPr>
              <a:t>For bookings, please visit the HSCP </a:t>
            </a:r>
            <a:r>
              <a:rPr lang="en-GB" sz="2400" b="1" dirty="0">
                <a:solidFill>
                  <a:schemeClr val="bg1"/>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website</a:t>
            </a:r>
            <a:endParaRPr lang="en-GB" dirty="0"/>
          </a:p>
          <a:p>
            <a:pPr algn="ctr"/>
            <a:endParaRPr lang="en-GB" dirty="0"/>
          </a:p>
        </p:txBody>
      </p:sp>
    </p:spTree>
    <p:extLst>
      <p:ext uri="{BB962C8B-B14F-4D97-AF65-F5344CB8AC3E}">
        <p14:creationId xmlns:p14="http://schemas.microsoft.com/office/powerpoint/2010/main" val="27288091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1DB0DB3-6E02-4D7B-9EBB-074C5DC22F8A}"/>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10" name="TextBox 9">
            <a:extLst>
              <a:ext uri="{FF2B5EF4-FFF2-40B4-BE49-F238E27FC236}">
                <a16:creationId xmlns:a16="http://schemas.microsoft.com/office/drawing/2014/main" id="{9A4B88EE-F08C-44BE-A488-B356A2709F6F}"/>
              </a:ext>
            </a:extLst>
          </p:cNvPr>
          <p:cNvSpPr txBox="1"/>
          <p:nvPr/>
        </p:nvSpPr>
        <p:spPr>
          <a:xfrm>
            <a:off x="611414" y="2925471"/>
            <a:ext cx="11070771" cy="954107"/>
          </a:xfrm>
          <a:prstGeom prst="rect">
            <a:avLst/>
          </a:prstGeom>
          <a:noFill/>
        </p:spPr>
        <p:txBody>
          <a:bodyPr wrap="square" rtlCol="0">
            <a:spAutoFit/>
          </a:bodyPr>
          <a:lstStyle/>
          <a:p>
            <a:pPr algn="ctr"/>
            <a:r>
              <a:rPr lang="en-GB" sz="2800" b="1" dirty="0">
                <a:solidFill>
                  <a:srgbClr val="C00000"/>
                </a:solidFill>
                <a:latin typeface="Arial" panose="020B0604020202020204" pitchFamily="34" charset="0"/>
                <a:cs typeface="Arial" panose="020B0604020202020204" pitchFamily="34" charset="0"/>
              </a:rPr>
              <a:t>HSAB Training Offer for Practitioners Working with ADULTS </a:t>
            </a:r>
          </a:p>
          <a:p>
            <a:pPr algn="ctr"/>
            <a:endParaRPr lang="en-GB" sz="2800" b="1" dirty="0">
              <a:latin typeface="Arial" panose="020B0604020202020204" pitchFamily="34" charset="0"/>
              <a:cs typeface="Arial" panose="020B0604020202020204" pitchFamily="34" charset="0"/>
            </a:endParaRPr>
          </a:p>
        </p:txBody>
      </p:sp>
      <p:sp>
        <p:nvSpPr>
          <p:cNvPr id="2" name="Rectangle 1">
            <a:extLst>
              <a:ext uri="{FF2B5EF4-FFF2-40B4-BE49-F238E27FC236}">
                <a16:creationId xmlns:a16="http://schemas.microsoft.com/office/drawing/2014/main" id="{2A94739E-6162-4837-96AC-58EE1655D0BD}"/>
              </a:ext>
            </a:extLst>
          </p:cNvPr>
          <p:cNvSpPr/>
          <p:nvPr/>
        </p:nvSpPr>
        <p:spPr>
          <a:xfrm>
            <a:off x="195943" y="3491440"/>
            <a:ext cx="11800113" cy="2062103"/>
          </a:xfrm>
          <a:prstGeom prst="rect">
            <a:avLst/>
          </a:prstGeom>
        </p:spPr>
        <p:txBody>
          <a:bodyPr wrap="square">
            <a:spAutoFit/>
          </a:bodyPr>
          <a:lstStyle/>
          <a:p>
            <a:pPr algn="ctr"/>
            <a:r>
              <a:rPr lang="en-GB" sz="3200" b="1" dirty="0">
                <a:solidFill>
                  <a:srgbClr val="C00000"/>
                </a:solidFill>
                <a:latin typeface="Arial" panose="020B0604020202020204" pitchFamily="34" charset="0"/>
                <a:cs typeface="Arial" panose="020B0604020202020204" pitchFamily="34" charset="0"/>
              </a:rPr>
              <a:t>Training Offer from the Eastern Region </a:t>
            </a:r>
          </a:p>
          <a:p>
            <a:pPr algn="ctr"/>
            <a:r>
              <a:rPr lang="en-GB" sz="3200" b="1" dirty="0">
                <a:solidFill>
                  <a:srgbClr val="C00000"/>
                </a:solidFill>
                <a:latin typeface="Arial" panose="020B0604020202020204" pitchFamily="34" charset="0"/>
                <a:cs typeface="Arial" panose="020B0604020202020204" pitchFamily="34" charset="0"/>
              </a:rPr>
              <a:t>Safeguarding Adults Boards</a:t>
            </a:r>
          </a:p>
          <a:p>
            <a:pPr algn="ctr"/>
            <a:endParaRPr lang="en-GB" sz="3200" b="1" dirty="0">
              <a:solidFill>
                <a:srgbClr val="C00000"/>
              </a:solidFill>
              <a:latin typeface="Arial" panose="020B0604020202020204" pitchFamily="34" charset="0"/>
              <a:cs typeface="Arial" panose="020B0604020202020204" pitchFamily="34" charset="0"/>
            </a:endParaRPr>
          </a:p>
          <a:p>
            <a:pPr algn="ctr"/>
            <a:endParaRPr lang="en-GB" sz="3200" b="1" dirty="0">
              <a:solidFill>
                <a:srgbClr val="C00000"/>
              </a:solidFill>
              <a:latin typeface="Arial" panose="020B0604020202020204" pitchFamily="34" charset="0"/>
              <a:cs typeface="Arial" panose="020B0604020202020204" pitchFamily="34" charset="0"/>
            </a:endParaRPr>
          </a:p>
        </p:txBody>
      </p:sp>
      <p:sp>
        <p:nvSpPr>
          <p:cNvPr id="9" name="Rectangle 8">
            <a:extLst>
              <a:ext uri="{FF2B5EF4-FFF2-40B4-BE49-F238E27FC236}">
                <a16:creationId xmlns:a16="http://schemas.microsoft.com/office/drawing/2014/main" id="{221A52E0-3C9C-41BF-BB37-89436EAB9EEE}"/>
              </a:ext>
            </a:extLst>
          </p:cNvPr>
          <p:cNvSpPr/>
          <p:nvPr/>
        </p:nvSpPr>
        <p:spPr>
          <a:xfrm>
            <a:off x="654050" y="4445547"/>
            <a:ext cx="11342006" cy="8094524"/>
          </a:xfrm>
          <a:prstGeom prst="rect">
            <a:avLst/>
          </a:prstGeom>
        </p:spPr>
        <p:txBody>
          <a:bodyPr wrap="square">
            <a:spAutoFit/>
          </a:bodyPr>
          <a:lstStyle/>
          <a:p>
            <a:endParaRPr lang="en-GB" sz="1600" dirty="0">
              <a:solidFill>
                <a:srgbClr val="000000"/>
              </a:solidFill>
              <a:latin typeface="Microsoft JhengHei" panose="020B0604030504040204" pitchFamily="34" charset="-120"/>
            </a:endParaRPr>
          </a:p>
          <a:p>
            <a:r>
              <a:rPr lang="en-GB" sz="1600" dirty="0">
                <a:solidFill>
                  <a:srgbClr val="000000"/>
                </a:solidFill>
                <a:latin typeface="Microsoft JhengHei" panose="020B0604030504040204" pitchFamily="34" charset="-120"/>
              </a:rPr>
              <a:t> </a:t>
            </a:r>
            <a:r>
              <a:rPr lang="en-GB" sz="2400" dirty="0">
                <a:solidFill>
                  <a:srgbClr val="000000"/>
                </a:solidFill>
                <a:latin typeface="Arial" panose="020B0604020202020204" pitchFamily="34" charset="0"/>
                <a:cs typeface="Arial" panose="020B0604020202020204" pitchFamily="34" charset="0"/>
              </a:rPr>
              <a:t>The eight SABs are running a series of webinars in 2021/22 to share learning on a range of themes emerging from SARs undertaken and lessons learned during COVID-19 . All webinars </a:t>
            </a:r>
            <a:r>
              <a:rPr lang="en-GB" sz="2400" dirty="0">
                <a:latin typeface="Arial" panose="020B0604020202020204" pitchFamily="34" charset="0"/>
                <a:cs typeface="Arial" panose="020B0604020202020204" pitchFamily="34" charset="0"/>
              </a:rPr>
              <a:t>run from </a:t>
            </a:r>
            <a:r>
              <a:rPr lang="en-GB" sz="2400" b="1" dirty="0">
                <a:latin typeface="Arial" panose="020B0604020202020204" pitchFamily="34" charset="0"/>
                <a:cs typeface="Arial" panose="020B0604020202020204" pitchFamily="34" charset="0"/>
              </a:rPr>
              <a:t>10 till 11.30am </a:t>
            </a:r>
            <a:r>
              <a:rPr lang="en-GB" sz="2400" dirty="0">
                <a:latin typeface="Arial" panose="020B0604020202020204" pitchFamily="34" charset="0"/>
                <a:cs typeface="Arial" panose="020B0604020202020204" pitchFamily="34" charset="0"/>
              </a:rPr>
              <a:t>unless stated otherwise.</a:t>
            </a:r>
            <a:endParaRPr lang="en-GB" sz="2400" dirty="0">
              <a:solidFill>
                <a:srgbClr val="000000"/>
              </a:solidFill>
              <a:latin typeface="Arial" panose="020B0604020202020204" pitchFamily="34" charset="0"/>
              <a:cs typeface="Arial" panose="020B0604020202020204" pitchFamily="34" charset="0"/>
            </a:endParaRPr>
          </a:p>
          <a:p>
            <a:endParaRPr lang="en-GB" sz="2400" dirty="0">
              <a:solidFill>
                <a:srgbClr val="0562C1"/>
              </a:solidFill>
              <a:latin typeface="Arial" panose="020B0604020202020204" pitchFamily="34" charset="0"/>
              <a:cs typeface="Arial" panose="020B0604020202020204" pitchFamily="34" charset="0"/>
            </a:endParaRPr>
          </a:p>
          <a:p>
            <a:endParaRPr lang="en-GB" sz="2400" dirty="0">
              <a:solidFill>
                <a:srgbClr val="0562C1"/>
              </a:solidFill>
              <a:latin typeface="Arial" panose="020B0604020202020204" pitchFamily="34" charset="0"/>
              <a:cs typeface="Arial" panose="020B0604020202020204" pitchFamily="34" charset="0"/>
            </a:endParaRPr>
          </a:p>
          <a:p>
            <a:r>
              <a:rPr lang="en-GB" sz="2400" b="1" dirty="0">
                <a:solidFill>
                  <a:srgbClr val="000000"/>
                </a:solidFill>
                <a:latin typeface="Arial" panose="020B0604020202020204" pitchFamily="34" charset="0"/>
                <a:cs typeface="Arial" panose="020B0604020202020204" pitchFamily="34" charset="0"/>
              </a:rPr>
              <a:t>10 November 2021 	Supporting people living with dementia to be involved in adult safeguarding enquiries </a:t>
            </a:r>
          </a:p>
          <a:p>
            <a:r>
              <a:rPr lang="en-GB" sz="2400" dirty="0">
                <a:solidFill>
                  <a:srgbClr val="000000"/>
                </a:solidFill>
                <a:latin typeface="Arial" panose="020B0604020202020204" pitchFamily="34" charset="0"/>
                <a:cs typeface="Arial" panose="020B0604020202020204" pitchFamily="34" charset="0"/>
              </a:rPr>
              <a:t>Dr Jeremy Dixon, Senior Lecturer, Department of Social &amp; Policy Sciences, Centre for Analysis of Social Policy </a:t>
            </a:r>
          </a:p>
          <a:p>
            <a:r>
              <a:rPr lang="en-GB" sz="2400" dirty="0">
                <a:solidFill>
                  <a:srgbClr val="000000"/>
                </a:solidFill>
                <a:latin typeface="Arial" panose="020B0604020202020204" pitchFamily="34" charset="0"/>
                <a:cs typeface="Arial" panose="020B0604020202020204" pitchFamily="34" charset="0"/>
              </a:rPr>
              <a:t>University of Bath 														Norfolk SAB </a:t>
            </a:r>
          </a:p>
          <a:p>
            <a:r>
              <a:rPr lang="en-GB" sz="2400" dirty="0">
                <a:solidFill>
                  <a:srgbClr val="0562C1"/>
                </a:solidFill>
                <a:latin typeface="Arial" panose="020B0604020202020204" pitchFamily="34" charset="0"/>
                <a:cs typeface="Arial" panose="020B0604020202020204" pitchFamily="34" charset="0"/>
                <a:hlinkClick r:id="rId2"/>
              </a:rPr>
              <a:t>book here </a:t>
            </a:r>
            <a:r>
              <a:rPr lang="en-GB" sz="2400" dirty="0">
                <a:solidFill>
                  <a:srgbClr val="0562C1"/>
                </a:solidFill>
                <a:latin typeface="Arial" panose="020B0604020202020204" pitchFamily="34" charset="0"/>
                <a:cs typeface="Arial" panose="020B0604020202020204" pitchFamily="34" charset="0"/>
              </a:rPr>
              <a:t>	</a:t>
            </a:r>
          </a:p>
          <a:p>
            <a:endParaRPr lang="en-GB" sz="2400" dirty="0">
              <a:solidFill>
                <a:srgbClr val="0562C1"/>
              </a:solidFill>
              <a:latin typeface="Arial" panose="020B0604020202020204" pitchFamily="34" charset="0"/>
              <a:cs typeface="Arial" panose="020B0604020202020204" pitchFamily="34" charset="0"/>
            </a:endParaRPr>
          </a:p>
          <a:p>
            <a:r>
              <a:rPr lang="en-GB" sz="2400" b="1" dirty="0">
                <a:solidFill>
                  <a:srgbClr val="000000"/>
                </a:solidFill>
                <a:latin typeface="Arial" panose="020B0604020202020204" pitchFamily="34" charset="0"/>
                <a:cs typeface="Arial" panose="020B0604020202020204" pitchFamily="34" charset="0"/>
              </a:rPr>
              <a:t>08 December 2021 	Alcohol addiction Mike Ward, Alcohol Change UK</a:t>
            </a:r>
          </a:p>
          <a:p>
            <a:r>
              <a:rPr lang="en-GB" sz="2400" b="1" dirty="0">
                <a:solidFill>
                  <a:srgbClr val="000000"/>
                </a:solidFill>
                <a:latin typeface="Arial" panose="020B0604020202020204" pitchFamily="34" charset="0"/>
                <a:cs typeface="Arial" panose="020B0604020202020204" pitchFamily="34" charset="0"/>
              </a:rPr>
              <a:t> </a:t>
            </a:r>
            <a:r>
              <a:rPr lang="en-GB" sz="2400" dirty="0">
                <a:solidFill>
                  <a:srgbClr val="0562C1"/>
                </a:solidFill>
                <a:latin typeface="Arial" panose="020B0604020202020204" pitchFamily="34" charset="0"/>
                <a:cs typeface="Arial" panose="020B0604020202020204" pitchFamily="34" charset="0"/>
                <a:hlinkClick r:id="rId3"/>
              </a:rPr>
              <a:t>book here </a:t>
            </a:r>
            <a:r>
              <a:rPr lang="en-GB" sz="2400" dirty="0">
                <a:solidFill>
                  <a:srgbClr val="0562C1"/>
                </a:solidFill>
                <a:latin typeface="Arial" panose="020B0604020202020204" pitchFamily="34" charset="0"/>
                <a:cs typeface="Arial" panose="020B0604020202020204" pitchFamily="34" charset="0"/>
              </a:rPr>
              <a:t>																</a:t>
            </a:r>
            <a:r>
              <a:rPr lang="en-GB" sz="2400" dirty="0">
                <a:latin typeface="Arial" panose="020B0604020202020204" pitchFamily="34" charset="0"/>
                <a:cs typeface="Arial" panose="020B0604020202020204" pitchFamily="34" charset="0"/>
              </a:rPr>
              <a:t>Herts SAB</a:t>
            </a:r>
          </a:p>
          <a:p>
            <a:endParaRPr lang="en-GB" sz="2400" dirty="0">
              <a:latin typeface="Arial" panose="020B0604020202020204" pitchFamily="34" charset="0"/>
              <a:cs typeface="Arial" panose="020B0604020202020204" pitchFamily="34" charset="0"/>
            </a:endParaRPr>
          </a:p>
          <a:p>
            <a:r>
              <a:rPr lang="en-GB" sz="2400" b="1" dirty="0">
                <a:solidFill>
                  <a:srgbClr val="000000"/>
                </a:solidFill>
                <a:latin typeface="Arial" panose="020B0604020202020204" pitchFamily="34" charset="0"/>
                <a:cs typeface="Arial" panose="020B0604020202020204" pitchFamily="34" charset="0"/>
              </a:rPr>
              <a:t>14 January 2022 	Office of the Public Guardian </a:t>
            </a:r>
          </a:p>
          <a:p>
            <a:r>
              <a:rPr lang="en-GB" sz="2400" dirty="0">
                <a:solidFill>
                  <a:srgbClr val="000000"/>
                </a:solidFill>
                <a:latin typeface="Arial" panose="020B0604020202020204" pitchFamily="34" charset="0"/>
                <a:cs typeface="Arial" panose="020B0604020202020204" pitchFamily="34" charset="0"/>
              </a:rPr>
              <a:t>Julie Smith, Senior Operational Delivery Manager – Office of the Public Guardian </a:t>
            </a:r>
            <a:r>
              <a:rPr lang="en-GB" sz="2400" dirty="0">
                <a:solidFill>
                  <a:srgbClr val="0562C1"/>
                </a:solidFill>
                <a:latin typeface="Arial" panose="020B0604020202020204" pitchFamily="34" charset="0"/>
                <a:cs typeface="Arial" panose="020B0604020202020204" pitchFamily="34" charset="0"/>
                <a:hlinkClick r:id="rId4"/>
              </a:rPr>
              <a:t>book here </a:t>
            </a:r>
            <a:r>
              <a:rPr lang="en-GB" sz="2400" dirty="0">
                <a:solidFill>
                  <a:srgbClr val="000000"/>
                </a:solidFill>
                <a:latin typeface="Arial" panose="020B0604020202020204" pitchFamily="34" charset="0"/>
                <a:cs typeface="Arial" panose="020B0604020202020204" pitchFamily="34" charset="0"/>
              </a:rPr>
              <a:t>															Essex SAB</a:t>
            </a:r>
            <a:endParaRPr lang="en-GB" sz="2400" dirty="0">
              <a:solidFill>
                <a:srgbClr val="0562C1"/>
              </a:solidFill>
              <a:latin typeface="Arial" panose="020B0604020202020204" pitchFamily="34" charset="0"/>
              <a:cs typeface="Arial" panose="020B0604020202020204" pitchFamily="34" charset="0"/>
            </a:endParaRPr>
          </a:p>
          <a:p>
            <a:endParaRPr lang="en-GB" sz="2400" dirty="0">
              <a:solidFill>
                <a:srgbClr val="0562C1"/>
              </a:solidFill>
              <a:latin typeface="Arial" panose="020B0604020202020204" pitchFamily="34" charset="0"/>
              <a:cs typeface="Arial" panose="020B0604020202020204" pitchFamily="34" charset="0"/>
            </a:endParaRPr>
          </a:p>
          <a:p>
            <a:r>
              <a:rPr lang="en-GB" sz="2400" dirty="0">
                <a:solidFill>
                  <a:srgbClr val="0562C1"/>
                </a:solidFill>
                <a:latin typeface="Arial" panose="020B0604020202020204" pitchFamily="34" charset="0"/>
                <a:cs typeface="Arial" panose="020B0604020202020204" pitchFamily="34" charset="0"/>
              </a:rPr>
              <a:t>* Please use the Microsoft Edge browser or newer to open the links	</a:t>
            </a:r>
          </a:p>
          <a:p>
            <a:endParaRPr lang="en-GB"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908529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1DB0DB3-6E02-4D7B-9EBB-074C5DC22F8A}"/>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10" name="TextBox 9">
            <a:extLst>
              <a:ext uri="{FF2B5EF4-FFF2-40B4-BE49-F238E27FC236}">
                <a16:creationId xmlns:a16="http://schemas.microsoft.com/office/drawing/2014/main" id="{9A4B88EE-F08C-44BE-A488-B356A2709F6F}"/>
              </a:ext>
            </a:extLst>
          </p:cNvPr>
          <p:cNvSpPr txBox="1"/>
          <p:nvPr/>
        </p:nvSpPr>
        <p:spPr>
          <a:xfrm>
            <a:off x="611414" y="2925471"/>
            <a:ext cx="11070771" cy="954107"/>
          </a:xfrm>
          <a:prstGeom prst="rect">
            <a:avLst/>
          </a:prstGeom>
          <a:noFill/>
        </p:spPr>
        <p:txBody>
          <a:bodyPr wrap="square" rtlCol="0">
            <a:spAutoFit/>
          </a:bodyPr>
          <a:lstStyle/>
          <a:p>
            <a:pPr algn="ctr"/>
            <a:r>
              <a:rPr lang="en-GB" sz="2800" b="1" dirty="0">
                <a:solidFill>
                  <a:srgbClr val="C00000"/>
                </a:solidFill>
                <a:latin typeface="Arial" panose="020B0604020202020204" pitchFamily="34" charset="0"/>
                <a:cs typeface="Arial" panose="020B0604020202020204" pitchFamily="34" charset="0"/>
              </a:rPr>
              <a:t>HSAB Training Offer for Practitioners Working with ADULTS </a:t>
            </a:r>
          </a:p>
          <a:p>
            <a:pPr algn="ctr"/>
            <a:endParaRPr lang="en-GB" sz="2800" b="1" dirty="0">
              <a:latin typeface="Arial" panose="020B0604020202020204" pitchFamily="34" charset="0"/>
              <a:cs typeface="Arial" panose="020B0604020202020204" pitchFamily="34" charset="0"/>
            </a:endParaRPr>
          </a:p>
        </p:txBody>
      </p:sp>
      <p:sp>
        <p:nvSpPr>
          <p:cNvPr id="2" name="Rectangle 1">
            <a:extLst>
              <a:ext uri="{FF2B5EF4-FFF2-40B4-BE49-F238E27FC236}">
                <a16:creationId xmlns:a16="http://schemas.microsoft.com/office/drawing/2014/main" id="{2A94739E-6162-4837-96AC-58EE1655D0BD}"/>
              </a:ext>
            </a:extLst>
          </p:cNvPr>
          <p:cNvSpPr/>
          <p:nvPr/>
        </p:nvSpPr>
        <p:spPr>
          <a:xfrm>
            <a:off x="195943" y="3491440"/>
            <a:ext cx="11800113" cy="1077218"/>
          </a:xfrm>
          <a:prstGeom prst="rect">
            <a:avLst/>
          </a:prstGeom>
        </p:spPr>
        <p:txBody>
          <a:bodyPr wrap="square">
            <a:spAutoFit/>
          </a:bodyPr>
          <a:lstStyle/>
          <a:p>
            <a:pPr algn="ctr"/>
            <a:r>
              <a:rPr lang="en-GB" sz="3200" b="1" dirty="0">
                <a:solidFill>
                  <a:srgbClr val="C00000"/>
                </a:solidFill>
                <a:latin typeface="Arial" panose="020B0604020202020204" pitchFamily="34" charset="0"/>
                <a:cs typeface="Arial" panose="020B0604020202020204" pitchFamily="34" charset="0"/>
              </a:rPr>
              <a:t>Safeguarding Forums</a:t>
            </a:r>
          </a:p>
          <a:p>
            <a:pPr algn="ctr"/>
            <a:endParaRPr lang="en-GB" sz="3200" b="1" dirty="0">
              <a:solidFill>
                <a:srgbClr val="C00000"/>
              </a:solidFill>
              <a:latin typeface="Arial" panose="020B0604020202020204" pitchFamily="34" charset="0"/>
              <a:cs typeface="Arial" panose="020B0604020202020204" pitchFamily="34" charset="0"/>
            </a:endParaRPr>
          </a:p>
        </p:txBody>
      </p:sp>
      <p:sp>
        <p:nvSpPr>
          <p:cNvPr id="9" name="Rectangle 8">
            <a:extLst>
              <a:ext uri="{FF2B5EF4-FFF2-40B4-BE49-F238E27FC236}">
                <a16:creationId xmlns:a16="http://schemas.microsoft.com/office/drawing/2014/main" id="{221A52E0-3C9C-41BF-BB37-89436EAB9EEE}"/>
              </a:ext>
            </a:extLst>
          </p:cNvPr>
          <p:cNvSpPr/>
          <p:nvPr/>
        </p:nvSpPr>
        <p:spPr>
          <a:xfrm>
            <a:off x="654050" y="4445547"/>
            <a:ext cx="11342006" cy="9941183"/>
          </a:xfrm>
          <a:prstGeom prst="rect">
            <a:avLst/>
          </a:prstGeom>
        </p:spPr>
        <p:txBody>
          <a:bodyPr wrap="square">
            <a:spAutoFit/>
          </a:bodyPr>
          <a:lstStyle/>
          <a:p>
            <a:r>
              <a:rPr lang="en-GB" sz="2400" dirty="0">
                <a:latin typeface="Arial" panose="020B0604020202020204" pitchFamily="34" charset="0"/>
                <a:cs typeface="Arial" panose="020B0604020202020204" pitchFamily="34" charset="0"/>
              </a:rPr>
              <a:t>We would like to invite all practitioners working with adults to find out about key learning from our recent Safeguarding Adults Reviews (SARs). </a:t>
            </a:r>
          </a:p>
          <a:p>
            <a:endParaRPr lang="en-GB" sz="2400" dirty="0">
              <a:latin typeface="Arial" panose="020B0604020202020204" pitchFamily="34" charset="0"/>
              <a:cs typeface="Arial" panose="020B0604020202020204" pitchFamily="34" charset="0"/>
            </a:endParaRPr>
          </a:p>
          <a:p>
            <a:r>
              <a:rPr lang="en-GB" sz="2400" dirty="0">
                <a:latin typeface="Arial" panose="020B0604020202020204" pitchFamily="34" charset="0"/>
                <a:cs typeface="Arial" panose="020B0604020202020204" pitchFamily="34" charset="0"/>
              </a:rPr>
              <a:t>SARs cover the local practice in our local agencies so the learning is relevant and specific to what we do and how we work together and individually with people using our services here in Hertfordshire.  SARs are concerned with good practice as well as with what went wrong – they are not about blaming but developing and improving how we work. </a:t>
            </a:r>
          </a:p>
          <a:p>
            <a:endParaRPr lang="en-GB" sz="2400" dirty="0">
              <a:latin typeface="Arial" panose="020B0604020202020204" pitchFamily="34" charset="0"/>
              <a:cs typeface="Arial" panose="020B0604020202020204" pitchFamily="34" charset="0"/>
            </a:endParaRPr>
          </a:p>
          <a:p>
            <a:r>
              <a:rPr lang="en-GB" sz="2400" dirty="0">
                <a:latin typeface="Arial" panose="020B0604020202020204" pitchFamily="34" charset="0"/>
                <a:cs typeface="Arial" panose="020B0604020202020204" pitchFamily="34" charset="0"/>
              </a:rPr>
              <a:t>The sessions will be facilitated by </a:t>
            </a:r>
            <a:r>
              <a:rPr lang="en-GB" sz="2400" u="sng" dirty="0">
                <a:latin typeface="Arial" panose="020B0604020202020204" pitchFamily="34" charset="0"/>
                <a:cs typeface="Arial" panose="020B0604020202020204" pitchFamily="34" charset="0"/>
                <a:hlinkClick r:id="rId2"/>
              </a:rPr>
              <a:t>Sylvia Manson </a:t>
            </a:r>
            <a:r>
              <a:rPr lang="en-GB" sz="2400" dirty="0">
                <a:latin typeface="Arial" panose="020B0604020202020204" pitchFamily="34" charset="0"/>
                <a:cs typeface="Arial" panose="020B0604020202020204" pitchFamily="34" charset="0"/>
              </a:rPr>
              <a:t>and there will be an opportunity to ask questions and learn from each other. </a:t>
            </a:r>
          </a:p>
          <a:p>
            <a:endParaRPr lang="en-GB" sz="2400" dirty="0">
              <a:solidFill>
                <a:srgbClr val="000000"/>
              </a:solidFill>
              <a:latin typeface="Arial" panose="020B0604020202020204" pitchFamily="34" charset="0"/>
              <a:cs typeface="Arial" panose="020B0604020202020204" pitchFamily="34" charset="0"/>
            </a:endParaRPr>
          </a:p>
          <a:p>
            <a:r>
              <a:rPr lang="en-GB" sz="2400" b="1" dirty="0">
                <a:solidFill>
                  <a:srgbClr val="C00000"/>
                </a:solidFill>
                <a:latin typeface="Arial" panose="020B0604020202020204" pitchFamily="34" charset="0"/>
                <a:cs typeface="Arial" panose="020B0604020202020204" pitchFamily="34" charset="0"/>
              </a:rPr>
              <a:t>Dates:</a:t>
            </a:r>
          </a:p>
          <a:p>
            <a:r>
              <a:rPr lang="en-GB" sz="2400" b="1" dirty="0">
                <a:solidFill>
                  <a:srgbClr val="C00000"/>
                </a:solidFill>
                <a:latin typeface="Arial" panose="020B0604020202020204" pitchFamily="34" charset="0"/>
                <a:cs typeface="Arial" panose="020B0604020202020204" pitchFamily="34" charset="0"/>
              </a:rPr>
              <a:t>9 Nov     9.15-12.00</a:t>
            </a:r>
          </a:p>
          <a:p>
            <a:r>
              <a:rPr lang="en-GB" sz="2400" b="1" dirty="0">
                <a:solidFill>
                  <a:srgbClr val="C00000"/>
                </a:solidFill>
                <a:latin typeface="Arial" panose="020B0604020202020204" pitchFamily="34" charset="0"/>
                <a:cs typeface="Arial" panose="020B0604020202020204" pitchFamily="34" charset="0"/>
              </a:rPr>
              <a:t>17</a:t>
            </a:r>
            <a:r>
              <a:rPr lang="en-GB" sz="2400" b="1" baseline="30000" dirty="0">
                <a:solidFill>
                  <a:srgbClr val="C00000"/>
                </a:solidFill>
                <a:latin typeface="Arial" panose="020B0604020202020204" pitchFamily="34" charset="0"/>
                <a:cs typeface="Arial" panose="020B0604020202020204" pitchFamily="34" charset="0"/>
              </a:rPr>
              <a:t>  </a:t>
            </a:r>
            <a:r>
              <a:rPr lang="en-GB" sz="2400" b="1" dirty="0">
                <a:solidFill>
                  <a:srgbClr val="C00000"/>
                </a:solidFill>
                <a:latin typeface="Arial" panose="020B0604020202020204" pitchFamily="34" charset="0"/>
                <a:cs typeface="Arial" panose="020B0604020202020204" pitchFamily="34" charset="0"/>
              </a:rPr>
              <a:t> Nov  9.15-12.00</a:t>
            </a:r>
          </a:p>
          <a:p>
            <a:endParaRPr lang="en-GB" sz="2400" dirty="0">
              <a:solidFill>
                <a:srgbClr val="000000"/>
              </a:solidFill>
              <a:latin typeface="Arial" panose="020B0604020202020204" pitchFamily="34" charset="0"/>
              <a:cs typeface="Arial" panose="020B0604020202020204" pitchFamily="34" charset="0"/>
            </a:endParaRPr>
          </a:p>
          <a:p>
            <a:r>
              <a:rPr lang="en-GB" sz="2400" dirty="0">
                <a:solidFill>
                  <a:srgbClr val="000000"/>
                </a:solidFill>
                <a:latin typeface="Arial" panose="020B0604020202020204" pitchFamily="34" charset="0"/>
                <a:cs typeface="Arial" panose="020B0604020202020204" pitchFamily="34" charset="0"/>
              </a:rPr>
              <a:t>The forums will cover the following practice areas:</a:t>
            </a:r>
          </a:p>
          <a:p>
            <a:pPr marL="342900" indent="-342900">
              <a:buFont typeface="Arial" panose="020B0604020202020204" pitchFamily="34" charset="0"/>
              <a:buChar char="•"/>
            </a:pPr>
            <a:r>
              <a:rPr lang="en-GB" sz="2400" dirty="0">
                <a:solidFill>
                  <a:srgbClr val="000000"/>
                </a:solidFill>
                <a:latin typeface="Arial" panose="020B0604020202020204" pitchFamily="34" charset="0"/>
                <a:cs typeface="Arial" panose="020B0604020202020204" pitchFamily="34" charset="0"/>
              </a:rPr>
              <a:t>Self-neglect </a:t>
            </a:r>
          </a:p>
          <a:p>
            <a:pPr marL="342900" indent="-342900">
              <a:buFont typeface="Arial" panose="020B0604020202020204" pitchFamily="34" charset="0"/>
              <a:buChar char="•"/>
            </a:pPr>
            <a:r>
              <a:rPr lang="en-GB" sz="2400" dirty="0">
                <a:solidFill>
                  <a:srgbClr val="000000"/>
                </a:solidFill>
                <a:latin typeface="Arial" panose="020B0604020202020204" pitchFamily="34" charset="0"/>
                <a:cs typeface="Arial" panose="020B0604020202020204" pitchFamily="34" charset="0"/>
              </a:rPr>
              <a:t>Alcohol misuse</a:t>
            </a:r>
          </a:p>
          <a:p>
            <a:pPr marL="342900" indent="-342900">
              <a:buFont typeface="Arial" panose="020B0604020202020204" pitchFamily="34" charset="0"/>
              <a:buChar char="•"/>
            </a:pPr>
            <a:r>
              <a:rPr lang="en-GB" sz="2400" dirty="0">
                <a:solidFill>
                  <a:srgbClr val="000000"/>
                </a:solidFill>
                <a:latin typeface="Arial" panose="020B0604020202020204" pitchFamily="34" charset="0"/>
                <a:cs typeface="Arial" panose="020B0604020202020204" pitchFamily="34" charset="0"/>
              </a:rPr>
              <a:t>Homelessness</a:t>
            </a:r>
          </a:p>
          <a:p>
            <a:pPr marL="342900" indent="-342900">
              <a:buFont typeface="Arial" panose="020B0604020202020204" pitchFamily="34" charset="0"/>
              <a:buChar char="•"/>
            </a:pPr>
            <a:r>
              <a:rPr lang="en-GB" sz="2400" dirty="0">
                <a:solidFill>
                  <a:srgbClr val="000000"/>
                </a:solidFill>
                <a:latin typeface="Arial" panose="020B0604020202020204" pitchFamily="34" charset="0"/>
                <a:cs typeface="Arial" panose="020B0604020202020204" pitchFamily="34" charset="0"/>
              </a:rPr>
              <a:t>Working with people with learning disabilities</a:t>
            </a:r>
          </a:p>
          <a:p>
            <a:pPr marL="342900" indent="-342900">
              <a:buFont typeface="Arial" panose="020B0604020202020204" pitchFamily="34" charset="0"/>
              <a:buChar char="•"/>
            </a:pPr>
            <a:r>
              <a:rPr lang="en-GB" sz="2400" dirty="0">
                <a:solidFill>
                  <a:srgbClr val="000000"/>
                </a:solidFill>
                <a:latin typeface="Arial" panose="020B0604020202020204" pitchFamily="34" charset="0"/>
                <a:cs typeface="Arial" panose="020B0604020202020204" pitchFamily="34" charset="0"/>
              </a:rPr>
              <a:t>Fire safety</a:t>
            </a:r>
          </a:p>
          <a:p>
            <a:endParaRPr lang="en-GB" sz="2400" dirty="0">
              <a:solidFill>
                <a:srgbClr val="000000"/>
              </a:solidFill>
              <a:latin typeface="Arial" panose="020B0604020202020204" pitchFamily="34" charset="0"/>
              <a:cs typeface="Arial" panose="020B0604020202020204" pitchFamily="34" charset="0"/>
            </a:endParaRPr>
          </a:p>
          <a:p>
            <a:endParaRPr lang="en-GB" sz="2400" dirty="0">
              <a:solidFill>
                <a:srgbClr val="000000"/>
              </a:solidFill>
              <a:latin typeface="Arial" panose="020B0604020202020204" pitchFamily="34" charset="0"/>
              <a:cs typeface="Arial" panose="020B0604020202020204" pitchFamily="34" charset="0"/>
            </a:endParaRPr>
          </a:p>
          <a:p>
            <a:endParaRPr lang="en-GB" sz="1600" dirty="0">
              <a:solidFill>
                <a:srgbClr val="000000"/>
              </a:solidFill>
              <a:latin typeface="Arial" panose="020B0604020202020204" pitchFamily="34" charset="0"/>
              <a:cs typeface="Arial" panose="020B0604020202020204" pitchFamily="34" charset="0"/>
            </a:endParaRPr>
          </a:p>
          <a:p>
            <a:r>
              <a:rPr lang="en-GB" sz="2400" dirty="0">
                <a:solidFill>
                  <a:srgbClr val="0562C1"/>
                </a:solidFill>
                <a:latin typeface="Arial" panose="020B0604020202020204" pitchFamily="34" charset="0"/>
                <a:cs typeface="Arial" panose="020B0604020202020204" pitchFamily="34" charset="0"/>
              </a:rPr>
              <a:t>* Please use the Microsoft Edge browser or newer to open the links	</a:t>
            </a:r>
          </a:p>
          <a:p>
            <a:endParaRPr lang="en-GB" sz="2400" dirty="0">
              <a:latin typeface="Arial" panose="020B0604020202020204" pitchFamily="34" charset="0"/>
              <a:cs typeface="Arial" panose="020B0604020202020204" pitchFamily="34" charset="0"/>
            </a:endParaRPr>
          </a:p>
        </p:txBody>
      </p:sp>
      <p:sp>
        <p:nvSpPr>
          <p:cNvPr id="6" name="Rectangle: Rounded Corners 5">
            <a:extLst>
              <a:ext uri="{FF2B5EF4-FFF2-40B4-BE49-F238E27FC236}">
                <a16:creationId xmlns:a16="http://schemas.microsoft.com/office/drawing/2014/main" id="{E36C5721-5117-49B3-A6ED-80F47CA75050}"/>
              </a:ext>
            </a:extLst>
          </p:cNvPr>
          <p:cNvSpPr/>
          <p:nvPr/>
        </p:nvSpPr>
        <p:spPr>
          <a:xfrm>
            <a:off x="2082800" y="14605159"/>
            <a:ext cx="8128000" cy="11429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rPr>
              <a:t>For bookings, please visit the HSCP </a:t>
            </a:r>
            <a:r>
              <a:rPr lang="en-GB" sz="2400" b="1" dirty="0">
                <a:solidFill>
                  <a:schemeClr val="bg1"/>
                </a:solid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website</a:t>
            </a:r>
            <a:endParaRPr lang="en-GB" dirty="0"/>
          </a:p>
          <a:p>
            <a:pPr algn="ctr"/>
            <a:endParaRPr lang="en-GB" dirty="0"/>
          </a:p>
        </p:txBody>
      </p:sp>
    </p:spTree>
    <p:extLst>
      <p:ext uri="{BB962C8B-B14F-4D97-AF65-F5344CB8AC3E}">
        <p14:creationId xmlns:p14="http://schemas.microsoft.com/office/powerpoint/2010/main" val="3113621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1DB0DB3-6E02-4D7B-9EBB-074C5DC22F8A}"/>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11" name="TextBox 10">
            <a:extLst>
              <a:ext uri="{FF2B5EF4-FFF2-40B4-BE49-F238E27FC236}">
                <a16:creationId xmlns:a16="http://schemas.microsoft.com/office/drawing/2014/main" id="{6BE4D33D-5BFD-4C86-8918-186B94FE6DE6}"/>
              </a:ext>
            </a:extLst>
          </p:cNvPr>
          <p:cNvSpPr txBox="1"/>
          <p:nvPr/>
        </p:nvSpPr>
        <p:spPr>
          <a:xfrm>
            <a:off x="673100" y="3002682"/>
            <a:ext cx="10947400" cy="7048083"/>
          </a:xfrm>
          <a:prstGeom prst="rect">
            <a:avLst/>
          </a:prstGeom>
          <a:noFill/>
        </p:spPr>
        <p:txBody>
          <a:bodyPr wrap="square" rtlCol="0">
            <a:spAutoFit/>
          </a:bodyPr>
          <a:lstStyle/>
          <a:p>
            <a:r>
              <a:rPr lang="en-GB" sz="2800" b="1" dirty="0">
                <a:latin typeface="Arial" panose="020B0604020202020204" pitchFamily="34" charset="0"/>
                <a:cs typeface="Arial" panose="020B0604020202020204" pitchFamily="34" charset="0"/>
              </a:rPr>
              <a:t>Working with Mothers with Emotionally Unstable Personality Disorder (EUPD)</a:t>
            </a:r>
          </a:p>
          <a:p>
            <a:endParaRPr lang="en-GB" sz="1400" dirty="0">
              <a:latin typeface="Arial" panose="020B0604020202020204" pitchFamily="34" charset="0"/>
              <a:cs typeface="Arial" panose="020B0604020202020204" pitchFamily="34" charset="0"/>
            </a:endParaRPr>
          </a:p>
          <a:p>
            <a:r>
              <a:rPr lang="en-GB" sz="1600" b="1" dirty="0">
                <a:latin typeface="Arial" panose="020B0604020202020204" pitchFamily="34" charset="0"/>
                <a:cs typeface="Arial" panose="020B0604020202020204" pitchFamily="34" charset="0"/>
              </a:rPr>
              <a:t>Delivered by: </a:t>
            </a:r>
          </a:p>
          <a:p>
            <a:endParaRPr lang="en-GB" sz="1600" b="1" dirty="0">
              <a:latin typeface="Arial" panose="020B0604020202020204" pitchFamily="34" charset="0"/>
              <a:cs typeface="Arial" panose="020B0604020202020204" pitchFamily="34" charset="0"/>
            </a:endParaRPr>
          </a:p>
          <a:p>
            <a:r>
              <a:rPr lang="en-GB" sz="1600" dirty="0">
                <a:latin typeface="Arial" panose="020B0604020202020204" pitchFamily="34" charset="0"/>
                <a:cs typeface="Arial" panose="020B0604020202020204" pitchFamily="34" charset="0"/>
              </a:rPr>
              <a:t>The HPFT Community Perinatal Team: </a:t>
            </a:r>
          </a:p>
          <a:p>
            <a:pPr marL="285750" indent="-285750">
              <a:buFont typeface="Arial" panose="020B0604020202020204" pitchFamily="34" charset="0"/>
              <a:buChar char="•"/>
            </a:pPr>
            <a:r>
              <a:rPr lang="en-GB" sz="1600" dirty="0">
                <a:latin typeface="Arial" panose="020B0604020202020204" pitchFamily="34" charset="0"/>
                <a:cs typeface="Arial" panose="020B0604020202020204" pitchFamily="34" charset="0"/>
              </a:rPr>
              <a:t>Dr Sarah Cohen, Consultant Perinatal Psychiatrist</a:t>
            </a:r>
          </a:p>
          <a:p>
            <a:pPr marL="285750" indent="-285750">
              <a:buFont typeface="Arial" panose="020B0604020202020204" pitchFamily="34" charset="0"/>
              <a:buChar char="•"/>
            </a:pPr>
            <a:r>
              <a:rPr lang="en-GB" sz="1600" dirty="0">
                <a:latin typeface="Arial" panose="020B0604020202020204" pitchFamily="34" charset="0"/>
                <a:cs typeface="Arial" panose="020B0604020202020204" pitchFamily="34" charset="0"/>
              </a:rPr>
              <a:t>Dr Shetal Patel, Clinical Perinatal Psychologist</a:t>
            </a:r>
          </a:p>
          <a:p>
            <a:pPr marL="285750" indent="-285750">
              <a:buFont typeface="Arial" panose="020B0604020202020204" pitchFamily="34" charset="0"/>
              <a:buChar char="•"/>
            </a:pPr>
            <a:r>
              <a:rPr lang="en-GB" sz="1600" dirty="0">
                <a:latin typeface="Arial" panose="020B0604020202020204" pitchFamily="34" charset="0"/>
                <a:cs typeface="Arial" panose="020B0604020202020204" pitchFamily="34" charset="0"/>
              </a:rPr>
              <a:t>Dr Natasha </a:t>
            </a:r>
            <a:r>
              <a:rPr lang="en-GB" sz="1600" dirty="0" err="1">
                <a:latin typeface="Arial" panose="020B0604020202020204" pitchFamily="34" charset="0"/>
                <a:cs typeface="Arial" panose="020B0604020202020204" pitchFamily="34" charset="0"/>
              </a:rPr>
              <a:t>Gray</a:t>
            </a:r>
            <a:r>
              <a:rPr lang="en-GB" sz="1600" dirty="0">
                <a:latin typeface="Arial" panose="020B0604020202020204" pitchFamily="34" charset="0"/>
                <a:cs typeface="Arial" panose="020B0604020202020204" pitchFamily="34" charset="0"/>
              </a:rPr>
              <a:t>, Parent-Infant Psychologist.</a:t>
            </a:r>
          </a:p>
          <a:p>
            <a:endParaRPr lang="en-GB" sz="1600" dirty="0">
              <a:latin typeface="Arial" panose="020B0604020202020204" pitchFamily="34" charset="0"/>
              <a:cs typeface="Arial" panose="020B0604020202020204" pitchFamily="34" charset="0"/>
            </a:endParaRPr>
          </a:p>
          <a:p>
            <a:endParaRPr lang="en-GB" sz="1600" dirty="0">
              <a:latin typeface="Arial" panose="020B0604020202020204" pitchFamily="34" charset="0"/>
              <a:cs typeface="Arial" panose="020B0604020202020204" pitchFamily="34" charset="0"/>
            </a:endParaRPr>
          </a:p>
          <a:p>
            <a:r>
              <a:rPr lang="en-GB" sz="1600" dirty="0">
                <a:latin typeface="Arial" panose="020B0604020202020204" pitchFamily="34" charset="0"/>
                <a:cs typeface="Arial" panose="020B0604020202020204" pitchFamily="34" charset="0"/>
              </a:rPr>
              <a:t>Held over a </a:t>
            </a:r>
            <a:r>
              <a:rPr lang="en-GB" sz="1600" dirty="0">
                <a:solidFill>
                  <a:srgbClr val="FF0000"/>
                </a:solidFill>
                <a:latin typeface="Arial" panose="020B0604020202020204" pitchFamily="34" charset="0"/>
                <a:cs typeface="Arial" panose="020B0604020202020204" pitchFamily="34" charset="0"/>
              </a:rPr>
              <a:t> </a:t>
            </a:r>
            <a:r>
              <a:rPr lang="en-GB" sz="1600" dirty="0">
                <a:latin typeface="Arial" panose="020B0604020202020204" pitchFamily="34" charset="0"/>
                <a:cs typeface="Arial" panose="020B0604020202020204" pitchFamily="34" charset="0"/>
              </a:rPr>
              <a:t>2.5hr</a:t>
            </a:r>
            <a:r>
              <a:rPr lang="en-GB" sz="1600" dirty="0">
                <a:solidFill>
                  <a:srgbClr val="FF0000"/>
                </a:solidFill>
                <a:latin typeface="Arial" panose="020B0604020202020204" pitchFamily="34" charset="0"/>
                <a:cs typeface="Arial" panose="020B0604020202020204" pitchFamily="34" charset="0"/>
              </a:rPr>
              <a:t> </a:t>
            </a:r>
            <a:r>
              <a:rPr lang="en-GB" sz="1600" dirty="0">
                <a:latin typeface="Arial" panose="020B0604020202020204" pitchFamily="34" charset="0"/>
                <a:cs typeface="Arial" panose="020B0604020202020204" pitchFamily="34" charset="0"/>
              </a:rPr>
              <a:t>session (with a 10min break) starting at 9:30am, via MS Teams (equivalent to a half day training session)</a:t>
            </a:r>
          </a:p>
          <a:p>
            <a:endParaRPr lang="en-GB" sz="1600" dirty="0">
              <a:latin typeface="Arial" panose="020B0604020202020204" pitchFamily="34" charset="0"/>
              <a:cs typeface="Arial" panose="020B0604020202020204" pitchFamily="34" charset="0"/>
            </a:endParaRPr>
          </a:p>
          <a:p>
            <a:r>
              <a:rPr lang="en-GB" sz="1600" b="1" dirty="0">
                <a:latin typeface="Arial" panose="020B0604020202020204" pitchFamily="34" charset="0"/>
                <a:cs typeface="Arial" panose="020B0604020202020204" pitchFamily="34" charset="0"/>
              </a:rPr>
              <a:t>Target audience</a:t>
            </a:r>
            <a:r>
              <a:rPr lang="en-GB" sz="1600" dirty="0">
                <a:latin typeface="Arial" panose="020B0604020202020204" pitchFamily="34" charset="0"/>
                <a:cs typeface="Arial" panose="020B0604020202020204" pitchFamily="34" charset="0"/>
              </a:rPr>
              <a:t>: </a:t>
            </a:r>
          </a:p>
          <a:p>
            <a:r>
              <a:rPr lang="en-GB" sz="1600" dirty="0">
                <a:latin typeface="Arial" panose="020B0604020202020204" pitchFamily="34" charset="0"/>
                <a:cs typeface="Arial" panose="020B0604020202020204" pitchFamily="34" charset="0"/>
              </a:rPr>
              <a:t>Non-mental health professionals who work with pregnant women and mothers who have Emotionally Unstable Personality Disorder, e.g. but not limited to Children's services practitioners; midwives and health visitors:</a:t>
            </a:r>
          </a:p>
          <a:p>
            <a:endParaRPr lang="en-GB" sz="1600" b="1" dirty="0">
              <a:latin typeface="Arial" panose="020B0604020202020204" pitchFamily="34" charset="0"/>
              <a:cs typeface="Arial" panose="020B0604020202020204" pitchFamily="34" charset="0"/>
            </a:endParaRPr>
          </a:p>
          <a:p>
            <a:r>
              <a:rPr lang="en-GB" sz="1600" b="1" dirty="0">
                <a:latin typeface="Arial" panose="020B0604020202020204" pitchFamily="34" charset="0"/>
                <a:cs typeface="Arial" panose="020B0604020202020204" pitchFamily="34" charset="0"/>
              </a:rPr>
              <a:t>Content</a:t>
            </a:r>
            <a:r>
              <a:rPr lang="en-GB" sz="1600" dirty="0">
                <a:latin typeface="Arial" panose="020B0604020202020204" pitchFamily="34" charset="0"/>
                <a:cs typeface="Arial" panose="020B0604020202020204" pitchFamily="34" charset="0"/>
              </a:rPr>
              <a:t>:</a:t>
            </a:r>
          </a:p>
          <a:p>
            <a:r>
              <a:rPr lang="en-GB" sz="1600" dirty="0">
                <a:latin typeface="Arial" panose="020B0604020202020204" pitchFamily="34" charset="0"/>
                <a:cs typeface="Arial" panose="020B0604020202020204" pitchFamily="34" charset="0"/>
              </a:rPr>
              <a:t>This course is to support staff who are working with families where parents (particularly the mother) has Emotionally Unstable Personality Disorder (EUPD).  To include:</a:t>
            </a:r>
          </a:p>
          <a:p>
            <a:endParaRPr lang="en-GB" sz="1600"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Ø"/>
            </a:pPr>
            <a:r>
              <a:rPr lang="en-GB" sz="1600" dirty="0">
                <a:latin typeface="Arial" panose="020B0604020202020204" pitchFamily="34" charset="0"/>
                <a:cs typeface="Arial" panose="020B0604020202020204" pitchFamily="34" charset="0"/>
              </a:rPr>
              <a:t>Why EUPD develops; how it manifests and the impact of EUPD on the family in the perinatal period.</a:t>
            </a:r>
          </a:p>
          <a:p>
            <a:pPr marL="285750" indent="-285750">
              <a:buFont typeface="Wingdings" panose="05000000000000000000" pitchFamily="2" charset="2"/>
              <a:buChar char="Ø"/>
            </a:pPr>
            <a:r>
              <a:rPr lang="en-GB" sz="1600" dirty="0">
                <a:latin typeface="Arial" panose="020B0604020202020204" pitchFamily="34" charset="0"/>
                <a:cs typeface="Arial" panose="020B0604020202020204" pitchFamily="34" charset="0"/>
              </a:rPr>
              <a:t>Risks that EUPD poses and risk assessment</a:t>
            </a:r>
          </a:p>
          <a:p>
            <a:pPr marL="285750" indent="-285750">
              <a:buFont typeface="Wingdings" panose="05000000000000000000" pitchFamily="2" charset="2"/>
              <a:buChar char="Ø"/>
            </a:pPr>
            <a:r>
              <a:rPr lang="en-GB" sz="1600" dirty="0">
                <a:latin typeface="Arial" panose="020B0604020202020204" pitchFamily="34" charset="0"/>
                <a:cs typeface="Arial" panose="020B0604020202020204" pitchFamily="34" charset="0"/>
              </a:rPr>
              <a:t>Advice on working with mothers with EUPD to reduce risks</a:t>
            </a:r>
          </a:p>
          <a:p>
            <a:pPr marL="285750" indent="-285750">
              <a:buFont typeface="Wingdings" panose="05000000000000000000" pitchFamily="2" charset="2"/>
              <a:buChar char="Ø"/>
            </a:pPr>
            <a:r>
              <a:rPr lang="en-GB" sz="1600" dirty="0">
                <a:latin typeface="Arial" panose="020B0604020202020204" pitchFamily="34" charset="0"/>
                <a:cs typeface="Arial" panose="020B0604020202020204" pitchFamily="34" charset="0"/>
              </a:rPr>
              <a:t>Understanding and supporting the parent infant relationship when a parent has EUPD</a:t>
            </a:r>
          </a:p>
          <a:p>
            <a:endParaRPr lang="en-GB" sz="1400" b="1" dirty="0">
              <a:latin typeface="Arial" panose="020B0604020202020204" pitchFamily="34" charset="0"/>
              <a:cs typeface="Arial" panose="020B0604020202020204" pitchFamily="34" charset="0"/>
            </a:endParaRPr>
          </a:p>
        </p:txBody>
      </p:sp>
      <p:graphicFrame>
        <p:nvGraphicFramePr>
          <p:cNvPr id="8" name="Table 18">
            <a:extLst>
              <a:ext uri="{FF2B5EF4-FFF2-40B4-BE49-F238E27FC236}">
                <a16:creationId xmlns:a16="http://schemas.microsoft.com/office/drawing/2014/main" id="{DC3ED5A9-8DDC-4E82-BAB7-A8DB801E6EA7}"/>
              </a:ext>
            </a:extLst>
          </p:cNvPr>
          <p:cNvGraphicFramePr>
            <a:graphicFrameLocks noGrp="1"/>
          </p:cNvGraphicFramePr>
          <p:nvPr>
            <p:extLst>
              <p:ext uri="{D42A27DB-BD31-4B8C-83A1-F6EECF244321}">
                <p14:modId xmlns:p14="http://schemas.microsoft.com/office/powerpoint/2010/main" val="2596001372"/>
              </p:ext>
            </p:extLst>
          </p:nvPr>
        </p:nvGraphicFramePr>
        <p:xfrm>
          <a:off x="2082800" y="10098446"/>
          <a:ext cx="8128000" cy="91440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062508448"/>
                    </a:ext>
                  </a:extLst>
                </a:gridCol>
                <a:gridCol w="4064000">
                  <a:extLst>
                    <a:ext uri="{9D8B030D-6E8A-4147-A177-3AD203B41FA5}">
                      <a16:colId xmlns:a16="http://schemas.microsoft.com/office/drawing/2014/main" val="2750367952"/>
                    </a:ext>
                  </a:extLst>
                </a:gridCol>
              </a:tblGrid>
              <a:tr h="218440">
                <a:tc>
                  <a:txBody>
                    <a:bodyPr/>
                    <a:lstStyle/>
                    <a:p>
                      <a:r>
                        <a:rPr lang="en-GB" dirty="0"/>
                        <a:t>Date</a:t>
                      </a:r>
                    </a:p>
                  </a:txBody>
                  <a:tcPr/>
                </a:tc>
                <a:tc>
                  <a:txBody>
                    <a:bodyPr/>
                    <a:lstStyle/>
                    <a:p>
                      <a:r>
                        <a:rPr lang="en-GB" dirty="0"/>
                        <a:t>Availability</a:t>
                      </a:r>
                    </a:p>
                  </a:txBody>
                  <a:tcPr/>
                </a:tc>
                <a:extLst>
                  <a:ext uri="{0D108BD9-81ED-4DB2-BD59-A6C34878D82A}">
                    <a16:rowId xmlns:a16="http://schemas.microsoft.com/office/drawing/2014/main" val="1246928019"/>
                  </a:ext>
                </a:extLst>
              </a:tr>
              <a:tr h="370840">
                <a:tc>
                  <a:txBody>
                    <a:bodyPr/>
                    <a:lstStyle/>
                    <a:p>
                      <a:r>
                        <a:rPr lang="en-GB" dirty="0"/>
                        <a:t>10 November 2021 9:30am</a:t>
                      </a:r>
                    </a:p>
                  </a:txBody>
                  <a:tcPr/>
                </a:tc>
                <a:tc>
                  <a:txBody>
                    <a:bodyPr/>
                    <a:lstStyle/>
                    <a:p>
                      <a:r>
                        <a:rPr lang="en-GB" dirty="0"/>
                        <a:t>FULLY BOOKED </a:t>
                      </a:r>
                    </a:p>
                  </a:txBody>
                  <a:tcPr/>
                </a:tc>
                <a:extLst>
                  <a:ext uri="{0D108BD9-81ED-4DB2-BD59-A6C34878D82A}">
                    <a16:rowId xmlns:a16="http://schemas.microsoft.com/office/drawing/2014/main" val="198502662"/>
                  </a:ext>
                </a:extLst>
              </a:tr>
            </a:tbl>
          </a:graphicData>
        </a:graphic>
      </p:graphicFrame>
      <p:sp>
        <p:nvSpPr>
          <p:cNvPr id="9" name="Rectangle: Rounded Corners 8">
            <a:extLst>
              <a:ext uri="{FF2B5EF4-FFF2-40B4-BE49-F238E27FC236}">
                <a16:creationId xmlns:a16="http://schemas.microsoft.com/office/drawing/2014/main" id="{8FB4CFF9-5157-4099-A06B-FC652BFDB694}"/>
              </a:ext>
            </a:extLst>
          </p:cNvPr>
          <p:cNvSpPr/>
          <p:nvPr/>
        </p:nvSpPr>
        <p:spPr>
          <a:xfrm>
            <a:off x="2032000" y="12857957"/>
            <a:ext cx="8127999" cy="1269796"/>
          </a:xfrm>
          <a:prstGeom prst="roundRect">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tx1"/>
                </a:solidFill>
                <a:latin typeface="Arial" panose="020B0604020202020204" pitchFamily="34" charset="0"/>
                <a:cs typeface="Arial" panose="020B0604020202020204" pitchFamily="34" charset="0"/>
              </a:rPr>
              <a:t>You can log onto the HSCP or HSAB booking systems and add your name to our waiting lists for any courses </a:t>
            </a:r>
          </a:p>
        </p:txBody>
      </p:sp>
      <p:sp>
        <p:nvSpPr>
          <p:cNvPr id="7" name="Rectangle: Rounded Corners 6">
            <a:extLst>
              <a:ext uri="{FF2B5EF4-FFF2-40B4-BE49-F238E27FC236}">
                <a16:creationId xmlns:a16="http://schemas.microsoft.com/office/drawing/2014/main" id="{0C393345-65A4-4840-9DAE-625DCE6CC0B4}"/>
              </a:ext>
            </a:extLst>
          </p:cNvPr>
          <p:cNvSpPr/>
          <p:nvPr/>
        </p:nvSpPr>
        <p:spPr>
          <a:xfrm>
            <a:off x="2082800" y="14605159"/>
            <a:ext cx="8128000" cy="11429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rPr>
              <a:t>For bookings, please visit the HSCP </a:t>
            </a:r>
            <a:r>
              <a:rPr lang="en-GB" sz="2400" b="1" dirty="0">
                <a:solidFill>
                  <a:schemeClr val="bg1"/>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website</a:t>
            </a:r>
            <a:endParaRPr lang="en-GB" dirty="0"/>
          </a:p>
          <a:p>
            <a:pPr algn="ctr"/>
            <a:endParaRPr lang="en-GB" dirty="0"/>
          </a:p>
        </p:txBody>
      </p:sp>
    </p:spTree>
    <p:extLst>
      <p:ext uri="{BB962C8B-B14F-4D97-AF65-F5344CB8AC3E}">
        <p14:creationId xmlns:p14="http://schemas.microsoft.com/office/powerpoint/2010/main" val="14610437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E8305-7A6C-424B-82F1-47FA803EA2EE}"/>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10" name="TextBox 9">
            <a:extLst>
              <a:ext uri="{FF2B5EF4-FFF2-40B4-BE49-F238E27FC236}">
                <a16:creationId xmlns:a16="http://schemas.microsoft.com/office/drawing/2014/main" id="{A438658C-D5BB-44A2-85F6-90FA992CB670}"/>
              </a:ext>
            </a:extLst>
          </p:cNvPr>
          <p:cNvSpPr txBox="1"/>
          <p:nvPr/>
        </p:nvSpPr>
        <p:spPr>
          <a:xfrm>
            <a:off x="673100" y="3002682"/>
            <a:ext cx="10947400" cy="8802410"/>
          </a:xfrm>
          <a:prstGeom prst="rect">
            <a:avLst/>
          </a:prstGeom>
          <a:noFill/>
        </p:spPr>
        <p:txBody>
          <a:bodyPr wrap="square" rtlCol="0">
            <a:spAutoFit/>
          </a:bodyPr>
          <a:lstStyle/>
          <a:p>
            <a:r>
              <a:rPr lang="en-GB" sz="2800" b="1" dirty="0">
                <a:latin typeface="Arial" panose="020B0604020202020204" pitchFamily="34" charset="0"/>
                <a:cs typeface="Arial" panose="020B0604020202020204" pitchFamily="34" charset="0"/>
              </a:rPr>
              <a:t>Graded Care Profile – a tool to be used when on-going Neglect is a concern </a:t>
            </a:r>
          </a:p>
          <a:p>
            <a:endParaRPr lang="en-GB" sz="1600" dirty="0">
              <a:latin typeface="Arial" panose="020B0604020202020204" pitchFamily="34" charset="0"/>
              <a:cs typeface="Arial" panose="020B0604020202020204" pitchFamily="34" charset="0"/>
            </a:endParaRPr>
          </a:p>
          <a:p>
            <a:r>
              <a:rPr lang="en-GB" sz="1600" dirty="0">
                <a:latin typeface="Arial" panose="020B0604020202020204" pitchFamily="34" charset="0"/>
                <a:cs typeface="Arial" panose="020B0604020202020204" pitchFamily="34" charset="0"/>
              </a:rPr>
              <a:t>Held over a  3hr session (with a comfort break) starting at 10am, via MS Teams (equivalent to a half day training session)</a:t>
            </a:r>
          </a:p>
          <a:p>
            <a:endParaRPr lang="en-GB" sz="1600" dirty="0">
              <a:latin typeface="Arial" panose="020B0604020202020204" pitchFamily="34" charset="0"/>
              <a:cs typeface="Arial" panose="020B0604020202020204" pitchFamily="34" charset="0"/>
            </a:endParaRPr>
          </a:p>
          <a:p>
            <a:r>
              <a:rPr lang="en-GB" sz="1600" b="1" dirty="0">
                <a:latin typeface="Arial" panose="020B0604020202020204" pitchFamily="34" charset="0"/>
                <a:cs typeface="Arial" panose="020B0604020202020204" pitchFamily="34" charset="0"/>
              </a:rPr>
              <a:t>Target audience</a:t>
            </a:r>
            <a:r>
              <a:rPr lang="en-GB" sz="1600" dirty="0">
                <a:latin typeface="Arial" panose="020B0604020202020204" pitchFamily="34" charset="0"/>
                <a:cs typeface="Arial" panose="020B0604020202020204" pitchFamily="34" charset="0"/>
              </a:rPr>
              <a:t>: appropriate for any professionals working directly with children and their families within the home or other settings (social workers, health visitors, school nurses, community nursery nurses, specialist children’s nurses, children centre workers, schools).</a:t>
            </a:r>
          </a:p>
          <a:p>
            <a:endParaRPr lang="en-GB" sz="1600" b="1" dirty="0">
              <a:latin typeface="Arial" panose="020B0604020202020204" pitchFamily="34" charset="0"/>
              <a:cs typeface="Arial" panose="020B0604020202020204" pitchFamily="34" charset="0"/>
            </a:endParaRPr>
          </a:p>
          <a:p>
            <a:r>
              <a:rPr lang="en-GB" sz="1600" b="1" dirty="0">
                <a:latin typeface="Arial" panose="020B0604020202020204" pitchFamily="34" charset="0"/>
                <a:cs typeface="Arial" panose="020B0604020202020204" pitchFamily="34" charset="0"/>
              </a:rPr>
              <a:t>Aim of the Course:</a:t>
            </a:r>
            <a:r>
              <a:rPr lang="en-GB" sz="1600" dirty="0">
                <a:latin typeface="Arial" panose="020B0604020202020204" pitchFamily="34" charset="0"/>
                <a:cs typeface="Arial" panose="020B0604020202020204" pitchFamily="34" charset="0"/>
              </a:rPr>
              <a:t> Understand the evidence based research behind the development of and use of the Graded Care Profile (GCP) tool kit, introduce the GCP tool kit, develop the skills to use the tool kit, understand the scoring system, consider how a GCP assessment is used in future service and support development for the children and their families.</a:t>
            </a:r>
          </a:p>
          <a:p>
            <a:r>
              <a:rPr lang="en-GB" sz="1600" dirty="0">
                <a:latin typeface="Arial" panose="020B0604020202020204" pitchFamily="34" charset="0"/>
                <a:cs typeface="Arial" panose="020B0604020202020204" pitchFamily="34" charset="0"/>
              </a:rPr>
              <a:t> </a:t>
            </a:r>
          </a:p>
          <a:p>
            <a:r>
              <a:rPr lang="en-GB" sz="1600" b="1" dirty="0">
                <a:latin typeface="Arial" panose="020B0604020202020204" pitchFamily="34" charset="0"/>
                <a:cs typeface="Arial" panose="020B0604020202020204" pitchFamily="34" charset="0"/>
              </a:rPr>
              <a:t>Attendance Criteria:</a:t>
            </a:r>
            <a:r>
              <a:rPr lang="en-GB" sz="1600" dirty="0">
                <a:latin typeface="Arial" panose="020B0604020202020204" pitchFamily="34" charset="0"/>
                <a:cs typeface="Arial" panose="020B0604020202020204" pitchFamily="34" charset="0"/>
              </a:rPr>
              <a:t> Basic/Stage 1 Safeguarding Children training should have been undertaken prior to accessing this training.</a:t>
            </a:r>
          </a:p>
          <a:p>
            <a:r>
              <a:rPr lang="en-GB" sz="1600" dirty="0">
                <a:latin typeface="Arial" panose="020B0604020202020204" pitchFamily="34" charset="0"/>
                <a:cs typeface="Arial" panose="020B0604020202020204" pitchFamily="34" charset="0"/>
              </a:rPr>
              <a:t> </a:t>
            </a:r>
          </a:p>
          <a:p>
            <a:r>
              <a:rPr lang="en-GB" sz="1600" b="1" dirty="0">
                <a:latin typeface="Arial" panose="020B0604020202020204" pitchFamily="34" charset="0"/>
                <a:cs typeface="Arial" panose="020B0604020202020204" pitchFamily="34" charset="0"/>
              </a:rPr>
              <a:t>Learning Outcomes: </a:t>
            </a:r>
            <a:endParaRPr lang="en-GB" sz="1600"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Ø"/>
            </a:pPr>
            <a:r>
              <a:rPr lang="en-GB" sz="1600" dirty="0">
                <a:latin typeface="Arial" panose="020B0604020202020204" pitchFamily="34" charset="0"/>
                <a:cs typeface="Arial" panose="020B0604020202020204" pitchFamily="34" charset="0"/>
              </a:rPr>
              <a:t>There will be a better understanding of the GCP tool and how to use it</a:t>
            </a:r>
          </a:p>
          <a:p>
            <a:pPr marL="285750" indent="-285750">
              <a:buFont typeface="Wingdings" panose="05000000000000000000" pitchFamily="2" charset="2"/>
              <a:buChar char="Ø"/>
            </a:pPr>
            <a:r>
              <a:rPr lang="en-GB" sz="1600" dirty="0">
                <a:latin typeface="Arial" panose="020B0604020202020204" pitchFamily="34" charset="0"/>
                <a:cs typeface="Arial" panose="020B0604020202020204" pitchFamily="34" charset="0"/>
              </a:rPr>
              <a:t>Have an understanding how to adapt the way the GCP is used in regards to a family’s needs/ability to participate</a:t>
            </a:r>
          </a:p>
          <a:p>
            <a:pPr marL="285750" indent="-285750">
              <a:buFont typeface="Wingdings" panose="05000000000000000000" pitchFamily="2" charset="2"/>
              <a:buChar char="Ø"/>
            </a:pPr>
            <a:r>
              <a:rPr lang="en-GB" sz="1600" dirty="0">
                <a:latin typeface="Arial" panose="020B0604020202020204" pitchFamily="34" charset="0"/>
                <a:cs typeface="Arial" panose="020B0604020202020204" pitchFamily="34" charset="0"/>
              </a:rPr>
              <a:t>Have a better understanding of how to complete the tool kit using multi-agency input</a:t>
            </a:r>
          </a:p>
          <a:p>
            <a:pPr marL="285750" indent="-285750">
              <a:buFont typeface="Wingdings" panose="05000000000000000000" pitchFamily="2" charset="2"/>
              <a:buChar char="Ø"/>
            </a:pPr>
            <a:r>
              <a:rPr lang="en-GB" sz="1600" dirty="0">
                <a:latin typeface="Arial" panose="020B0604020202020204" pitchFamily="34" charset="0"/>
                <a:cs typeface="Arial" panose="020B0604020202020204" pitchFamily="34" charset="0"/>
              </a:rPr>
              <a:t>The candidate will complete a GCP, the scoring and compile a future action plan to work with the family to reduce the risks/concerns</a:t>
            </a:r>
          </a:p>
          <a:p>
            <a:pPr marL="285750" indent="-285750">
              <a:buFont typeface="Wingdings" panose="05000000000000000000" pitchFamily="2" charset="2"/>
              <a:buChar char="Ø"/>
            </a:pPr>
            <a:r>
              <a:rPr lang="en-GB" sz="1600" dirty="0">
                <a:latin typeface="Arial" panose="020B0604020202020204" pitchFamily="34" charset="0"/>
                <a:cs typeface="Arial" panose="020B0604020202020204" pitchFamily="34" charset="0"/>
              </a:rPr>
              <a:t>The candidate will have a better understanding of when to step up their concerns using the GCP as additional evidence.</a:t>
            </a:r>
          </a:p>
          <a:p>
            <a:r>
              <a:rPr lang="en-GB" sz="1600" dirty="0">
                <a:latin typeface="Arial" panose="020B0604020202020204" pitchFamily="34" charset="0"/>
                <a:cs typeface="Arial" panose="020B0604020202020204" pitchFamily="34" charset="0"/>
              </a:rPr>
              <a:t> </a:t>
            </a:r>
          </a:p>
          <a:p>
            <a:r>
              <a:rPr lang="en-GB" sz="1600" b="1" dirty="0">
                <a:latin typeface="Arial" panose="020B0604020202020204" pitchFamily="34" charset="0"/>
                <a:cs typeface="Arial" panose="020B0604020202020204" pitchFamily="34" charset="0"/>
              </a:rPr>
              <a:t>*PRE-COURSE WORK*</a:t>
            </a:r>
          </a:p>
          <a:p>
            <a:r>
              <a:rPr lang="en-GB" sz="1600" dirty="0">
                <a:latin typeface="Arial" panose="020B0604020202020204" pitchFamily="34" charset="0"/>
                <a:cs typeface="Arial" panose="020B0604020202020204" pitchFamily="34" charset="0"/>
              </a:rPr>
              <a:t>Please see the 'Download Course Materials' link on your training account dashboard where, under the 'Pre-course' section, you will be able to access the pre-reading material for the training session and copies of all the documents necessary for the session.</a:t>
            </a:r>
          </a:p>
          <a:p>
            <a:r>
              <a:rPr lang="en-GB" sz="1600" dirty="0">
                <a:latin typeface="Arial" panose="020B0604020202020204" pitchFamily="34" charset="0"/>
                <a:cs typeface="Arial" panose="020B0604020202020204" pitchFamily="34" charset="0"/>
              </a:rPr>
              <a:t> </a:t>
            </a:r>
          </a:p>
          <a:p>
            <a:r>
              <a:rPr lang="en-GB" sz="1600" b="1" u="sng" dirty="0">
                <a:latin typeface="Arial" panose="020B0604020202020204" pitchFamily="34" charset="0"/>
                <a:cs typeface="Arial" panose="020B0604020202020204" pitchFamily="34" charset="0"/>
              </a:rPr>
              <a:t>Please note</a:t>
            </a:r>
            <a:r>
              <a:rPr lang="en-GB" sz="1600" b="1" dirty="0">
                <a:latin typeface="Arial" panose="020B0604020202020204" pitchFamily="34" charset="0"/>
                <a:cs typeface="Arial" panose="020B0604020202020204" pitchFamily="34" charset="0"/>
              </a:rPr>
              <a:t> – It is very important that the pre-course reading is undertaken by all delegates prior to attending the training as it will inform the most important parts of the session.</a:t>
            </a:r>
            <a:endParaRPr lang="en-GB" sz="1600" dirty="0">
              <a:latin typeface="Arial" panose="020B0604020202020204" pitchFamily="34" charset="0"/>
              <a:cs typeface="Arial" panose="020B0604020202020204" pitchFamily="34" charset="0"/>
            </a:endParaRPr>
          </a:p>
          <a:p>
            <a:endParaRPr lang="en-GB" sz="1400" b="1" dirty="0">
              <a:latin typeface="Arial" panose="020B0604020202020204" pitchFamily="34" charset="0"/>
              <a:cs typeface="Arial" panose="020B0604020202020204" pitchFamily="34" charset="0"/>
            </a:endParaRPr>
          </a:p>
        </p:txBody>
      </p:sp>
      <p:graphicFrame>
        <p:nvGraphicFramePr>
          <p:cNvPr id="11" name="Table 18">
            <a:extLst>
              <a:ext uri="{FF2B5EF4-FFF2-40B4-BE49-F238E27FC236}">
                <a16:creationId xmlns:a16="http://schemas.microsoft.com/office/drawing/2014/main" id="{FD691B42-29F8-4CAD-B04F-3DCE2509D540}"/>
              </a:ext>
            </a:extLst>
          </p:cNvPr>
          <p:cNvGraphicFramePr>
            <a:graphicFrameLocks noGrp="1"/>
          </p:cNvGraphicFramePr>
          <p:nvPr>
            <p:extLst>
              <p:ext uri="{D42A27DB-BD31-4B8C-83A1-F6EECF244321}">
                <p14:modId xmlns:p14="http://schemas.microsoft.com/office/powerpoint/2010/main" val="3444557982"/>
              </p:ext>
            </p:extLst>
          </p:nvPr>
        </p:nvGraphicFramePr>
        <p:xfrm>
          <a:off x="2082800" y="11805092"/>
          <a:ext cx="8128000" cy="182880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062508448"/>
                    </a:ext>
                  </a:extLst>
                </a:gridCol>
                <a:gridCol w="4064000">
                  <a:extLst>
                    <a:ext uri="{9D8B030D-6E8A-4147-A177-3AD203B41FA5}">
                      <a16:colId xmlns:a16="http://schemas.microsoft.com/office/drawing/2014/main" val="2750367952"/>
                    </a:ext>
                  </a:extLst>
                </a:gridCol>
              </a:tblGrid>
              <a:tr h="376748">
                <a:tc>
                  <a:txBody>
                    <a:bodyPr/>
                    <a:lstStyle/>
                    <a:p>
                      <a:r>
                        <a:rPr lang="en-GB" dirty="0"/>
                        <a:t>Date</a:t>
                      </a:r>
                    </a:p>
                  </a:txBody>
                  <a:tcPr/>
                </a:tc>
                <a:tc>
                  <a:txBody>
                    <a:bodyPr/>
                    <a:lstStyle/>
                    <a:p>
                      <a:r>
                        <a:rPr lang="en-GB" dirty="0"/>
                        <a:t>Availability</a:t>
                      </a:r>
                    </a:p>
                  </a:txBody>
                  <a:tcPr/>
                </a:tc>
                <a:extLst>
                  <a:ext uri="{0D108BD9-81ED-4DB2-BD59-A6C34878D82A}">
                    <a16:rowId xmlns:a16="http://schemas.microsoft.com/office/drawing/2014/main" val="1246928019"/>
                  </a:ext>
                </a:extLst>
              </a:tr>
              <a:tr h="370840">
                <a:tc>
                  <a:txBody>
                    <a:bodyPr/>
                    <a:lstStyle/>
                    <a:p>
                      <a:r>
                        <a:rPr lang="en-GB" dirty="0"/>
                        <a:t>5 November 2021 10am</a:t>
                      </a:r>
                    </a:p>
                  </a:txBody>
                  <a:tcPr/>
                </a:tc>
                <a:tc>
                  <a:txBody>
                    <a:bodyPr/>
                    <a:lstStyle/>
                    <a:p>
                      <a:r>
                        <a:rPr lang="en-GB" dirty="0"/>
                        <a:t>2 places available</a:t>
                      </a:r>
                    </a:p>
                  </a:txBody>
                  <a:tcPr/>
                </a:tc>
                <a:extLst>
                  <a:ext uri="{0D108BD9-81ED-4DB2-BD59-A6C34878D82A}">
                    <a16:rowId xmlns:a16="http://schemas.microsoft.com/office/drawing/2014/main" val="2808216069"/>
                  </a:ext>
                </a:extLst>
              </a:tr>
              <a:tr h="370840">
                <a:tc>
                  <a:txBody>
                    <a:bodyPr/>
                    <a:lstStyle/>
                    <a:p>
                      <a:r>
                        <a:rPr lang="en-GB" dirty="0"/>
                        <a:t>11 January 2022 10am</a:t>
                      </a:r>
                    </a:p>
                  </a:txBody>
                  <a:tcPr/>
                </a:tc>
                <a:tc>
                  <a:txBody>
                    <a:bodyPr/>
                    <a:lstStyle/>
                    <a:p>
                      <a:r>
                        <a:rPr lang="en-GB" dirty="0"/>
                        <a:t>Places available </a:t>
                      </a:r>
                    </a:p>
                  </a:txBody>
                  <a:tcPr/>
                </a:tc>
                <a:extLst>
                  <a:ext uri="{0D108BD9-81ED-4DB2-BD59-A6C34878D82A}">
                    <a16:rowId xmlns:a16="http://schemas.microsoft.com/office/drawing/2014/main" val="1822272187"/>
                  </a:ext>
                </a:extLst>
              </a:tr>
              <a:tr h="370840">
                <a:tc>
                  <a:txBody>
                    <a:bodyPr/>
                    <a:lstStyle/>
                    <a:p>
                      <a:r>
                        <a:rPr lang="en-GB" dirty="0"/>
                        <a:t>16 March 2022 10am</a:t>
                      </a:r>
                    </a:p>
                  </a:txBody>
                  <a:tcPr/>
                </a:tc>
                <a:tc>
                  <a:txBody>
                    <a:bodyPr/>
                    <a:lstStyle/>
                    <a:p>
                      <a:r>
                        <a:rPr lang="en-GB" dirty="0"/>
                        <a:t>Places available </a:t>
                      </a:r>
                    </a:p>
                  </a:txBody>
                  <a:tcPr/>
                </a:tc>
                <a:extLst>
                  <a:ext uri="{0D108BD9-81ED-4DB2-BD59-A6C34878D82A}">
                    <a16:rowId xmlns:a16="http://schemas.microsoft.com/office/drawing/2014/main" val="3067634058"/>
                  </a:ext>
                </a:extLst>
              </a:tr>
            </a:tbl>
          </a:graphicData>
        </a:graphic>
      </p:graphicFrame>
      <p:sp>
        <p:nvSpPr>
          <p:cNvPr id="8" name="Rectangle: Rounded Corners 7">
            <a:extLst>
              <a:ext uri="{FF2B5EF4-FFF2-40B4-BE49-F238E27FC236}">
                <a16:creationId xmlns:a16="http://schemas.microsoft.com/office/drawing/2014/main" id="{AF130959-CFC2-43B0-9876-01716AB10B0F}"/>
              </a:ext>
            </a:extLst>
          </p:cNvPr>
          <p:cNvSpPr/>
          <p:nvPr/>
        </p:nvSpPr>
        <p:spPr>
          <a:xfrm>
            <a:off x="2032000" y="15138162"/>
            <a:ext cx="8128000" cy="81415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rPr>
              <a:t>For bookings, please visit the HSCP </a:t>
            </a:r>
            <a:r>
              <a:rPr lang="en-GB" sz="2400" b="1" dirty="0">
                <a:solidFill>
                  <a:schemeClr val="bg1"/>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website</a:t>
            </a:r>
            <a:endParaRPr lang="en-GB" dirty="0"/>
          </a:p>
          <a:p>
            <a:pPr algn="ctr"/>
            <a:endParaRPr lang="en-GB" dirty="0"/>
          </a:p>
        </p:txBody>
      </p:sp>
    </p:spTree>
    <p:extLst>
      <p:ext uri="{BB962C8B-B14F-4D97-AF65-F5344CB8AC3E}">
        <p14:creationId xmlns:p14="http://schemas.microsoft.com/office/powerpoint/2010/main" val="31906265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E8305-7A6C-424B-82F1-47FA803EA2EE}"/>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10" name="TextBox 9">
            <a:extLst>
              <a:ext uri="{FF2B5EF4-FFF2-40B4-BE49-F238E27FC236}">
                <a16:creationId xmlns:a16="http://schemas.microsoft.com/office/drawing/2014/main" id="{A438658C-D5BB-44A2-85F6-90FA992CB670}"/>
              </a:ext>
            </a:extLst>
          </p:cNvPr>
          <p:cNvSpPr txBox="1"/>
          <p:nvPr/>
        </p:nvSpPr>
        <p:spPr>
          <a:xfrm>
            <a:off x="673100" y="3002682"/>
            <a:ext cx="10947400" cy="8086829"/>
          </a:xfrm>
          <a:prstGeom prst="rect">
            <a:avLst/>
          </a:prstGeom>
          <a:noFill/>
        </p:spPr>
        <p:txBody>
          <a:bodyPr wrap="square" rtlCol="0">
            <a:spAutoFit/>
          </a:bodyPr>
          <a:lstStyle/>
          <a:p>
            <a:r>
              <a:rPr lang="en-GB" sz="4000" b="1" dirty="0">
                <a:latin typeface="Arial" panose="020B0604020202020204" pitchFamily="34" charset="0"/>
                <a:cs typeface="Arial" panose="020B0604020202020204" pitchFamily="34" charset="0"/>
              </a:rPr>
              <a:t>Motivational Interviewing </a:t>
            </a:r>
          </a:p>
          <a:p>
            <a:endParaRPr lang="en-GB" sz="1600" dirty="0">
              <a:latin typeface="Arial" panose="020B0604020202020204" pitchFamily="34" charset="0"/>
              <a:cs typeface="Arial" panose="020B0604020202020204" pitchFamily="34" charset="0"/>
            </a:endParaRPr>
          </a:p>
          <a:p>
            <a:r>
              <a:rPr lang="en-GB" sz="2400" b="1" dirty="0">
                <a:latin typeface="Arial" panose="020B0604020202020204" pitchFamily="34" charset="0"/>
                <a:cs typeface="Arial" panose="020B0604020202020204" pitchFamily="34" charset="0"/>
              </a:rPr>
              <a:t>Trainers: Alasdair Cant &amp; Associates</a:t>
            </a:r>
          </a:p>
          <a:p>
            <a:endParaRPr lang="en-GB" sz="2000" dirty="0">
              <a:latin typeface="Arial" panose="020B0604020202020204" pitchFamily="34" charset="0"/>
              <a:cs typeface="Arial" panose="020B0604020202020204" pitchFamily="34" charset="0"/>
            </a:endParaRPr>
          </a:p>
          <a:p>
            <a:endParaRPr lang="en-GB" sz="2000" b="1" dirty="0">
              <a:latin typeface="Arial" panose="020B0604020202020204" pitchFamily="34" charset="0"/>
              <a:cs typeface="Arial" panose="020B0604020202020204" pitchFamily="34" charset="0"/>
            </a:endParaRPr>
          </a:p>
          <a:p>
            <a:r>
              <a:rPr lang="en-GB" sz="2000" b="1" dirty="0">
                <a:latin typeface="Arial" panose="020B0604020202020204" pitchFamily="34" charset="0"/>
                <a:cs typeface="Arial" panose="020B0604020202020204" pitchFamily="34" charset="0"/>
              </a:rPr>
              <a:t>Pre-reading: </a:t>
            </a:r>
            <a:endParaRPr lang="en-GB" sz="2000" dirty="0">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hlinkClick r:id="rId2" action="ppaction://hlinksldjump"/>
              </a:rPr>
              <a:t>Introduction to Motivational Interviewing </a:t>
            </a:r>
            <a:endParaRPr lang="en-GB" sz="2000" dirty="0">
              <a:latin typeface="Arial" panose="020B0604020202020204" pitchFamily="34" charset="0"/>
              <a:cs typeface="Arial" panose="020B0604020202020204" pitchFamily="34" charset="0"/>
            </a:endParaRPr>
          </a:p>
          <a:p>
            <a:endParaRPr lang="en-GB" sz="2000" dirty="0">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rPr>
              <a:t>Held over a  2.5hr session (with a comfort break), via Zoom (equivalent to a half day training session) – see below for start times</a:t>
            </a:r>
          </a:p>
          <a:p>
            <a:endParaRPr lang="en-GB" sz="2000" dirty="0">
              <a:latin typeface="Arial" panose="020B0604020202020204" pitchFamily="34" charset="0"/>
              <a:cs typeface="Arial" panose="020B0604020202020204" pitchFamily="34" charset="0"/>
            </a:endParaRPr>
          </a:p>
          <a:p>
            <a:r>
              <a:rPr lang="en-GB" sz="2000" b="1" dirty="0">
                <a:latin typeface="Arial" panose="020B0604020202020204" pitchFamily="34" charset="0"/>
                <a:cs typeface="Arial" panose="020B0604020202020204" pitchFamily="34" charset="0"/>
              </a:rPr>
              <a:t>Target audience</a:t>
            </a:r>
            <a:r>
              <a:rPr lang="en-GB" sz="2000" dirty="0">
                <a:latin typeface="Arial" panose="020B0604020202020204" pitchFamily="34" charset="0"/>
                <a:cs typeface="Arial" panose="020B0604020202020204" pitchFamily="34" charset="0"/>
              </a:rPr>
              <a:t>: Practitioners from all agencies working with children, young people and their families </a:t>
            </a:r>
          </a:p>
          <a:p>
            <a:endParaRPr lang="en-GB" sz="2000" dirty="0">
              <a:latin typeface="Arial" panose="020B0604020202020204" pitchFamily="34" charset="0"/>
              <a:cs typeface="Arial" panose="020B0604020202020204" pitchFamily="34" charset="0"/>
            </a:endParaRPr>
          </a:p>
          <a:p>
            <a:r>
              <a:rPr lang="en-GB" sz="2000" b="1" dirty="0">
                <a:latin typeface="Arial" panose="020B0604020202020204" pitchFamily="34" charset="0"/>
                <a:cs typeface="Arial" panose="020B0604020202020204" pitchFamily="34" charset="0"/>
              </a:rPr>
              <a:t>Aim: </a:t>
            </a:r>
            <a:r>
              <a:rPr lang="en-GB" sz="2000" dirty="0">
                <a:latin typeface="Arial" panose="020B0604020202020204" pitchFamily="34" charset="0"/>
                <a:cs typeface="Arial" panose="020B0604020202020204" pitchFamily="34" charset="0"/>
              </a:rPr>
              <a:t>To gain an overview of a motivational skills approach </a:t>
            </a:r>
          </a:p>
          <a:p>
            <a:endParaRPr lang="en-GB" sz="2000" dirty="0">
              <a:latin typeface="Arial" panose="020B0604020202020204" pitchFamily="34" charset="0"/>
              <a:cs typeface="Arial" panose="020B0604020202020204" pitchFamily="34" charset="0"/>
            </a:endParaRPr>
          </a:p>
          <a:p>
            <a:r>
              <a:rPr lang="en-GB" sz="2000" b="1" dirty="0">
                <a:latin typeface="Arial" panose="020B0604020202020204" pitchFamily="34" charset="0"/>
                <a:cs typeface="Arial" panose="020B0604020202020204" pitchFamily="34" charset="0"/>
              </a:rPr>
              <a:t>Objectives:</a:t>
            </a:r>
          </a:p>
          <a:p>
            <a:endParaRPr lang="en-GB" sz="2000" dirty="0">
              <a:latin typeface="Arial" panose="020B0604020202020204" pitchFamily="34" charset="0"/>
              <a:cs typeface="Arial" panose="020B0604020202020204" pitchFamily="34" charset="0"/>
            </a:endParaRPr>
          </a:p>
          <a:p>
            <a:pPr marL="285750" lvl="0" indent="-285750">
              <a:buFont typeface="Wingdings" panose="05000000000000000000" pitchFamily="2" charset="2"/>
              <a:buChar char="Ø"/>
            </a:pPr>
            <a:r>
              <a:rPr lang="en-GB" sz="2000" dirty="0">
                <a:latin typeface="Arial" panose="020B0604020202020204" pitchFamily="34" charset="0"/>
                <a:cs typeface="Arial" panose="020B0604020202020204" pitchFamily="34" charset="0"/>
              </a:rPr>
              <a:t>To gain a practical understanding of Motivational Interviewing as a strengths-based approach </a:t>
            </a:r>
          </a:p>
          <a:p>
            <a:pPr marL="285750" lvl="0" indent="-285750">
              <a:buFont typeface="Wingdings" panose="05000000000000000000" pitchFamily="2" charset="2"/>
              <a:buChar char="Ø"/>
            </a:pPr>
            <a:r>
              <a:rPr lang="en-GB" sz="2000" dirty="0">
                <a:latin typeface="Arial" panose="020B0604020202020204" pitchFamily="34" charset="0"/>
                <a:cs typeface="Arial" panose="020B0604020202020204" pitchFamily="34" charset="0"/>
              </a:rPr>
              <a:t>To understand the cycle of behaviour change, and how it can help make conversations more productive  </a:t>
            </a:r>
          </a:p>
          <a:p>
            <a:pPr marL="285750" indent="-285750">
              <a:buFont typeface="Wingdings" panose="05000000000000000000" pitchFamily="2" charset="2"/>
              <a:buChar char="Ø"/>
            </a:pPr>
            <a:r>
              <a:rPr lang="en-GB" sz="2000" dirty="0">
                <a:latin typeface="Arial" panose="020B0604020202020204" pitchFamily="34" charset="0"/>
                <a:cs typeface="Arial" panose="020B0604020202020204" pitchFamily="34" charset="0"/>
              </a:rPr>
              <a:t> To explore situations where there is resistance and ambivalence to change</a:t>
            </a:r>
          </a:p>
          <a:p>
            <a:endParaRPr lang="en-GB" b="1" dirty="0">
              <a:latin typeface="Arial" panose="020B0604020202020204" pitchFamily="34" charset="0"/>
              <a:cs typeface="Arial" panose="020B0604020202020204" pitchFamily="34" charset="0"/>
            </a:endParaRPr>
          </a:p>
          <a:p>
            <a:endParaRPr lang="en-GB" sz="1100" dirty="0">
              <a:latin typeface="Arial" panose="020B0604020202020204" pitchFamily="34" charset="0"/>
              <a:cs typeface="Arial" panose="020B0604020202020204" pitchFamily="34" charset="0"/>
            </a:endParaRPr>
          </a:p>
          <a:p>
            <a:endParaRPr lang="en-GB" sz="1050" b="1" dirty="0">
              <a:latin typeface="Arial" panose="020B0604020202020204" pitchFamily="34" charset="0"/>
              <a:cs typeface="Arial" panose="020B0604020202020204" pitchFamily="34" charset="0"/>
            </a:endParaRPr>
          </a:p>
        </p:txBody>
      </p:sp>
      <p:graphicFrame>
        <p:nvGraphicFramePr>
          <p:cNvPr id="11" name="Table 18">
            <a:extLst>
              <a:ext uri="{FF2B5EF4-FFF2-40B4-BE49-F238E27FC236}">
                <a16:creationId xmlns:a16="http://schemas.microsoft.com/office/drawing/2014/main" id="{FD691B42-29F8-4CAD-B04F-3DCE2509D540}"/>
              </a:ext>
            </a:extLst>
          </p:cNvPr>
          <p:cNvGraphicFramePr>
            <a:graphicFrameLocks noGrp="1"/>
          </p:cNvGraphicFramePr>
          <p:nvPr>
            <p:extLst>
              <p:ext uri="{D42A27DB-BD31-4B8C-83A1-F6EECF244321}">
                <p14:modId xmlns:p14="http://schemas.microsoft.com/office/powerpoint/2010/main" val="1362124849"/>
              </p:ext>
            </p:extLst>
          </p:nvPr>
        </p:nvGraphicFramePr>
        <p:xfrm>
          <a:off x="1946909" y="10901454"/>
          <a:ext cx="8128000" cy="91440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062508448"/>
                    </a:ext>
                  </a:extLst>
                </a:gridCol>
                <a:gridCol w="4064000">
                  <a:extLst>
                    <a:ext uri="{9D8B030D-6E8A-4147-A177-3AD203B41FA5}">
                      <a16:colId xmlns:a16="http://schemas.microsoft.com/office/drawing/2014/main" val="2750367952"/>
                    </a:ext>
                  </a:extLst>
                </a:gridCol>
              </a:tblGrid>
              <a:tr h="0">
                <a:tc>
                  <a:txBody>
                    <a:bodyPr/>
                    <a:lstStyle/>
                    <a:p>
                      <a:r>
                        <a:rPr lang="en-GB" dirty="0"/>
                        <a:t>Date</a:t>
                      </a:r>
                    </a:p>
                  </a:txBody>
                  <a:tcPr/>
                </a:tc>
                <a:tc>
                  <a:txBody>
                    <a:bodyPr/>
                    <a:lstStyle/>
                    <a:p>
                      <a:r>
                        <a:rPr lang="en-GB" dirty="0"/>
                        <a:t>Availability</a:t>
                      </a:r>
                    </a:p>
                  </a:txBody>
                  <a:tcPr/>
                </a:tc>
                <a:extLst>
                  <a:ext uri="{0D108BD9-81ED-4DB2-BD59-A6C34878D82A}">
                    <a16:rowId xmlns:a16="http://schemas.microsoft.com/office/drawing/2014/main" val="1246928019"/>
                  </a:ext>
                </a:extLst>
              </a:tr>
              <a:tr h="370840">
                <a:tc>
                  <a:txBody>
                    <a:bodyPr/>
                    <a:lstStyle/>
                    <a:p>
                      <a:r>
                        <a:rPr lang="en-GB" dirty="0"/>
                        <a:t>15 Nov 2021 13:30 – 16:00</a:t>
                      </a:r>
                    </a:p>
                  </a:txBody>
                  <a:tcPr/>
                </a:tc>
                <a:tc>
                  <a:txBody>
                    <a:bodyPr/>
                    <a:lstStyle/>
                    <a:p>
                      <a:r>
                        <a:rPr lang="en-GB" dirty="0"/>
                        <a:t>FULLY BOOKED </a:t>
                      </a:r>
                    </a:p>
                  </a:txBody>
                  <a:tcPr/>
                </a:tc>
                <a:extLst>
                  <a:ext uri="{0D108BD9-81ED-4DB2-BD59-A6C34878D82A}">
                    <a16:rowId xmlns:a16="http://schemas.microsoft.com/office/drawing/2014/main" val="2808216069"/>
                  </a:ext>
                </a:extLst>
              </a:tr>
            </a:tbl>
          </a:graphicData>
        </a:graphic>
      </p:graphicFrame>
      <p:sp>
        <p:nvSpPr>
          <p:cNvPr id="7" name="Rectangle: Rounded Corners 6">
            <a:extLst>
              <a:ext uri="{FF2B5EF4-FFF2-40B4-BE49-F238E27FC236}">
                <a16:creationId xmlns:a16="http://schemas.microsoft.com/office/drawing/2014/main" id="{801F788F-938D-4552-9853-26663A115788}"/>
              </a:ext>
            </a:extLst>
          </p:cNvPr>
          <p:cNvSpPr/>
          <p:nvPr/>
        </p:nvSpPr>
        <p:spPr>
          <a:xfrm>
            <a:off x="1946910" y="12857957"/>
            <a:ext cx="8127999" cy="1269796"/>
          </a:xfrm>
          <a:prstGeom prst="roundRect">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tx1"/>
                </a:solidFill>
                <a:latin typeface="Arial" panose="020B0604020202020204" pitchFamily="34" charset="0"/>
                <a:cs typeface="Arial" panose="020B0604020202020204" pitchFamily="34" charset="0"/>
              </a:rPr>
              <a:t>You can log onto the HSCP or HSAB booking systems and add your name to our waiting lists for any courses </a:t>
            </a:r>
          </a:p>
        </p:txBody>
      </p:sp>
      <p:sp>
        <p:nvSpPr>
          <p:cNvPr id="8" name="Rectangle: Rounded Corners 7">
            <a:extLst>
              <a:ext uri="{FF2B5EF4-FFF2-40B4-BE49-F238E27FC236}">
                <a16:creationId xmlns:a16="http://schemas.microsoft.com/office/drawing/2014/main" id="{AF130959-CFC2-43B0-9876-01716AB10B0F}"/>
              </a:ext>
            </a:extLst>
          </p:cNvPr>
          <p:cNvSpPr/>
          <p:nvPr/>
        </p:nvSpPr>
        <p:spPr>
          <a:xfrm>
            <a:off x="2032000" y="15138162"/>
            <a:ext cx="8128000" cy="81415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rPr>
              <a:t>For bookings, please visit the HSCP </a:t>
            </a:r>
            <a:r>
              <a:rPr lang="en-GB" sz="2400" b="1" dirty="0">
                <a:solidFill>
                  <a:schemeClr val="bg1"/>
                </a:solid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websit</a:t>
            </a:r>
            <a:r>
              <a:rPr lang="en-GB" sz="2400" b="1" dirty="0">
                <a:solidFill>
                  <a:schemeClr val="bg1"/>
                </a:solidFill>
                <a:latin typeface="Arial" panose="020B060402020202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e</a:t>
            </a:r>
            <a:endParaRPr lang="en-GB" dirty="0"/>
          </a:p>
          <a:p>
            <a:pPr algn="ctr"/>
            <a:endParaRPr lang="en-GB" dirty="0"/>
          </a:p>
        </p:txBody>
      </p:sp>
    </p:spTree>
    <p:extLst>
      <p:ext uri="{BB962C8B-B14F-4D97-AF65-F5344CB8AC3E}">
        <p14:creationId xmlns:p14="http://schemas.microsoft.com/office/powerpoint/2010/main" val="25091745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E8305-7A6C-424B-82F1-47FA803EA2EE}"/>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9" name="Rectangle 8">
            <a:extLst>
              <a:ext uri="{FF2B5EF4-FFF2-40B4-BE49-F238E27FC236}">
                <a16:creationId xmlns:a16="http://schemas.microsoft.com/office/drawing/2014/main" id="{B2B09305-331B-4C25-BAAF-BF1576C836C1}"/>
              </a:ext>
            </a:extLst>
          </p:cNvPr>
          <p:cNvSpPr/>
          <p:nvPr/>
        </p:nvSpPr>
        <p:spPr>
          <a:xfrm>
            <a:off x="1244600" y="3395612"/>
            <a:ext cx="8905002" cy="1200329"/>
          </a:xfrm>
          <a:prstGeom prst="rect">
            <a:avLst/>
          </a:prstGeom>
        </p:spPr>
        <p:txBody>
          <a:bodyPr wrap="none">
            <a:spAutoFit/>
          </a:bodyPr>
          <a:lstStyle/>
          <a:p>
            <a:r>
              <a:rPr lang="en-GB" sz="3600" b="1" dirty="0">
                <a:latin typeface="Arial" panose="020B0604020202020204" pitchFamily="34" charset="0"/>
                <a:cs typeface="Arial" panose="020B0604020202020204" pitchFamily="34" charset="0"/>
              </a:rPr>
              <a:t>Understanding and Identifying Neglect, </a:t>
            </a:r>
          </a:p>
          <a:p>
            <a:r>
              <a:rPr lang="en-GB" sz="3600" b="1" dirty="0">
                <a:latin typeface="Arial" panose="020B0604020202020204" pitchFamily="34" charset="0"/>
                <a:cs typeface="Arial" panose="020B0604020202020204" pitchFamily="34" charset="0"/>
              </a:rPr>
              <a:t>with a Focus on Early Help </a:t>
            </a:r>
          </a:p>
        </p:txBody>
      </p:sp>
      <p:sp>
        <p:nvSpPr>
          <p:cNvPr id="7" name="TextBox 6">
            <a:extLst>
              <a:ext uri="{FF2B5EF4-FFF2-40B4-BE49-F238E27FC236}">
                <a16:creationId xmlns:a16="http://schemas.microsoft.com/office/drawing/2014/main" id="{369F78B7-76A7-4A1E-AA06-C048ED641277}"/>
              </a:ext>
            </a:extLst>
          </p:cNvPr>
          <p:cNvSpPr txBox="1"/>
          <p:nvPr/>
        </p:nvSpPr>
        <p:spPr>
          <a:xfrm>
            <a:off x="1244600" y="5096514"/>
            <a:ext cx="10947400" cy="4770537"/>
          </a:xfrm>
          <a:prstGeom prst="rect">
            <a:avLst/>
          </a:prstGeom>
          <a:noFill/>
        </p:spPr>
        <p:txBody>
          <a:bodyPr wrap="square" rtlCol="0">
            <a:spAutoFit/>
          </a:bodyPr>
          <a:lstStyle/>
          <a:p>
            <a:r>
              <a:rPr lang="en-GB" sz="1600" dirty="0">
                <a:latin typeface="Arial" panose="020B0604020202020204" pitchFamily="34" charset="0"/>
                <a:cs typeface="Arial" panose="020B0604020202020204" pitchFamily="34" charset="0"/>
              </a:rPr>
              <a:t>Held over a 2hr session, with a short comfort break. Start time 10am. </a:t>
            </a:r>
          </a:p>
          <a:p>
            <a:endParaRPr lang="en-GB" sz="1600" dirty="0">
              <a:latin typeface="Arial" panose="020B0604020202020204" pitchFamily="34" charset="0"/>
              <a:cs typeface="Arial" panose="020B0604020202020204" pitchFamily="34" charset="0"/>
            </a:endParaRPr>
          </a:p>
          <a:p>
            <a:r>
              <a:rPr lang="en-GB" sz="1600" b="1" dirty="0">
                <a:latin typeface="Arial" panose="020B0604020202020204" pitchFamily="34" charset="0"/>
                <a:cs typeface="Arial" panose="020B0604020202020204" pitchFamily="34" charset="0"/>
              </a:rPr>
              <a:t>Target audience</a:t>
            </a:r>
            <a:r>
              <a:rPr lang="en-GB" sz="1600" dirty="0">
                <a:latin typeface="Arial" panose="020B0604020202020204" pitchFamily="34" charset="0"/>
                <a:cs typeface="Arial" panose="020B0604020202020204" pitchFamily="34" charset="0"/>
              </a:rPr>
              <a:t>: Any professional working with children and their families </a:t>
            </a:r>
          </a:p>
          <a:p>
            <a:endParaRPr lang="en-GB" sz="1600" dirty="0">
              <a:latin typeface="Arial" panose="020B0604020202020204" pitchFamily="34" charset="0"/>
              <a:cs typeface="Arial" panose="020B0604020202020204" pitchFamily="34" charset="0"/>
            </a:endParaRPr>
          </a:p>
          <a:p>
            <a:r>
              <a:rPr lang="en-GB" sz="1600" b="1" dirty="0">
                <a:latin typeface="Arial" panose="020B0604020202020204" pitchFamily="34" charset="0"/>
                <a:cs typeface="Arial" panose="020B0604020202020204" pitchFamily="34" charset="0"/>
              </a:rPr>
              <a:t>Attendance criteria</a:t>
            </a:r>
            <a:r>
              <a:rPr lang="en-GB" sz="1600" dirty="0">
                <a:latin typeface="Arial" panose="020B0604020202020204" pitchFamily="34" charset="0"/>
                <a:cs typeface="Arial" panose="020B0604020202020204" pitchFamily="34" charset="0"/>
              </a:rPr>
              <a:t>: Participants will have already attended child protection awareness training and have an understanding of the signs and symptoms of child abuse.</a:t>
            </a:r>
          </a:p>
          <a:p>
            <a:endParaRPr lang="en-GB" sz="1600" dirty="0">
              <a:latin typeface="Arial" panose="020B0604020202020204" pitchFamily="34" charset="0"/>
              <a:cs typeface="Arial" panose="020B0604020202020204" pitchFamily="34" charset="0"/>
            </a:endParaRPr>
          </a:p>
          <a:p>
            <a:r>
              <a:rPr lang="en-GB" sz="1600" b="1" dirty="0">
                <a:latin typeface="Arial" panose="020B0604020202020204" pitchFamily="34" charset="0"/>
                <a:cs typeface="Arial" panose="020B0604020202020204" pitchFamily="34" charset="0"/>
              </a:rPr>
              <a:t>Aim of the Course: </a:t>
            </a:r>
            <a:r>
              <a:rPr lang="en-GB" sz="1600" dirty="0">
                <a:latin typeface="Arial" panose="020B0604020202020204" pitchFamily="34" charset="0"/>
                <a:cs typeface="Arial" panose="020B0604020202020204" pitchFamily="34" charset="0"/>
              </a:rPr>
              <a:t>To provide professionals with a greater understanding of the concept of neglect and what current research tells us in relation to the abuse of children.</a:t>
            </a:r>
            <a:endParaRPr lang="en-GB" sz="1600" b="1" dirty="0">
              <a:latin typeface="Arial" panose="020B0604020202020204" pitchFamily="34" charset="0"/>
              <a:cs typeface="Arial" panose="020B0604020202020204" pitchFamily="34" charset="0"/>
            </a:endParaRPr>
          </a:p>
          <a:p>
            <a:endParaRPr lang="en-GB" sz="1600" dirty="0">
              <a:latin typeface="Arial" panose="020B0604020202020204" pitchFamily="34" charset="0"/>
              <a:cs typeface="Arial" panose="020B0604020202020204" pitchFamily="34" charset="0"/>
            </a:endParaRPr>
          </a:p>
          <a:p>
            <a:r>
              <a:rPr lang="en-GB" sz="1600" b="1" dirty="0">
                <a:latin typeface="Arial" panose="020B0604020202020204" pitchFamily="34" charset="0"/>
                <a:cs typeface="Arial" panose="020B0604020202020204" pitchFamily="34" charset="0"/>
              </a:rPr>
              <a:t>Learning Outcomes:</a:t>
            </a:r>
            <a:endParaRPr lang="en-GB" sz="1600" dirty="0">
              <a:latin typeface="Arial" panose="020B0604020202020204" pitchFamily="34" charset="0"/>
              <a:cs typeface="Arial" panose="020B0604020202020204" pitchFamily="34" charset="0"/>
            </a:endParaRPr>
          </a:p>
          <a:p>
            <a:r>
              <a:rPr lang="en-GB" sz="1600" dirty="0">
                <a:latin typeface="Arial" panose="020B0604020202020204" pitchFamily="34" charset="0"/>
                <a:cs typeface="Arial" panose="020B0604020202020204" pitchFamily="34" charset="0"/>
              </a:rPr>
              <a:t>By the end of the course, participants will to able to:  </a:t>
            </a:r>
          </a:p>
          <a:p>
            <a:pPr marL="285750" indent="-285750">
              <a:buFont typeface="Wingdings" panose="05000000000000000000" pitchFamily="2" charset="2"/>
              <a:buChar char="Ø"/>
            </a:pPr>
            <a:r>
              <a:rPr lang="en-GB" sz="1600" dirty="0">
                <a:latin typeface="Arial" panose="020B0604020202020204" pitchFamily="34" charset="0"/>
                <a:cs typeface="Arial" panose="020B0604020202020204" pitchFamily="34" charset="0"/>
              </a:rPr>
              <a:t>establish a working definition of neglect</a:t>
            </a:r>
          </a:p>
          <a:p>
            <a:pPr marL="285750" indent="-285750">
              <a:buFont typeface="Wingdings" panose="05000000000000000000" pitchFamily="2" charset="2"/>
              <a:buChar char="Ø"/>
            </a:pPr>
            <a:r>
              <a:rPr lang="en-GB" sz="1600" dirty="0">
                <a:latin typeface="Arial" panose="020B0604020202020204" pitchFamily="34" charset="0"/>
                <a:cs typeface="Arial" panose="020B0604020202020204" pitchFamily="34" charset="0"/>
              </a:rPr>
              <a:t>recognise signs and symptoms in children and young people who are suffering, or may be suffering, neglect</a:t>
            </a:r>
          </a:p>
          <a:p>
            <a:pPr marL="285750" indent="-285750">
              <a:buFont typeface="Wingdings" panose="05000000000000000000" pitchFamily="2" charset="2"/>
              <a:buChar char="Ø"/>
            </a:pPr>
            <a:r>
              <a:rPr lang="en-GB" sz="1600" dirty="0">
                <a:latin typeface="Arial" panose="020B0604020202020204" pitchFamily="34" charset="0"/>
                <a:cs typeface="Arial" panose="020B0604020202020204" pitchFamily="34" charset="0"/>
              </a:rPr>
              <a:t>explore the impact of neglect on child development</a:t>
            </a:r>
          </a:p>
          <a:p>
            <a:pPr marL="285750" indent="-285750">
              <a:buFont typeface="Wingdings" panose="05000000000000000000" pitchFamily="2" charset="2"/>
              <a:buChar char="Ø"/>
            </a:pPr>
            <a:r>
              <a:rPr lang="en-GB" sz="1600" dirty="0">
                <a:latin typeface="Arial" panose="020B0604020202020204" pitchFamily="34" charset="0"/>
                <a:cs typeface="Arial" panose="020B0604020202020204" pitchFamily="34" charset="0"/>
              </a:rPr>
              <a:t>make use of research and findings from Serious Case Reviews to inform practice</a:t>
            </a:r>
          </a:p>
          <a:p>
            <a:pPr marL="285750" indent="-285750">
              <a:buFont typeface="Wingdings" panose="05000000000000000000" pitchFamily="2" charset="2"/>
              <a:buChar char="Ø"/>
            </a:pPr>
            <a:r>
              <a:rPr lang="en-GB" sz="1600" dirty="0">
                <a:latin typeface="Arial" panose="020B0604020202020204" pitchFamily="34" charset="0"/>
                <a:cs typeface="Arial" panose="020B0604020202020204" pitchFamily="34" charset="0"/>
              </a:rPr>
              <a:t>gain understanding of the importance of a multi-agency approach to neglect</a:t>
            </a:r>
          </a:p>
          <a:p>
            <a:endParaRPr lang="en-GB" sz="1600" dirty="0">
              <a:latin typeface="Arial" panose="020B0604020202020204" pitchFamily="34" charset="0"/>
              <a:cs typeface="Arial" panose="020B0604020202020204" pitchFamily="34" charset="0"/>
            </a:endParaRPr>
          </a:p>
          <a:p>
            <a:endParaRPr lang="en-GB" sz="1600" dirty="0">
              <a:latin typeface="Arial" panose="020B0604020202020204" pitchFamily="34" charset="0"/>
              <a:cs typeface="Arial" panose="020B0604020202020204" pitchFamily="34" charset="0"/>
            </a:endParaRPr>
          </a:p>
        </p:txBody>
      </p:sp>
      <p:graphicFrame>
        <p:nvGraphicFramePr>
          <p:cNvPr id="5" name="Table 18">
            <a:extLst>
              <a:ext uri="{FF2B5EF4-FFF2-40B4-BE49-F238E27FC236}">
                <a16:creationId xmlns:a16="http://schemas.microsoft.com/office/drawing/2014/main" id="{13A42C3A-8A53-41C3-B44B-BC222F2FAF1D}"/>
              </a:ext>
            </a:extLst>
          </p:cNvPr>
          <p:cNvGraphicFramePr>
            <a:graphicFrameLocks noGrp="1"/>
          </p:cNvGraphicFramePr>
          <p:nvPr>
            <p:extLst>
              <p:ext uri="{D42A27DB-BD31-4B8C-83A1-F6EECF244321}">
                <p14:modId xmlns:p14="http://schemas.microsoft.com/office/powerpoint/2010/main" val="260810642"/>
              </p:ext>
            </p:extLst>
          </p:nvPr>
        </p:nvGraphicFramePr>
        <p:xfrm>
          <a:off x="2032000" y="11451262"/>
          <a:ext cx="8128000" cy="182880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062508448"/>
                    </a:ext>
                  </a:extLst>
                </a:gridCol>
                <a:gridCol w="4064000">
                  <a:extLst>
                    <a:ext uri="{9D8B030D-6E8A-4147-A177-3AD203B41FA5}">
                      <a16:colId xmlns:a16="http://schemas.microsoft.com/office/drawing/2014/main" val="2750367952"/>
                    </a:ext>
                  </a:extLst>
                </a:gridCol>
              </a:tblGrid>
              <a:tr h="0">
                <a:tc>
                  <a:txBody>
                    <a:bodyPr/>
                    <a:lstStyle/>
                    <a:p>
                      <a:r>
                        <a:rPr lang="en-GB" dirty="0"/>
                        <a:t>Date</a:t>
                      </a:r>
                    </a:p>
                  </a:txBody>
                  <a:tcPr/>
                </a:tc>
                <a:tc>
                  <a:txBody>
                    <a:bodyPr/>
                    <a:lstStyle/>
                    <a:p>
                      <a:r>
                        <a:rPr lang="en-GB" dirty="0"/>
                        <a:t>Time</a:t>
                      </a:r>
                    </a:p>
                  </a:txBody>
                  <a:tcPr/>
                </a:tc>
                <a:extLst>
                  <a:ext uri="{0D108BD9-81ED-4DB2-BD59-A6C34878D82A}">
                    <a16:rowId xmlns:a16="http://schemas.microsoft.com/office/drawing/2014/main" val="1246928019"/>
                  </a:ext>
                </a:extLst>
              </a:tr>
              <a:tr h="370840">
                <a:tc>
                  <a:txBody>
                    <a:bodyPr/>
                    <a:lstStyle/>
                    <a:p>
                      <a:r>
                        <a:rPr lang="en-GB" dirty="0"/>
                        <a:t>8 December 2021</a:t>
                      </a:r>
                    </a:p>
                  </a:txBody>
                  <a:tcP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en-GB" dirty="0"/>
                        <a:t>Places available </a:t>
                      </a:r>
                    </a:p>
                  </a:txBody>
                  <a:tcPr/>
                </a:tc>
                <a:extLst>
                  <a:ext uri="{0D108BD9-81ED-4DB2-BD59-A6C34878D82A}">
                    <a16:rowId xmlns:a16="http://schemas.microsoft.com/office/drawing/2014/main" val="4011965268"/>
                  </a:ext>
                </a:extLst>
              </a:tr>
              <a:tr h="370840">
                <a:tc>
                  <a:txBody>
                    <a:bodyPr/>
                    <a:lstStyle/>
                    <a:p>
                      <a:r>
                        <a:rPr lang="en-GB" dirty="0"/>
                        <a:t>22 March 2022</a:t>
                      </a:r>
                    </a:p>
                  </a:txBody>
                  <a:tcP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en-GB" dirty="0"/>
                        <a:t>Places available </a:t>
                      </a:r>
                    </a:p>
                  </a:txBody>
                  <a:tcPr/>
                </a:tc>
                <a:extLst>
                  <a:ext uri="{0D108BD9-81ED-4DB2-BD59-A6C34878D82A}">
                    <a16:rowId xmlns:a16="http://schemas.microsoft.com/office/drawing/2014/main" val="1004176913"/>
                  </a:ext>
                </a:extLst>
              </a:tr>
              <a:tr h="370840">
                <a:tc>
                  <a:txBody>
                    <a:bodyPr/>
                    <a:lstStyle/>
                    <a:p>
                      <a:r>
                        <a:rPr lang="en-GB" dirty="0"/>
                        <a:t>10 May 2022</a:t>
                      </a:r>
                    </a:p>
                  </a:txBody>
                  <a:tcP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en-GB" dirty="0"/>
                        <a:t>Places available </a:t>
                      </a:r>
                    </a:p>
                  </a:txBody>
                  <a:tcPr/>
                </a:tc>
                <a:extLst>
                  <a:ext uri="{0D108BD9-81ED-4DB2-BD59-A6C34878D82A}">
                    <a16:rowId xmlns:a16="http://schemas.microsoft.com/office/drawing/2014/main" val="4121584213"/>
                  </a:ext>
                </a:extLst>
              </a:tr>
            </a:tbl>
          </a:graphicData>
        </a:graphic>
      </p:graphicFrame>
      <p:sp>
        <p:nvSpPr>
          <p:cNvPr id="8" name="Rectangle: Rounded Corners 7">
            <a:extLst>
              <a:ext uri="{FF2B5EF4-FFF2-40B4-BE49-F238E27FC236}">
                <a16:creationId xmlns:a16="http://schemas.microsoft.com/office/drawing/2014/main" id="{AF130959-CFC2-43B0-9876-01716AB10B0F}"/>
              </a:ext>
            </a:extLst>
          </p:cNvPr>
          <p:cNvSpPr/>
          <p:nvPr/>
        </p:nvSpPr>
        <p:spPr>
          <a:xfrm>
            <a:off x="2032000" y="15138162"/>
            <a:ext cx="8128000" cy="81415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rPr>
              <a:t>For bookings, please visit the HSCP </a:t>
            </a:r>
            <a:r>
              <a:rPr lang="en-GB" sz="2400" b="1" dirty="0">
                <a:solidFill>
                  <a:schemeClr val="bg1"/>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web</a:t>
            </a:r>
            <a:r>
              <a:rPr lang="en-GB" sz="2400" b="1" dirty="0">
                <a:solidFill>
                  <a:schemeClr val="bg1"/>
                </a:solid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site</a:t>
            </a:r>
            <a:endParaRPr lang="en-GB" dirty="0"/>
          </a:p>
          <a:p>
            <a:pPr algn="ctr"/>
            <a:endParaRPr lang="en-GB" dirty="0"/>
          </a:p>
        </p:txBody>
      </p:sp>
    </p:spTree>
    <p:extLst>
      <p:ext uri="{BB962C8B-B14F-4D97-AF65-F5344CB8AC3E}">
        <p14:creationId xmlns:p14="http://schemas.microsoft.com/office/powerpoint/2010/main" val="2954569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a:extLst>
              <a:ext uri="{FF2B5EF4-FFF2-40B4-BE49-F238E27FC236}">
                <a16:creationId xmlns:a16="http://schemas.microsoft.com/office/drawing/2014/main" id="{7CDCDAC9-B54A-40FA-88B1-AEC9BAD2035B}"/>
              </a:ext>
            </a:extLst>
          </p:cNvPr>
          <p:cNvSpPr>
            <a:spLocks noGrp="1"/>
          </p:cNvSpPr>
          <p:nvPr>
            <p:ph type="title"/>
          </p:nvPr>
        </p:nvSpPr>
        <p:spPr>
          <a:xfrm>
            <a:off x="0" y="46746"/>
            <a:ext cx="12192000" cy="1335488"/>
          </a:xfrm>
        </p:spPr>
        <p:txBody>
          <a:bodyPr>
            <a:noAutofit/>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21" name="TextBox 20">
            <a:extLst>
              <a:ext uri="{FF2B5EF4-FFF2-40B4-BE49-F238E27FC236}">
                <a16:creationId xmlns:a16="http://schemas.microsoft.com/office/drawing/2014/main" id="{600E7E15-B509-49C0-8B0E-1ED64EB65D64}"/>
              </a:ext>
            </a:extLst>
          </p:cNvPr>
          <p:cNvSpPr txBox="1"/>
          <p:nvPr/>
        </p:nvSpPr>
        <p:spPr>
          <a:xfrm>
            <a:off x="219075" y="2792674"/>
            <a:ext cx="11728450" cy="6709529"/>
          </a:xfrm>
          <a:prstGeom prst="rect">
            <a:avLst/>
          </a:prstGeom>
          <a:noFill/>
        </p:spPr>
        <p:txBody>
          <a:bodyPr wrap="square" rtlCol="0">
            <a:spAutoFit/>
          </a:bodyPr>
          <a:lstStyle/>
          <a:p>
            <a:pPr algn="ctr"/>
            <a:r>
              <a:rPr lang="en-GB" sz="3600" b="1" dirty="0">
                <a:latin typeface="Arial" panose="020B0604020202020204" pitchFamily="34" charset="0"/>
                <a:cs typeface="Arial" panose="020B0604020202020204" pitchFamily="34" charset="0"/>
              </a:rPr>
              <a:t>THE HSCP E-LEARNING OFFER </a:t>
            </a:r>
            <a:endParaRPr lang="en-GB" sz="2800" b="1" dirty="0">
              <a:latin typeface="Arial" panose="020B0604020202020204" pitchFamily="34" charset="0"/>
              <a:cs typeface="Arial" panose="020B0604020202020204" pitchFamily="34" charset="0"/>
            </a:endParaRPr>
          </a:p>
          <a:p>
            <a:endParaRPr lang="en-GB" sz="2800" b="1" dirty="0">
              <a:latin typeface="Arial" panose="020B0604020202020204" pitchFamily="34" charset="0"/>
              <a:cs typeface="Arial" panose="020B0604020202020204" pitchFamily="34" charset="0"/>
            </a:endParaRPr>
          </a:p>
          <a:p>
            <a:endParaRPr lang="en-GB" dirty="0"/>
          </a:p>
          <a:p>
            <a:endParaRPr lang="en-GB" dirty="0"/>
          </a:p>
          <a:p>
            <a:pPr algn="ctr"/>
            <a:r>
              <a:rPr lang="en-GB" sz="3600" b="1" dirty="0"/>
              <a:t>We are now offering four e-learning courses </a:t>
            </a:r>
          </a:p>
          <a:p>
            <a:pPr algn="ctr"/>
            <a:r>
              <a:rPr lang="en-GB" sz="3600" b="1" dirty="0">
                <a:solidFill>
                  <a:srgbClr val="FF0000"/>
                </a:solidFill>
              </a:rPr>
              <a:t>FREE OF ALL AGENCIES IN HERTFORDSHIRE</a:t>
            </a:r>
            <a:r>
              <a:rPr lang="en-GB" sz="3600" b="1" dirty="0"/>
              <a:t> </a:t>
            </a:r>
          </a:p>
          <a:p>
            <a:endParaRPr lang="en-GB" sz="3600" dirty="0"/>
          </a:p>
          <a:p>
            <a:pPr marL="571500" indent="-571500">
              <a:buFont typeface="Wingdings" panose="05000000000000000000" pitchFamily="2" charset="2"/>
              <a:buChar char="Ø"/>
            </a:pPr>
            <a:r>
              <a:rPr lang="en-GB" sz="3600" dirty="0"/>
              <a:t>Gypsy &amp; Traveller Cultural Awareness</a:t>
            </a:r>
          </a:p>
          <a:p>
            <a:pPr marL="571500" indent="-571500">
              <a:buFont typeface="Wingdings" panose="05000000000000000000" pitchFamily="2" charset="2"/>
              <a:buChar char="Ø"/>
            </a:pPr>
            <a:r>
              <a:rPr lang="en-GB" sz="3600" dirty="0"/>
              <a:t>Child Sexual Exploitation</a:t>
            </a:r>
          </a:p>
          <a:p>
            <a:pPr marL="571500" indent="-571500">
              <a:buFont typeface="Wingdings" panose="05000000000000000000" pitchFamily="2" charset="2"/>
              <a:buChar char="Ø"/>
            </a:pPr>
            <a:r>
              <a:rPr lang="en-GB" sz="3600" dirty="0"/>
              <a:t>Gangs and Youth Violence</a:t>
            </a:r>
          </a:p>
          <a:p>
            <a:pPr marL="571500" indent="-571500">
              <a:buFont typeface="Wingdings" panose="05000000000000000000" pitchFamily="2" charset="2"/>
              <a:buChar char="Ø"/>
            </a:pPr>
            <a:r>
              <a:rPr lang="en-GB" sz="3600" dirty="0"/>
              <a:t>Sexual Abuse and Recognising Grooming </a:t>
            </a:r>
          </a:p>
          <a:p>
            <a:pPr algn="ctr"/>
            <a:endParaRPr lang="en-GB" sz="3600" b="1" dirty="0">
              <a:latin typeface="Arial" panose="020B0604020202020204" pitchFamily="34" charset="0"/>
              <a:cs typeface="Arial" panose="020B0604020202020204" pitchFamily="34" charset="0"/>
            </a:endParaRPr>
          </a:p>
          <a:p>
            <a:pPr algn="ctr"/>
            <a:r>
              <a:rPr lang="en-GB" sz="2800" b="1" dirty="0"/>
              <a:t>Please visit our website to self-register and select a course </a:t>
            </a:r>
          </a:p>
          <a:p>
            <a:pPr algn="ctr"/>
            <a:endParaRPr lang="en-GB" b="1" dirty="0">
              <a:latin typeface="Arial" panose="020B0604020202020204" pitchFamily="34" charset="0"/>
              <a:cs typeface="Arial" panose="020B0604020202020204" pitchFamily="34" charset="0"/>
            </a:endParaRPr>
          </a:p>
        </p:txBody>
      </p:sp>
      <p:pic>
        <p:nvPicPr>
          <p:cNvPr id="2" name="Picture 1" descr="Snapshot of the button to register on the HSCP website for e-learning. ">
            <a:extLst>
              <a:ext uri="{FF2B5EF4-FFF2-40B4-BE49-F238E27FC236}">
                <a16:creationId xmlns:a16="http://schemas.microsoft.com/office/drawing/2014/main" id="{01E6A042-06A6-4C35-99FB-BDF3B94B9250}"/>
              </a:ext>
            </a:extLst>
          </p:cNvPr>
          <p:cNvPicPr>
            <a:picLocks noChangeAspect="1"/>
          </p:cNvPicPr>
          <p:nvPr/>
        </p:nvPicPr>
        <p:blipFill>
          <a:blip r:embed="rId2"/>
          <a:stretch>
            <a:fillRect/>
          </a:stretch>
        </p:blipFill>
        <p:spPr>
          <a:xfrm>
            <a:off x="918716" y="9423462"/>
            <a:ext cx="10329167" cy="4018985"/>
          </a:xfrm>
          <a:prstGeom prst="rect">
            <a:avLst/>
          </a:prstGeom>
        </p:spPr>
      </p:pic>
      <p:sp>
        <p:nvSpPr>
          <p:cNvPr id="6" name="Rectangle: Rounded Corners 5">
            <a:extLst>
              <a:ext uri="{FF2B5EF4-FFF2-40B4-BE49-F238E27FC236}">
                <a16:creationId xmlns:a16="http://schemas.microsoft.com/office/drawing/2014/main" id="{B864E09E-C8B1-4FBB-9200-CEBEA0E59E1E}"/>
              </a:ext>
            </a:extLst>
          </p:cNvPr>
          <p:cNvSpPr/>
          <p:nvPr/>
        </p:nvSpPr>
        <p:spPr>
          <a:xfrm>
            <a:off x="2019300" y="14348591"/>
            <a:ext cx="8128000" cy="11429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rPr>
              <a:t>For bookings, please visit the HSCP </a:t>
            </a:r>
            <a:r>
              <a:rPr lang="en-GB" sz="2400" b="1" dirty="0">
                <a:solidFill>
                  <a:schemeClr val="bg1"/>
                </a:solid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website</a:t>
            </a:r>
            <a:endParaRPr lang="en-GB" dirty="0"/>
          </a:p>
          <a:p>
            <a:pPr algn="ctr"/>
            <a:endParaRPr lang="en-GB" dirty="0"/>
          </a:p>
        </p:txBody>
      </p:sp>
    </p:spTree>
    <p:extLst>
      <p:ext uri="{BB962C8B-B14F-4D97-AF65-F5344CB8AC3E}">
        <p14:creationId xmlns:p14="http://schemas.microsoft.com/office/powerpoint/2010/main" val="39227230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4334844D-EF16-4DF3-BCF0-0B6527421A92}"/>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17" name="TextBox 16">
            <a:extLst>
              <a:ext uri="{FF2B5EF4-FFF2-40B4-BE49-F238E27FC236}">
                <a16:creationId xmlns:a16="http://schemas.microsoft.com/office/drawing/2014/main" id="{8FE4342B-F6FF-4B73-A2EF-7FE0FAED68F7}"/>
              </a:ext>
            </a:extLst>
          </p:cNvPr>
          <p:cNvSpPr txBox="1"/>
          <p:nvPr/>
        </p:nvSpPr>
        <p:spPr>
          <a:xfrm>
            <a:off x="868917" y="3128758"/>
            <a:ext cx="10947400" cy="5816977"/>
          </a:xfrm>
          <a:prstGeom prst="rect">
            <a:avLst/>
          </a:prstGeom>
          <a:noFill/>
        </p:spPr>
        <p:txBody>
          <a:bodyPr wrap="square" rtlCol="0">
            <a:spAutoFit/>
          </a:bodyPr>
          <a:lstStyle/>
          <a:p>
            <a:r>
              <a:rPr lang="en-GB" sz="3600" b="1" dirty="0">
                <a:latin typeface="Arial" panose="020B0604020202020204" pitchFamily="34" charset="0"/>
                <a:cs typeface="Arial" panose="020B0604020202020204" pitchFamily="34" charset="0"/>
              </a:rPr>
              <a:t>Safeguarding and Child Protection Multi Agency Course</a:t>
            </a:r>
          </a:p>
          <a:p>
            <a:endParaRPr lang="en-GB" sz="2800" b="1" dirty="0">
              <a:latin typeface="Arial" panose="020B0604020202020204" pitchFamily="34" charset="0"/>
              <a:cs typeface="Arial" panose="020B0604020202020204" pitchFamily="34" charset="0"/>
            </a:endParaRPr>
          </a:p>
          <a:p>
            <a:r>
              <a:rPr lang="en-GB" sz="1600" dirty="0">
                <a:latin typeface="Arial" panose="020B0604020202020204" pitchFamily="34" charset="0"/>
                <a:cs typeface="Arial" panose="020B0604020202020204" pitchFamily="34" charset="0"/>
              </a:rPr>
              <a:t>Held over two 1.5hr sessions starting at 9:45am and finishing at 2.45pm, via MS Teams (equivalent to a one day training session)</a:t>
            </a:r>
          </a:p>
          <a:p>
            <a:r>
              <a:rPr lang="en-GB" sz="1600" b="1" dirty="0">
                <a:latin typeface="Arial" panose="020B0604020202020204" pitchFamily="34" charset="0"/>
                <a:cs typeface="Arial" panose="020B0604020202020204" pitchFamily="34" charset="0"/>
              </a:rPr>
              <a:t>Target audience</a:t>
            </a:r>
            <a:r>
              <a:rPr lang="en-GB" sz="1600" dirty="0">
                <a:latin typeface="Arial" panose="020B0604020202020204" pitchFamily="34" charset="0"/>
                <a:cs typeface="Arial" panose="020B0604020202020204" pitchFamily="34" charset="0"/>
              </a:rPr>
              <a:t>: Any professional working with children and their families </a:t>
            </a:r>
          </a:p>
          <a:p>
            <a:r>
              <a:rPr lang="en-GB" sz="1600" b="1" dirty="0">
                <a:latin typeface="Arial" panose="020B0604020202020204" pitchFamily="34" charset="0"/>
                <a:cs typeface="Arial" panose="020B0604020202020204" pitchFamily="34" charset="0"/>
              </a:rPr>
              <a:t>Attendance criteria</a:t>
            </a:r>
            <a:r>
              <a:rPr lang="en-GB" sz="1600" dirty="0">
                <a:latin typeface="Arial" panose="020B0604020202020204" pitchFamily="34" charset="0"/>
                <a:cs typeface="Arial" panose="020B0604020202020204" pitchFamily="34" charset="0"/>
              </a:rPr>
              <a:t>: Delegates must have completed Level 1 Safeguarding/Child Protection training within their own agency. </a:t>
            </a:r>
          </a:p>
          <a:p>
            <a:endParaRPr lang="en-GB" sz="1600" dirty="0">
              <a:latin typeface="Arial" panose="020B0604020202020204" pitchFamily="34" charset="0"/>
              <a:cs typeface="Arial" panose="020B0604020202020204" pitchFamily="34" charset="0"/>
            </a:endParaRPr>
          </a:p>
          <a:p>
            <a:r>
              <a:rPr lang="en-GB" sz="1600" b="1" dirty="0">
                <a:latin typeface="Arial" panose="020B0604020202020204" pitchFamily="34" charset="0"/>
                <a:cs typeface="Arial" panose="020B0604020202020204" pitchFamily="34" charset="0"/>
              </a:rPr>
              <a:t>Learning Outcomes:</a:t>
            </a:r>
            <a:endParaRPr lang="en-GB" sz="1600" dirty="0">
              <a:latin typeface="Arial" panose="020B0604020202020204" pitchFamily="34" charset="0"/>
              <a:cs typeface="Arial" panose="020B0604020202020204" pitchFamily="34" charset="0"/>
            </a:endParaRPr>
          </a:p>
          <a:p>
            <a:r>
              <a:rPr lang="en-GB" sz="1600" dirty="0">
                <a:latin typeface="Arial" panose="020B0604020202020204" pitchFamily="34" charset="0"/>
                <a:cs typeface="Arial" panose="020B0604020202020204" pitchFamily="34" charset="0"/>
              </a:rPr>
              <a:t>By the end of the course, participants will: </a:t>
            </a:r>
          </a:p>
          <a:p>
            <a:pPr marL="285750" indent="-285750">
              <a:buFont typeface="Wingdings" panose="05000000000000000000" pitchFamily="2" charset="2"/>
              <a:buChar char="Ø"/>
            </a:pPr>
            <a:r>
              <a:rPr lang="en-GB" sz="1600" dirty="0">
                <a:latin typeface="Arial" panose="020B0604020202020204" pitchFamily="34" charset="0"/>
                <a:cs typeface="Arial" panose="020B0604020202020204" pitchFamily="34" charset="0"/>
              </a:rPr>
              <a:t>gain knowledge of what to do when participants suspect that a child is suffering abuse;</a:t>
            </a:r>
          </a:p>
          <a:p>
            <a:pPr marL="285750" indent="-285750">
              <a:buFont typeface="Wingdings" panose="05000000000000000000" pitchFamily="2" charset="2"/>
              <a:buChar char="Ø"/>
            </a:pPr>
            <a:r>
              <a:rPr lang="en-GB" sz="1600" dirty="0">
                <a:latin typeface="Arial" panose="020B0604020202020204" pitchFamily="34" charset="0"/>
                <a:cs typeface="Arial" panose="020B0604020202020204" pitchFamily="34" charset="0"/>
              </a:rPr>
              <a:t>be aware of the locally agreed procedures and the expectations of the participant’s role in safeguarding and promoting the welfare of children and the importance of working together to achieve this;</a:t>
            </a:r>
          </a:p>
          <a:p>
            <a:pPr marL="285750" indent="-285750">
              <a:buFont typeface="Wingdings" panose="05000000000000000000" pitchFamily="2" charset="2"/>
              <a:buChar char="Ø"/>
            </a:pPr>
            <a:r>
              <a:rPr lang="en-GB" sz="1600" dirty="0">
                <a:latin typeface="Arial" panose="020B0604020202020204" pitchFamily="34" charset="0"/>
                <a:cs typeface="Arial" panose="020B0604020202020204" pitchFamily="34" charset="0"/>
              </a:rPr>
              <a:t>have an understanding of key relevant legislation and statutory guidance in this area;</a:t>
            </a:r>
          </a:p>
          <a:p>
            <a:pPr marL="285750" indent="-285750">
              <a:buFont typeface="Wingdings" panose="05000000000000000000" pitchFamily="2" charset="2"/>
              <a:buChar char="Ø"/>
            </a:pPr>
            <a:r>
              <a:rPr lang="en-GB" sz="1600" dirty="0">
                <a:latin typeface="Arial" panose="020B0604020202020204" pitchFamily="34" charset="0"/>
                <a:cs typeface="Arial" panose="020B0604020202020204" pitchFamily="34" charset="0"/>
              </a:rPr>
              <a:t>consider the needs of the child across the continuum of care, from early help to child protection utilising the local thresholds document;</a:t>
            </a:r>
          </a:p>
          <a:p>
            <a:pPr marL="285750" indent="-285750">
              <a:buFont typeface="Wingdings" panose="05000000000000000000" pitchFamily="2" charset="2"/>
              <a:buChar char="Ø"/>
            </a:pPr>
            <a:r>
              <a:rPr lang="en-GB" sz="1600" dirty="0">
                <a:latin typeface="Arial" panose="020B0604020202020204" pitchFamily="34" charset="0"/>
                <a:cs typeface="Arial" panose="020B0604020202020204" pitchFamily="34" charset="0"/>
              </a:rPr>
              <a:t>refresh their practitioner knowledge of the key categories of harm and how these might be identified;</a:t>
            </a:r>
          </a:p>
          <a:p>
            <a:pPr marL="285750" indent="-285750">
              <a:buFont typeface="Wingdings" panose="05000000000000000000" pitchFamily="2" charset="2"/>
              <a:buChar char="Ø"/>
            </a:pPr>
            <a:r>
              <a:rPr lang="en-GB" sz="1600" dirty="0">
                <a:latin typeface="Arial" panose="020B0604020202020204" pitchFamily="34" charset="0"/>
                <a:cs typeface="Arial" panose="020B0604020202020204" pitchFamily="34" charset="0"/>
              </a:rPr>
              <a:t>look at what happens after the concern has been raised and acknowledged; and</a:t>
            </a:r>
          </a:p>
          <a:p>
            <a:pPr marL="285750" indent="-285750">
              <a:buFont typeface="Wingdings" panose="05000000000000000000" pitchFamily="2" charset="2"/>
              <a:buChar char="Ø"/>
            </a:pPr>
            <a:r>
              <a:rPr lang="en-GB" sz="1600" dirty="0">
                <a:latin typeface="Arial" panose="020B0604020202020204" pitchFamily="34" charset="0"/>
                <a:cs typeface="Arial" panose="020B0604020202020204" pitchFamily="34" charset="0"/>
              </a:rPr>
              <a:t>look beyond the referral at how concerns are addressed including the child protection conference process.</a:t>
            </a:r>
          </a:p>
        </p:txBody>
      </p:sp>
      <p:graphicFrame>
        <p:nvGraphicFramePr>
          <p:cNvPr id="18" name="Table 18">
            <a:extLst>
              <a:ext uri="{FF2B5EF4-FFF2-40B4-BE49-F238E27FC236}">
                <a16:creationId xmlns:a16="http://schemas.microsoft.com/office/drawing/2014/main" id="{F7368230-2F16-42E6-AF40-C1FD3C4FC587}"/>
              </a:ext>
            </a:extLst>
          </p:cNvPr>
          <p:cNvGraphicFramePr>
            <a:graphicFrameLocks noGrp="1"/>
          </p:cNvGraphicFramePr>
          <p:nvPr>
            <p:extLst>
              <p:ext uri="{D42A27DB-BD31-4B8C-83A1-F6EECF244321}">
                <p14:modId xmlns:p14="http://schemas.microsoft.com/office/powerpoint/2010/main" val="4278316656"/>
              </p:ext>
            </p:extLst>
          </p:nvPr>
        </p:nvGraphicFramePr>
        <p:xfrm>
          <a:off x="2044700" y="9384944"/>
          <a:ext cx="8128000" cy="274320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062508448"/>
                    </a:ext>
                  </a:extLst>
                </a:gridCol>
                <a:gridCol w="4064000">
                  <a:extLst>
                    <a:ext uri="{9D8B030D-6E8A-4147-A177-3AD203B41FA5}">
                      <a16:colId xmlns:a16="http://schemas.microsoft.com/office/drawing/2014/main" val="2750367952"/>
                    </a:ext>
                  </a:extLst>
                </a:gridCol>
              </a:tblGrid>
              <a:tr h="218440">
                <a:tc>
                  <a:txBody>
                    <a:bodyPr/>
                    <a:lstStyle/>
                    <a:p>
                      <a:r>
                        <a:rPr lang="en-GB" dirty="0"/>
                        <a:t>Date</a:t>
                      </a:r>
                    </a:p>
                  </a:txBody>
                  <a:tcPr/>
                </a:tc>
                <a:tc>
                  <a:txBody>
                    <a:bodyPr/>
                    <a:lstStyle/>
                    <a:p>
                      <a:r>
                        <a:rPr lang="en-GB" dirty="0"/>
                        <a:t>Availability</a:t>
                      </a:r>
                    </a:p>
                  </a:txBody>
                  <a:tcPr/>
                </a:tc>
                <a:extLst>
                  <a:ext uri="{0D108BD9-81ED-4DB2-BD59-A6C34878D82A}">
                    <a16:rowId xmlns:a16="http://schemas.microsoft.com/office/drawing/2014/main" val="1246928019"/>
                  </a:ext>
                </a:extLst>
              </a:tr>
              <a:tr h="421640">
                <a:tc>
                  <a:txBody>
                    <a:bodyPr/>
                    <a:lstStyle/>
                    <a:p>
                      <a:r>
                        <a:rPr lang="en-GB" dirty="0"/>
                        <a:t>21 October 2021</a:t>
                      </a:r>
                    </a:p>
                  </a:txBody>
                  <a:tcPr/>
                </a:tc>
                <a:tc>
                  <a:txBody>
                    <a:bodyPr/>
                    <a:lstStyle/>
                    <a:p>
                      <a:r>
                        <a:rPr lang="en-GB" dirty="0"/>
                        <a:t>FULLY BOOKED </a:t>
                      </a:r>
                    </a:p>
                  </a:txBody>
                  <a:tcPr/>
                </a:tc>
                <a:extLst>
                  <a:ext uri="{0D108BD9-81ED-4DB2-BD59-A6C34878D82A}">
                    <a16:rowId xmlns:a16="http://schemas.microsoft.com/office/drawing/2014/main" val="3663771526"/>
                  </a:ext>
                </a:extLst>
              </a:tr>
              <a:tr h="421640">
                <a:tc>
                  <a:txBody>
                    <a:bodyPr/>
                    <a:lstStyle/>
                    <a:p>
                      <a:r>
                        <a:rPr lang="en-GB" dirty="0"/>
                        <a:t>10 November 2021 </a:t>
                      </a:r>
                    </a:p>
                  </a:txBody>
                  <a:tcPr/>
                </a:tc>
                <a:tc>
                  <a:txBody>
                    <a:bodyPr/>
                    <a:lstStyle/>
                    <a:p>
                      <a:r>
                        <a:rPr lang="en-GB" dirty="0"/>
                        <a:t>FULLY BOOKED </a:t>
                      </a:r>
                    </a:p>
                  </a:txBody>
                  <a:tcPr/>
                </a:tc>
                <a:extLst>
                  <a:ext uri="{0D108BD9-81ED-4DB2-BD59-A6C34878D82A}">
                    <a16:rowId xmlns:a16="http://schemas.microsoft.com/office/drawing/2014/main" val="3295541284"/>
                  </a:ext>
                </a:extLst>
              </a:tr>
              <a:tr h="421640">
                <a:tc>
                  <a:txBody>
                    <a:bodyPr/>
                    <a:lstStyle/>
                    <a:p>
                      <a:r>
                        <a:rPr lang="en-GB" dirty="0"/>
                        <a:t>7 December 2021</a:t>
                      </a:r>
                    </a:p>
                  </a:txBody>
                  <a:tcPr/>
                </a:tc>
                <a:tc>
                  <a:txBody>
                    <a:bodyPr/>
                    <a:lstStyle/>
                    <a:p>
                      <a:r>
                        <a:rPr lang="en-GB" dirty="0"/>
                        <a:t>Places available </a:t>
                      </a:r>
                    </a:p>
                  </a:txBody>
                  <a:tcPr/>
                </a:tc>
                <a:extLst>
                  <a:ext uri="{0D108BD9-81ED-4DB2-BD59-A6C34878D82A}">
                    <a16:rowId xmlns:a16="http://schemas.microsoft.com/office/drawing/2014/main" val="2248003302"/>
                  </a:ext>
                </a:extLst>
              </a:tr>
              <a:tr h="421640">
                <a:tc>
                  <a:txBody>
                    <a:bodyPr/>
                    <a:lstStyle/>
                    <a:p>
                      <a:r>
                        <a:rPr lang="en-GB" dirty="0"/>
                        <a:t>11 January 2022</a:t>
                      </a:r>
                    </a:p>
                  </a:txBody>
                  <a:tcPr/>
                </a:tc>
                <a:tc>
                  <a:txBody>
                    <a:bodyPr/>
                    <a:lstStyle/>
                    <a:p>
                      <a:r>
                        <a:rPr lang="en-GB" dirty="0"/>
                        <a:t>Places available</a:t>
                      </a:r>
                    </a:p>
                  </a:txBody>
                  <a:tcPr/>
                </a:tc>
                <a:extLst>
                  <a:ext uri="{0D108BD9-81ED-4DB2-BD59-A6C34878D82A}">
                    <a16:rowId xmlns:a16="http://schemas.microsoft.com/office/drawing/2014/main" val="1524603888"/>
                  </a:ext>
                </a:extLst>
              </a:tr>
              <a:tr h="421640">
                <a:tc>
                  <a:txBody>
                    <a:bodyPr/>
                    <a:lstStyle/>
                    <a:p>
                      <a:r>
                        <a:rPr lang="en-GB" dirty="0"/>
                        <a:t>9 February 2022</a:t>
                      </a:r>
                    </a:p>
                  </a:txBody>
                  <a:tcPr/>
                </a:tc>
                <a:tc>
                  <a:txBody>
                    <a:bodyPr/>
                    <a:lstStyle/>
                    <a:p>
                      <a:r>
                        <a:rPr lang="en-GB" dirty="0"/>
                        <a:t>Places available </a:t>
                      </a:r>
                    </a:p>
                  </a:txBody>
                  <a:tcPr/>
                </a:tc>
                <a:extLst>
                  <a:ext uri="{0D108BD9-81ED-4DB2-BD59-A6C34878D82A}">
                    <a16:rowId xmlns:a16="http://schemas.microsoft.com/office/drawing/2014/main" val="3188923614"/>
                  </a:ext>
                </a:extLst>
              </a:tr>
            </a:tbl>
          </a:graphicData>
        </a:graphic>
      </p:graphicFrame>
      <p:sp>
        <p:nvSpPr>
          <p:cNvPr id="10" name="Rectangle: Rounded Corners 9">
            <a:extLst>
              <a:ext uri="{FF2B5EF4-FFF2-40B4-BE49-F238E27FC236}">
                <a16:creationId xmlns:a16="http://schemas.microsoft.com/office/drawing/2014/main" id="{76D10DD3-2761-4D1D-8EBC-C3FD49960A86}"/>
              </a:ext>
            </a:extLst>
          </p:cNvPr>
          <p:cNvSpPr/>
          <p:nvPr/>
        </p:nvSpPr>
        <p:spPr>
          <a:xfrm>
            <a:off x="2031458" y="12356802"/>
            <a:ext cx="8128000" cy="11429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rPr>
              <a:t>For bookings, please visit the HSCP </a:t>
            </a:r>
            <a:r>
              <a:rPr lang="en-GB" sz="2400" b="1" dirty="0">
                <a:solidFill>
                  <a:schemeClr val="bg1"/>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website</a:t>
            </a:r>
            <a:endParaRPr lang="en-GB" dirty="0"/>
          </a:p>
          <a:p>
            <a:pPr algn="ctr"/>
            <a:endParaRPr lang="en-GB" dirty="0"/>
          </a:p>
        </p:txBody>
      </p:sp>
      <p:sp>
        <p:nvSpPr>
          <p:cNvPr id="16" name="Rectangle: Rounded Corners 15">
            <a:extLst>
              <a:ext uri="{FF2B5EF4-FFF2-40B4-BE49-F238E27FC236}">
                <a16:creationId xmlns:a16="http://schemas.microsoft.com/office/drawing/2014/main" id="{413FFB8D-997B-4732-9355-D17DDBE19C3D}"/>
              </a:ext>
            </a:extLst>
          </p:cNvPr>
          <p:cNvSpPr/>
          <p:nvPr/>
        </p:nvSpPr>
        <p:spPr>
          <a:xfrm>
            <a:off x="2044701" y="13679972"/>
            <a:ext cx="8127999" cy="1269796"/>
          </a:xfrm>
          <a:prstGeom prst="roundRect">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tx1"/>
                </a:solidFill>
                <a:latin typeface="Arial" panose="020B0604020202020204" pitchFamily="34" charset="0"/>
                <a:cs typeface="Arial" panose="020B0604020202020204" pitchFamily="34" charset="0"/>
              </a:rPr>
              <a:t>You can log onto the HSCP or HSAB booking systems and add your name to our waiting lists for any courses </a:t>
            </a:r>
          </a:p>
        </p:txBody>
      </p:sp>
    </p:spTree>
    <p:extLst>
      <p:ext uri="{BB962C8B-B14F-4D97-AF65-F5344CB8AC3E}">
        <p14:creationId xmlns:p14="http://schemas.microsoft.com/office/powerpoint/2010/main" val="18176826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1DB0DB3-6E02-4D7B-9EBB-074C5DC22F8A}"/>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7" name="TextBox 6">
            <a:extLst>
              <a:ext uri="{FF2B5EF4-FFF2-40B4-BE49-F238E27FC236}">
                <a16:creationId xmlns:a16="http://schemas.microsoft.com/office/drawing/2014/main" id="{365BECEF-241D-49C0-8415-D84E3C930855}"/>
              </a:ext>
            </a:extLst>
          </p:cNvPr>
          <p:cNvSpPr txBox="1"/>
          <p:nvPr/>
        </p:nvSpPr>
        <p:spPr>
          <a:xfrm>
            <a:off x="537210" y="3267169"/>
            <a:ext cx="11117580" cy="7325082"/>
          </a:xfrm>
          <a:prstGeom prst="rect">
            <a:avLst/>
          </a:prstGeom>
          <a:noFill/>
        </p:spPr>
        <p:txBody>
          <a:bodyPr wrap="square" rtlCol="0">
            <a:spAutoFit/>
          </a:bodyPr>
          <a:lstStyle/>
          <a:p>
            <a:r>
              <a:rPr lang="en-GB" sz="3600" b="1" dirty="0">
                <a:latin typeface="Arial" panose="020B0604020202020204" pitchFamily="34" charset="0"/>
                <a:cs typeface="Arial" panose="020B0604020202020204" pitchFamily="34" charset="0"/>
              </a:rPr>
              <a:t>Child Sexual Exploitation Prevention, Protection &amp; Investigation </a:t>
            </a:r>
          </a:p>
          <a:p>
            <a:endParaRPr lang="en-GB" sz="2800" dirty="0">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rPr>
              <a:t>Held over a 1.5hr session starting at 9:30am, via MS Teams (equivalent to a half day training session)</a:t>
            </a:r>
          </a:p>
          <a:p>
            <a:endParaRPr lang="en-GB" sz="2000" b="1" dirty="0">
              <a:latin typeface="Arial" panose="020B0604020202020204" pitchFamily="34" charset="0"/>
              <a:cs typeface="Arial" panose="020B0604020202020204" pitchFamily="34" charset="0"/>
            </a:endParaRPr>
          </a:p>
          <a:p>
            <a:r>
              <a:rPr lang="en-GB" sz="2000" b="1" dirty="0">
                <a:latin typeface="Arial" panose="020B0604020202020204" pitchFamily="34" charset="0"/>
                <a:cs typeface="Arial" panose="020B0604020202020204" pitchFamily="34" charset="0"/>
              </a:rPr>
              <a:t>Target audience</a:t>
            </a:r>
            <a:r>
              <a:rPr lang="en-GB" sz="2000" dirty="0">
                <a:latin typeface="Arial" panose="020B0604020202020204" pitchFamily="34" charset="0"/>
                <a:cs typeface="Arial" panose="020B0604020202020204" pitchFamily="34" charset="0"/>
              </a:rPr>
              <a:t>: Practitioners from all agencies working with children, young people and their families </a:t>
            </a:r>
          </a:p>
          <a:p>
            <a:endParaRPr lang="en-GB" sz="2000" b="1" dirty="0">
              <a:latin typeface="Arial" panose="020B0604020202020204" pitchFamily="34" charset="0"/>
              <a:cs typeface="Arial" panose="020B0604020202020204" pitchFamily="34" charset="0"/>
            </a:endParaRPr>
          </a:p>
          <a:p>
            <a:r>
              <a:rPr lang="en-GB" sz="2000" b="1" dirty="0">
                <a:latin typeface="Arial" panose="020B0604020202020204" pitchFamily="34" charset="0"/>
                <a:cs typeface="Arial" panose="020B0604020202020204" pitchFamily="34" charset="0"/>
              </a:rPr>
              <a:t>Aim of the Course</a:t>
            </a:r>
            <a:r>
              <a:rPr lang="en-GB" sz="2000" dirty="0">
                <a:latin typeface="Arial" panose="020B0604020202020204" pitchFamily="34" charset="0"/>
                <a:cs typeface="Arial" panose="020B0604020202020204" pitchFamily="34" charset="0"/>
              </a:rPr>
              <a:t>: To raise awareness of child sexual exploitation including typical indicators, grooming models, impact, responding to concerns, communication and engagement with young people, good practice guidance.</a:t>
            </a:r>
          </a:p>
          <a:p>
            <a:endParaRPr lang="en-GB" sz="2000" dirty="0">
              <a:latin typeface="Arial" panose="020B0604020202020204" pitchFamily="34" charset="0"/>
              <a:cs typeface="Arial" panose="020B0604020202020204" pitchFamily="34" charset="0"/>
            </a:endParaRPr>
          </a:p>
          <a:p>
            <a:endParaRPr lang="en-GB" sz="2000" dirty="0">
              <a:latin typeface="Arial" panose="020B0604020202020204" pitchFamily="34" charset="0"/>
              <a:cs typeface="Arial" panose="020B0604020202020204" pitchFamily="34" charset="0"/>
            </a:endParaRPr>
          </a:p>
          <a:p>
            <a:r>
              <a:rPr lang="en-GB" sz="2000" b="1" dirty="0">
                <a:latin typeface="Arial" panose="020B0604020202020204" pitchFamily="34" charset="0"/>
                <a:cs typeface="Arial" panose="020B0604020202020204" pitchFamily="34" charset="0"/>
              </a:rPr>
              <a:t>Learning Outcomes:</a:t>
            </a:r>
          </a:p>
          <a:p>
            <a:pPr marL="285750" indent="-285750">
              <a:buFont typeface="Wingdings" panose="05000000000000000000" pitchFamily="2" charset="2"/>
              <a:buChar char="Ø"/>
            </a:pPr>
            <a:r>
              <a:rPr lang="en-GB" sz="2000" dirty="0">
                <a:latin typeface="Arial" panose="020B0604020202020204" pitchFamily="34" charset="0"/>
                <a:cs typeface="Arial" panose="020B0604020202020204" pitchFamily="34" charset="0"/>
              </a:rPr>
              <a:t>What Child Sexual Exploitation means </a:t>
            </a:r>
          </a:p>
          <a:p>
            <a:pPr marL="285750" indent="-285750">
              <a:buFont typeface="Wingdings" panose="05000000000000000000" pitchFamily="2" charset="2"/>
              <a:buChar char="Ø"/>
            </a:pPr>
            <a:r>
              <a:rPr lang="en-GB" sz="2000" dirty="0">
                <a:latin typeface="Arial" panose="020B0604020202020204" pitchFamily="34" charset="0"/>
                <a:cs typeface="Arial" panose="020B0604020202020204" pitchFamily="34" charset="0"/>
              </a:rPr>
              <a:t>How to identify the vulnerability and risk factors of children/young people who are at risk of CSE and the reasons why they may become involved in, or targeted for, CSE</a:t>
            </a:r>
          </a:p>
          <a:p>
            <a:pPr marL="285750" indent="-285750">
              <a:buFont typeface="Wingdings" panose="05000000000000000000" pitchFamily="2" charset="2"/>
              <a:buChar char="Ø"/>
            </a:pPr>
            <a:r>
              <a:rPr lang="en-GB" sz="2000" dirty="0">
                <a:latin typeface="Arial" panose="020B0604020202020204" pitchFamily="34" charset="0"/>
                <a:cs typeface="Arial" panose="020B0604020202020204" pitchFamily="34" charset="0"/>
              </a:rPr>
              <a:t>The impact of CSE on a child/young person</a:t>
            </a:r>
          </a:p>
          <a:p>
            <a:pPr marL="285750" indent="-285750">
              <a:buFont typeface="Wingdings" panose="05000000000000000000" pitchFamily="2" charset="2"/>
              <a:buChar char="Ø"/>
            </a:pPr>
            <a:r>
              <a:rPr lang="en-GB" sz="2000" dirty="0">
                <a:latin typeface="Arial" panose="020B0604020202020204" pitchFamily="34" charset="0"/>
                <a:cs typeface="Arial" panose="020B0604020202020204" pitchFamily="34" charset="0"/>
              </a:rPr>
              <a:t>How to respond to concerns and share information, including making referrals to appropriate services in order to both protect and support the child/young person</a:t>
            </a:r>
          </a:p>
          <a:p>
            <a:endParaRPr lang="en-GB" sz="1400" b="1" dirty="0">
              <a:latin typeface="Arial" panose="020B0604020202020204" pitchFamily="34" charset="0"/>
              <a:cs typeface="Arial" panose="020B0604020202020204" pitchFamily="34" charset="0"/>
            </a:endParaRPr>
          </a:p>
        </p:txBody>
      </p:sp>
      <p:graphicFrame>
        <p:nvGraphicFramePr>
          <p:cNvPr id="9" name="Table 18">
            <a:extLst>
              <a:ext uri="{FF2B5EF4-FFF2-40B4-BE49-F238E27FC236}">
                <a16:creationId xmlns:a16="http://schemas.microsoft.com/office/drawing/2014/main" id="{AFB4892E-7559-4525-87F0-BDCF3225E7D2}"/>
              </a:ext>
            </a:extLst>
          </p:cNvPr>
          <p:cNvGraphicFramePr>
            <a:graphicFrameLocks noGrp="1"/>
          </p:cNvGraphicFramePr>
          <p:nvPr>
            <p:extLst>
              <p:ext uri="{D42A27DB-BD31-4B8C-83A1-F6EECF244321}">
                <p14:modId xmlns:p14="http://schemas.microsoft.com/office/powerpoint/2010/main" val="1197874851"/>
              </p:ext>
            </p:extLst>
          </p:nvPr>
        </p:nvGraphicFramePr>
        <p:xfrm>
          <a:off x="2032000" y="11267691"/>
          <a:ext cx="8128000" cy="137160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062508448"/>
                    </a:ext>
                  </a:extLst>
                </a:gridCol>
                <a:gridCol w="4064000">
                  <a:extLst>
                    <a:ext uri="{9D8B030D-6E8A-4147-A177-3AD203B41FA5}">
                      <a16:colId xmlns:a16="http://schemas.microsoft.com/office/drawing/2014/main" val="2750367952"/>
                    </a:ext>
                  </a:extLst>
                </a:gridCol>
              </a:tblGrid>
              <a:tr h="218440">
                <a:tc>
                  <a:txBody>
                    <a:bodyPr/>
                    <a:lstStyle/>
                    <a:p>
                      <a:r>
                        <a:rPr lang="en-GB" dirty="0"/>
                        <a:t>Date</a:t>
                      </a:r>
                    </a:p>
                  </a:txBody>
                  <a:tcPr/>
                </a:tc>
                <a:tc>
                  <a:txBody>
                    <a:bodyPr/>
                    <a:lstStyle/>
                    <a:p>
                      <a:r>
                        <a:rPr lang="en-GB" dirty="0"/>
                        <a:t>Availability</a:t>
                      </a:r>
                    </a:p>
                  </a:txBody>
                  <a:tcPr/>
                </a:tc>
                <a:extLst>
                  <a:ext uri="{0D108BD9-81ED-4DB2-BD59-A6C34878D82A}">
                    <a16:rowId xmlns:a16="http://schemas.microsoft.com/office/drawing/2014/main" val="1246928019"/>
                  </a:ext>
                </a:extLst>
              </a:tr>
              <a:tr h="370840">
                <a:tc>
                  <a:txBody>
                    <a:bodyPr/>
                    <a:lstStyle/>
                    <a:p>
                      <a:r>
                        <a:rPr lang="en-GB" dirty="0"/>
                        <a:t>18 November 2021</a:t>
                      </a:r>
                    </a:p>
                  </a:txBody>
                  <a:tcPr/>
                </a:tc>
                <a:tc>
                  <a:txBody>
                    <a:bodyPr/>
                    <a:lstStyle/>
                    <a:p>
                      <a:r>
                        <a:rPr lang="en-GB" dirty="0"/>
                        <a:t>Places available </a:t>
                      </a:r>
                    </a:p>
                  </a:txBody>
                  <a:tcPr/>
                </a:tc>
                <a:extLst>
                  <a:ext uri="{0D108BD9-81ED-4DB2-BD59-A6C34878D82A}">
                    <a16:rowId xmlns:a16="http://schemas.microsoft.com/office/drawing/2014/main" val="4149108054"/>
                  </a:ext>
                </a:extLst>
              </a:tr>
              <a:tr h="370840">
                <a:tc>
                  <a:txBody>
                    <a:bodyPr/>
                    <a:lstStyle/>
                    <a:p>
                      <a:r>
                        <a:rPr lang="en-GB" dirty="0"/>
                        <a:t>24 March 2022</a:t>
                      </a:r>
                    </a:p>
                  </a:txBody>
                  <a:tcPr/>
                </a:tc>
                <a:tc>
                  <a:txBody>
                    <a:bodyPr/>
                    <a:lstStyle/>
                    <a:p>
                      <a:r>
                        <a:rPr lang="en-GB" dirty="0"/>
                        <a:t>Places available </a:t>
                      </a:r>
                    </a:p>
                  </a:txBody>
                  <a:tcPr/>
                </a:tc>
                <a:extLst>
                  <a:ext uri="{0D108BD9-81ED-4DB2-BD59-A6C34878D82A}">
                    <a16:rowId xmlns:a16="http://schemas.microsoft.com/office/drawing/2014/main" val="2262753170"/>
                  </a:ext>
                </a:extLst>
              </a:tr>
            </a:tbl>
          </a:graphicData>
        </a:graphic>
      </p:graphicFrame>
      <p:sp>
        <p:nvSpPr>
          <p:cNvPr id="8" name="Rectangle: Rounded Corners 7">
            <a:extLst>
              <a:ext uri="{FF2B5EF4-FFF2-40B4-BE49-F238E27FC236}">
                <a16:creationId xmlns:a16="http://schemas.microsoft.com/office/drawing/2014/main" id="{666E61B2-C50F-4070-8DE2-FF937E574AFC}"/>
              </a:ext>
            </a:extLst>
          </p:cNvPr>
          <p:cNvSpPr/>
          <p:nvPr/>
        </p:nvSpPr>
        <p:spPr>
          <a:xfrm>
            <a:off x="2032000" y="14967795"/>
            <a:ext cx="8128000" cy="11429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rPr>
              <a:t>For bookings, please visit the HSCP </a:t>
            </a:r>
            <a:r>
              <a:rPr lang="en-GB" sz="2400" b="1" dirty="0">
                <a:solidFill>
                  <a:schemeClr val="bg1"/>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website</a:t>
            </a:r>
            <a:endParaRPr lang="en-GB" dirty="0"/>
          </a:p>
          <a:p>
            <a:pPr algn="ctr"/>
            <a:endParaRPr lang="en-GB" dirty="0"/>
          </a:p>
        </p:txBody>
      </p:sp>
    </p:spTree>
    <p:extLst>
      <p:ext uri="{BB962C8B-B14F-4D97-AF65-F5344CB8AC3E}">
        <p14:creationId xmlns:p14="http://schemas.microsoft.com/office/powerpoint/2010/main" val="74085494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E586572-E87A-41A7-8831-7F705366642B}"/>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15" name="TextBox 14">
            <a:extLst>
              <a:ext uri="{FF2B5EF4-FFF2-40B4-BE49-F238E27FC236}">
                <a16:creationId xmlns:a16="http://schemas.microsoft.com/office/drawing/2014/main" id="{34376AD0-15A9-4714-87C1-6D6EA191E413}"/>
              </a:ext>
            </a:extLst>
          </p:cNvPr>
          <p:cNvSpPr txBox="1"/>
          <p:nvPr/>
        </p:nvSpPr>
        <p:spPr>
          <a:xfrm>
            <a:off x="605155" y="2590939"/>
            <a:ext cx="10947400" cy="7140416"/>
          </a:xfrm>
          <a:prstGeom prst="rect">
            <a:avLst/>
          </a:prstGeom>
          <a:noFill/>
        </p:spPr>
        <p:txBody>
          <a:bodyPr wrap="square" rtlCol="0">
            <a:spAutoFit/>
          </a:bodyPr>
          <a:lstStyle/>
          <a:p>
            <a:r>
              <a:rPr lang="en-GB" sz="2800" b="1" dirty="0">
                <a:latin typeface="Arial" panose="020B0604020202020204" pitchFamily="34" charset="0"/>
                <a:cs typeface="Arial" panose="020B0604020202020204" pitchFamily="34" charset="0"/>
              </a:rPr>
              <a:t>Physical Abuse in Children and Young People (Includes suspicious bruises/marks in children under 6 months)</a:t>
            </a:r>
          </a:p>
          <a:p>
            <a:endParaRPr lang="en-GB" sz="2800" b="1"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Held over a 2hr session starting at 10am, via MS Teams (equivalent to a half day training session)</a:t>
            </a:r>
          </a:p>
          <a:p>
            <a:r>
              <a:rPr lang="en-GB" b="1" dirty="0">
                <a:latin typeface="Arial" panose="020B0604020202020204" pitchFamily="34" charset="0"/>
                <a:cs typeface="Arial" panose="020B0604020202020204" pitchFamily="34" charset="0"/>
              </a:rPr>
              <a:t>Target audience</a:t>
            </a:r>
            <a:r>
              <a:rPr lang="en-GB" dirty="0">
                <a:latin typeface="Arial" panose="020B0604020202020204" pitchFamily="34" charset="0"/>
                <a:cs typeface="Arial" panose="020B0604020202020204" pitchFamily="34" charset="0"/>
              </a:rPr>
              <a:t>: Health Visitors, School Nurses, Social workers, Assistant Team Managers, Team Managers, Nursery Nurses, Child Care Workers, Children Centre Staff, Teachers, Police Officers, CAIU, Youth workers, Allied Health professionals, GPs</a:t>
            </a:r>
          </a:p>
          <a:p>
            <a:r>
              <a:rPr lang="en-GB" b="1" dirty="0">
                <a:latin typeface="Arial" panose="020B0604020202020204" pitchFamily="34" charset="0"/>
                <a:cs typeface="Arial" panose="020B0604020202020204" pitchFamily="34" charset="0"/>
              </a:rPr>
              <a:t>Aim of the Course</a:t>
            </a:r>
            <a:r>
              <a:rPr lang="en-GB" dirty="0">
                <a:latin typeface="Arial" panose="020B0604020202020204" pitchFamily="34" charset="0"/>
                <a:cs typeface="Arial" panose="020B0604020202020204" pitchFamily="34" charset="0"/>
              </a:rPr>
              <a:t>: To enable the multi-agency team to recognise and respond to physical abuse in children</a:t>
            </a:r>
          </a:p>
          <a:p>
            <a:r>
              <a:rPr lang="en-GB" b="1" dirty="0">
                <a:latin typeface="Arial" panose="020B0604020202020204" pitchFamily="34" charset="0"/>
                <a:cs typeface="Arial" panose="020B0604020202020204" pitchFamily="34" charset="0"/>
              </a:rPr>
              <a:t>Pre-course Work: </a:t>
            </a:r>
            <a:r>
              <a:rPr lang="en-GB" dirty="0">
                <a:latin typeface="Arial" panose="020B0604020202020204" pitchFamily="34" charset="0"/>
                <a:cs typeface="Arial" panose="020B0604020202020204" pitchFamily="34" charset="0"/>
              </a:rPr>
              <a:t>Please see the </a:t>
            </a:r>
            <a:r>
              <a:rPr lang="en-GB" b="1" dirty="0">
                <a:latin typeface="Arial" panose="020B0604020202020204" pitchFamily="34" charset="0"/>
                <a:cs typeface="Arial" panose="020B0604020202020204" pitchFamily="34" charset="0"/>
              </a:rPr>
              <a:t>'Download Course Materials'</a:t>
            </a:r>
            <a:r>
              <a:rPr lang="en-GB" dirty="0">
                <a:latin typeface="Arial" panose="020B0604020202020204" pitchFamily="34" charset="0"/>
                <a:cs typeface="Arial" panose="020B0604020202020204" pitchFamily="34" charset="0"/>
              </a:rPr>
              <a:t> link from our training website, under the </a:t>
            </a:r>
            <a:r>
              <a:rPr lang="en-GB" b="1" dirty="0">
                <a:latin typeface="Arial" panose="020B0604020202020204" pitchFamily="34" charset="0"/>
                <a:cs typeface="Arial" panose="020B0604020202020204" pitchFamily="34" charset="0"/>
              </a:rPr>
              <a:t>'Pre-course'</a:t>
            </a:r>
            <a:r>
              <a:rPr lang="en-GB" dirty="0">
                <a:latin typeface="Arial" panose="020B0604020202020204" pitchFamily="34" charset="0"/>
                <a:cs typeface="Arial" panose="020B0604020202020204" pitchFamily="34" charset="0"/>
              </a:rPr>
              <a:t> section, you will be able to access all the pre-reading materials and download the preparation worksheet.</a:t>
            </a:r>
          </a:p>
          <a:p>
            <a:r>
              <a:rPr lang="en-GB" b="1" dirty="0">
                <a:latin typeface="Arial" panose="020B0604020202020204" pitchFamily="34" charset="0"/>
                <a:cs typeface="Arial" panose="020B0604020202020204" pitchFamily="34" charset="0"/>
              </a:rPr>
              <a:t>Please note – </a:t>
            </a:r>
            <a:r>
              <a:rPr lang="en-GB" dirty="0">
                <a:latin typeface="Arial" panose="020B0604020202020204" pitchFamily="34" charset="0"/>
                <a:cs typeface="Arial" panose="020B0604020202020204" pitchFamily="34" charset="0"/>
              </a:rPr>
              <a:t>The documents for download are useful reading and tools for you and we recommend that you read these as part of your forward learning around physical abuse in children.</a:t>
            </a:r>
          </a:p>
          <a:p>
            <a:r>
              <a:rPr lang="en-GB" dirty="0">
                <a:latin typeface="Arial" panose="020B0604020202020204" pitchFamily="34" charset="0"/>
                <a:cs typeface="Arial" panose="020B0604020202020204" pitchFamily="34" charset="0"/>
              </a:rPr>
              <a:t>Please also download </a:t>
            </a:r>
            <a:r>
              <a:rPr lang="en-GB" b="1" dirty="0">
                <a:latin typeface="Arial" panose="020B0604020202020204" pitchFamily="34" charset="0"/>
                <a:cs typeface="Arial" panose="020B0604020202020204" pitchFamily="34" charset="0"/>
              </a:rPr>
              <a:t>the HSCP Policy </a:t>
            </a:r>
            <a:r>
              <a:rPr lang="en-GB" dirty="0">
                <a:latin typeface="Arial" panose="020B0604020202020204" pitchFamily="34" charset="0"/>
                <a:cs typeface="Arial" panose="020B0604020202020204" pitchFamily="34" charset="0"/>
                <a:hlinkClick r:id="rId2"/>
              </a:rPr>
              <a:t>‘Management of Suspicious bruises/ marks in infants under 6 months for all front line professionals’ </a:t>
            </a:r>
            <a:endParaRPr lang="en-GB" dirty="0">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a:p>
            <a:r>
              <a:rPr lang="en-GB" b="1" dirty="0">
                <a:latin typeface="Arial" panose="020B0604020202020204" pitchFamily="34" charset="0"/>
                <a:cs typeface="Arial" panose="020B0604020202020204" pitchFamily="34" charset="0"/>
              </a:rPr>
              <a:t>Learning Outcomes:</a:t>
            </a:r>
          </a:p>
          <a:p>
            <a:pPr marL="285750" indent="-285750">
              <a:buFont typeface="Wingdings" panose="05000000000000000000" pitchFamily="2" charset="2"/>
              <a:buChar char="Ø"/>
            </a:pPr>
            <a:r>
              <a:rPr lang="en-GB" dirty="0">
                <a:latin typeface="Arial" panose="020B0604020202020204" pitchFamily="34" charset="0"/>
                <a:cs typeface="Arial" panose="020B0604020202020204" pitchFamily="34" charset="0"/>
              </a:rPr>
              <a:t>To embed the practice of using the HSCP pathways for physical abuse</a:t>
            </a:r>
          </a:p>
          <a:p>
            <a:pPr marL="285750" indent="-285750">
              <a:buFont typeface="Wingdings" panose="05000000000000000000" pitchFamily="2" charset="2"/>
              <a:buChar char="Ø"/>
            </a:pPr>
            <a:r>
              <a:rPr lang="en-GB" dirty="0">
                <a:latin typeface="Arial" panose="020B0604020202020204" pitchFamily="34" charset="0"/>
                <a:cs typeface="Arial" panose="020B0604020202020204" pitchFamily="34" charset="0"/>
              </a:rPr>
              <a:t>To raise awareness of Serious Case Reviews involving physical abuse of children</a:t>
            </a:r>
          </a:p>
          <a:p>
            <a:pPr marL="285750" indent="-285750">
              <a:buFont typeface="Wingdings" panose="05000000000000000000" pitchFamily="2" charset="2"/>
              <a:buChar char="Ø"/>
            </a:pPr>
            <a:r>
              <a:rPr lang="en-GB" dirty="0">
                <a:latin typeface="Arial" panose="020B0604020202020204" pitchFamily="34" charset="0"/>
                <a:cs typeface="Arial" panose="020B0604020202020204" pitchFamily="34" charset="0"/>
              </a:rPr>
              <a:t>To broaden knowledge around assessment of bruising in small children</a:t>
            </a:r>
          </a:p>
          <a:p>
            <a:pPr marL="285750" indent="-285750">
              <a:buFont typeface="Wingdings" panose="05000000000000000000" pitchFamily="2" charset="2"/>
              <a:buChar char="Ø"/>
            </a:pPr>
            <a:r>
              <a:rPr lang="en-GB" dirty="0">
                <a:latin typeface="Arial" panose="020B0604020202020204" pitchFamily="34" charset="0"/>
                <a:cs typeface="Arial" panose="020B0604020202020204" pitchFamily="34" charset="0"/>
              </a:rPr>
              <a:t>To enable professionals to effectively respond and refer for children where physical abuse is suspected</a:t>
            </a:r>
          </a:p>
          <a:p>
            <a:endParaRPr lang="en-GB" sz="1400" b="1" dirty="0">
              <a:latin typeface="Arial" panose="020B0604020202020204" pitchFamily="34" charset="0"/>
              <a:cs typeface="Arial" panose="020B0604020202020204" pitchFamily="34" charset="0"/>
            </a:endParaRPr>
          </a:p>
        </p:txBody>
      </p:sp>
      <p:graphicFrame>
        <p:nvGraphicFramePr>
          <p:cNvPr id="18" name="Table 18">
            <a:extLst>
              <a:ext uri="{FF2B5EF4-FFF2-40B4-BE49-F238E27FC236}">
                <a16:creationId xmlns:a16="http://schemas.microsoft.com/office/drawing/2014/main" id="{F7368230-2F16-42E6-AF40-C1FD3C4FC587}"/>
              </a:ext>
            </a:extLst>
          </p:cNvPr>
          <p:cNvGraphicFramePr>
            <a:graphicFrameLocks noGrp="1"/>
          </p:cNvGraphicFramePr>
          <p:nvPr>
            <p:extLst>
              <p:ext uri="{D42A27DB-BD31-4B8C-83A1-F6EECF244321}">
                <p14:modId xmlns:p14="http://schemas.microsoft.com/office/powerpoint/2010/main" val="3210572873"/>
              </p:ext>
            </p:extLst>
          </p:nvPr>
        </p:nvGraphicFramePr>
        <p:xfrm>
          <a:off x="2162628" y="10294037"/>
          <a:ext cx="8128000" cy="91440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062508448"/>
                    </a:ext>
                  </a:extLst>
                </a:gridCol>
                <a:gridCol w="4064000">
                  <a:extLst>
                    <a:ext uri="{9D8B030D-6E8A-4147-A177-3AD203B41FA5}">
                      <a16:colId xmlns:a16="http://schemas.microsoft.com/office/drawing/2014/main" val="2750367952"/>
                    </a:ext>
                  </a:extLst>
                </a:gridCol>
              </a:tblGrid>
              <a:tr h="218440">
                <a:tc>
                  <a:txBody>
                    <a:bodyPr/>
                    <a:lstStyle/>
                    <a:p>
                      <a:r>
                        <a:rPr lang="en-GB" dirty="0"/>
                        <a:t>Date</a:t>
                      </a:r>
                    </a:p>
                  </a:txBody>
                  <a:tcPr/>
                </a:tc>
                <a:tc>
                  <a:txBody>
                    <a:bodyPr/>
                    <a:lstStyle/>
                    <a:p>
                      <a:r>
                        <a:rPr lang="en-GB" dirty="0"/>
                        <a:t>Availability</a:t>
                      </a:r>
                    </a:p>
                  </a:txBody>
                  <a:tcPr/>
                </a:tc>
                <a:extLst>
                  <a:ext uri="{0D108BD9-81ED-4DB2-BD59-A6C34878D82A}">
                    <a16:rowId xmlns:a16="http://schemas.microsoft.com/office/drawing/2014/main" val="1246928019"/>
                  </a:ext>
                </a:extLst>
              </a:tr>
              <a:tr h="370840">
                <a:tc>
                  <a:txBody>
                    <a:bodyPr/>
                    <a:lstStyle/>
                    <a:p>
                      <a:r>
                        <a:rPr lang="en-GB" dirty="0"/>
                        <a:t>9 November 2021</a:t>
                      </a:r>
                    </a:p>
                  </a:txBody>
                  <a:tcPr/>
                </a:tc>
                <a:tc>
                  <a:txBody>
                    <a:bodyPr/>
                    <a:lstStyle/>
                    <a:p>
                      <a:r>
                        <a:rPr lang="en-GB" dirty="0"/>
                        <a:t>FULLY BOOKED </a:t>
                      </a:r>
                    </a:p>
                  </a:txBody>
                  <a:tcPr/>
                </a:tc>
                <a:extLst>
                  <a:ext uri="{0D108BD9-81ED-4DB2-BD59-A6C34878D82A}">
                    <a16:rowId xmlns:a16="http://schemas.microsoft.com/office/drawing/2014/main" val="322503800"/>
                  </a:ext>
                </a:extLst>
              </a:tr>
            </a:tbl>
          </a:graphicData>
        </a:graphic>
      </p:graphicFrame>
      <p:sp>
        <p:nvSpPr>
          <p:cNvPr id="10" name="Rectangle: Rounded Corners 9">
            <a:extLst>
              <a:ext uri="{FF2B5EF4-FFF2-40B4-BE49-F238E27FC236}">
                <a16:creationId xmlns:a16="http://schemas.microsoft.com/office/drawing/2014/main" id="{64A49AC9-6AC3-472A-BB8B-BD211A392E34}"/>
              </a:ext>
            </a:extLst>
          </p:cNvPr>
          <p:cNvSpPr/>
          <p:nvPr/>
        </p:nvSpPr>
        <p:spPr>
          <a:xfrm>
            <a:off x="2162628" y="12988831"/>
            <a:ext cx="8128000" cy="11429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rPr>
              <a:t>See page below to book onto the Lunch &amp; Learn</a:t>
            </a:r>
          </a:p>
          <a:p>
            <a:pPr algn="ctr"/>
            <a:r>
              <a:rPr lang="en-GB" sz="2400" b="1" dirty="0">
                <a:solidFill>
                  <a:schemeClr val="bg1"/>
                </a:solidFill>
              </a:rPr>
              <a:t>Sessions on the Bruising Policy  </a:t>
            </a:r>
            <a:endParaRPr lang="en-GB" dirty="0"/>
          </a:p>
          <a:p>
            <a:pPr algn="ctr"/>
            <a:endParaRPr lang="en-GB" dirty="0"/>
          </a:p>
        </p:txBody>
      </p:sp>
    </p:spTree>
    <p:extLst>
      <p:ext uri="{BB962C8B-B14F-4D97-AF65-F5344CB8AC3E}">
        <p14:creationId xmlns:p14="http://schemas.microsoft.com/office/powerpoint/2010/main" val="11957979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E586572-E87A-41A7-8831-7F705366642B}"/>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15" name="TextBox 14">
            <a:extLst>
              <a:ext uri="{FF2B5EF4-FFF2-40B4-BE49-F238E27FC236}">
                <a16:creationId xmlns:a16="http://schemas.microsoft.com/office/drawing/2014/main" id="{34376AD0-15A9-4714-87C1-6D6EA191E413}"/>
              </a:ext>
            </a:extLst>
          </p:cNvPr>
          <p:cNvSpPr txBox="1"/>
          <p:nvPr/>
        </p:nvSpPr>
        <p:spPr>
          <a:xfrm>
            <a:off x="605155" y="2590939"/>
            <a:ext cx="10947400" cy="9171742"/>
          </a:xfrm>
          <a:prstGeom prst="rect">
            <a:avLst/>
          </a:prstGeom>
          <a:noFill/>
        </p:spPr>
        <p:txBody>
          <a:bodyPr wrap="square" rtlCol="0">
            <a:spAutoFit/>
          </a:bodyPr>
          <a:lstStyle/>
          <a:p>
            <a:pPr algn="ctr"/>
            <a:r>
              <a:rPr lang="en-GB" sz="3600" b="1" dirty="0">
                <a:latin typeface="Arial" panose="020B0604020202020204" pitchFamily="34" charset="0"/>
                <a:cs typeface="Arial" panose="020B0604020202020204" pitchFamily="34" charset="0"/>
              </a:rPr>
              <a:t>Lunch &amp; Learn</a:t>
            </a:r>
          </a:p>
          <a:p>
            <a:pPr algn="ctr"/>
            <a:r>
              <a:rPr lang="en-GB" sz="3600" b="1" dirty="0">
                <a:latin typeface="Arial" panose="020B0604020202020204" pitchFamily="34" charset="0"/>
                <a:cs typeface="Arial" panose="020B0604020202020204" pitchFamily="34" charset="0"/>
              </a:rPr>
              <a:t>Management of Suspicious Bruises/Marks in Infants Under 6 Months </a:t>
            </a:r>
          </a:p>
          <a:p>
            <a:pPr algn="ctr"/>
            <a:r>
              <a:rPr lang="en-GB" sz="3600" b="1" i="1" dirty="0">
                <a:latin typeface="Arial" panose="020B0604020202020204" pitchFamily="34" charset="0"/>
                <a:cs typeface="Arial" panose="020B0604020202020204" pitchFamily="34" charset="0"/>
              </a:rPr>
              <a:t>(previously the Bruising Protocol) </a:t>
            </a:r>
          </a:p>
          <a:p>
            <a:endParaRPr lang="en-GB" sz="3600" b="1" dirty="0">
              <a:latin typeface="Arial" panose="020B0604020202020204" pitchFamily="34" charset="0"/>
              <a:cs typeface="Arial" panose="020B0604020202020204" pitchFamily="34" charset="0"/>
            </a:endParaRPr>
          </a:p>
          <a:p>
            <a:r>
              <a:rPr lang="en-GB" sz="3600" b="1" dirty="0">
                <a:latin typeface="Arial" panose="020B0604020202020204" pitchFamily="34" charset="0"/>
                <a:cs typeface="Arial" panose="020B0604020202020204" pitchFamily="34" charset="0"/>
              </a:rPr>
              <a:t>All sessions are 12:30pm to 1:15pm</a:t>
            </a:r>
          </a:p>
          <a:p>
            <a:r>
              <a:rPr lang="en-GB" sz="3600" b="1" dirty="0">
                <a:latin typeface="Arial" panose="020B0604020202020204" pitchFamily="34" charset="0"/>
                <a:cs typeface="Arial" panose="020B0604020202020204" pitchFamily="34" charset="0"/>
              </a:rPr>
              <a:t>45min sessions via MS Teams </a:t>
            </a:r>
          </a:p>
          <a:p>
            <a:endParaRPr lang="en-GB" dirty="0">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The HSCP are offering </a:t>
            </a:r>
            <a:r>
              <a:rPr lang="en-GB" b="1" dirty="0">
                <a:solidFill>
                  <a:srgbClr val="FF0000"/>
                </a:solidFill>
                <a:latin typeface="Arial" panose="020B0604020202020204" pitchFamily="34" charset="0"/>
                <a:cs typeface="Arial" panose="020B0604020202020204" pitchFamily="34" charset="0"/>
              </a:rPr>
              <a:t>FREE</a:t>
            </a:r>
            <a:r>
              <a:rPr lang="en-GB" b="1" dirty="0">
                <a:latin typeface="Arial" panose="020B0604020202020204" pitchFamily="34" charset="0"/>
                <a:cs typeface="Arial" panose="020B0604020202020204" pitchFamily="34" charset="0"/>
              </a:rPr>
              <a:t> </a:t>
            </a:r>
            <a:r>
              <a:rPr lang="en-GB" dirty="0">
                <a:latin typeface="Arial" panose="020B0604020202020204" pitchFamily="34" charset="0"/>
                <a:cs typeface="Arial" panose="020B0604020202020204" pitchFamily="34" charset="0"/>
              </a:rPr>
              <a:t>Lunch &amp; Learning sessions, facilitated by Health and Children’s Services on Management of Suspicious Bruising/Marks in Infants under Six Months Policy (previously known as the Bruising Protocol). </a:t>
            </a:r>
          </a:p>
          <a:p>
            <a:r>
              <a:rPr lang="en-GB" dirty="0">
                <a:latin typeface="Arial" panose="020B0604020202020204" pitchFamily="34" charset="0"/>
                <a:cs typeface="Arial" panose="020B0604020202020204" pitchFamily="34" charset="0"/>
              </a:rPr>
              <a:t> </a:t>
            </a:r>
          </a:p>
          <a:p>
            <a:r>
              <a:rPr lang="en-GB" dirty="0">
                <a:latin typeface="Arial" panose="020B0604020202020204" pitchFamily="34" charset="0"/>
                <a:cs typeface="Arial" panose="020B0604020202020204" pitchFamily="34" charset="0"/>
              </a:rPr>
              <a:t>Research demonstrates that </a:t>
            </a:r>
            <a:r>
              <a:rPr lang="en-GB" b="1" dirty="0">
                <a:latin typeface="Arial" panose="020B0604020202020204" pitchFamily="34" charset="0"/>
                <a:cs typeface="Arial" panose="020B0604020202020204" pitchFamily="34" charset="0"/>
              </a:rPr>
              <a:t>babies under six months rarely bruise</a:t>
            </a:r>
            <a:r>
              <a:rPr lang="en-GB" dirty="0">
                <a:latin typeface="Arial" panose="020B0604020202020204" pitchFamily="34" charset="0"/>
                <a:cs typeface="Arial" panose="020B0604020202020204" pitchFamily="34" charset="0"/>
              </a:rPr>
              <a:t> and therefore, decision making cannot be made in isolation by professionals and must involve the multi-agency</a:t>
            </a:r>
          </a:p>
          <a:p>
            <a:r>
              <a:rPr lang="en-GB" dirty="0">
                <a:latin typeface="Arial" panose="020B0604020202020204" pitchFamily="34" charset="0"/>
                <a:cs typeface="Arial" panose="020B0604020202020204" pitchFamily="34" charset="0"/>
              </a:rPr>
              <a:t> </a:t>
            </a:r>
          </a:p>
          <a:p>
            <a:r>
              <a:rPr lang="en-GB" dirty="0">
                <a:latin typeface="Arial" panose="020B0604020202020204" pitchFamily="34" charset="0"/>
                <a:cs typeface="Arial" panose="020B0604020202020204" pitchFamily="34" charset="0"/>
              </a:rPr>
              <a:t>The target audience is aimed at all practitioners and managers working with children – </a:t>
            </a:r>
            <a:r>
              <a:rPr lang="en-GB" b="1" dirty="0">
                <a:latin typeface="Arial" panose="020B0604020202020204" pitchFamily="34" charset="0"/>
                <a:cs typeface="Arial" panose="020B0604020202020204" pitchFamily="34" charset="0"/>
              </a:rPr>
              <a:t>sessions are free of charge to all partner agencies . </a:t>
            </a:r>
          </a:p>
          <a:p>
            <a:r>
              <a:rPr lang="en-GB" dirty="0">
                <a:latin typeface="Arial" panose="020B0604020202020204" pitchFamily="34" charset="0"/>
                <a:cs typeface="Arial" panose="020B0604020202020204" pitchFamily="34" charset="0"/>
              </a:rPr>
              <a:t> </a:t>
            </a:r>
          </a:p>
          <a:p>
            <a:r>
              <a:rPr lang="en-GB" dirty="0">
                <a:latin typeface="Arial" panose="020B0604020202020204" pitchFamily="34" charset="0"/>
                <a:cs typeface="Arial" panose="020B0604020202020204" pitchFamily="34" charset="0"/>
              </a:rPr>
              <a:t>The aim of the course is: </a:t>
            </a:r>
          </a:p>
          <a:p>
            <a:r>
              <a:rPr lang="en-GB" dirty="0">
                <a:latin typeface="Arial" panose="020B0604020202020204" pitchFamily="34" charset="0"/>
                <a:cs typeface="Arial" panose="020B0604020202020204" pitchFamily="34" charset="0"/>
              </a:rPr>
              <a:t> </a:t>
            </a:r>
          </a:p>
          <a:p>
            <a:pPr marL="285750" lvl="0" indent="-285750">
              <a:buFont typeface="Wingdings" panose="05000000000000000000" pitchFamily="2" charset="2"/>
              <a:buChar char="Ø"/>
            </a:pPr>
            <a:r>
              <a:rPr lang="en-GB" dirty="0">
                <a:latin typeface="Arial" panose="020B0604020202020204" pitchFamily="34" charset="0"/>
                <a:cs typeface="Arial" panose="020B0604020202020204" pitchFamily="34" charset="0"/>
              </a:rPr>
              <a:t>For practitioners to know where to access the Policy</a:t>
            </a:r>
          </a:p>
          <a:p>
            <a:pPr marL="285750" lvl="0" indent="-285750">
              <a:buFont typeface="Wingdings" panose="05000000000000000000" pitchFamily="2" charset="2"/>
              <a:buChar char="Ø"/>
            </a:pPr>
            <a:r>
              <a:rPr lang="en-GB" dirty="0">
                <a:latin typeface="Arial" panose="020B0604020202020204" pitchFamily="34" charset="0"/>
                <a:cs typeface="Arial" panose="020B0604020202020204" pitchFamily="34" charset="0"/>
              </a:rPr>
              <a:t>For practitioners to feel confident using the Policy </a:t>
            </a:r>
          </a:p>
          <a:p>
            <a:pPr marL="285750" lvl="0" indent="-285750">
              <a:buFont typeface="Wingdings" panose="05000000000000000000" pitchFamily="2" charset="2"/>
              <a:buChar char="Ø"/>
            </a:pPr>
            <a:r>
              <a:rPr lang="en-GB" dirty="0">
                <a:latin typeface="Arial" panose="020B0604020202020204" pitchFamily="34" charset="0"/>
                <a:cs typeface="Arial" panose="020B0604020202020204" pitchFamily="34" charset="0"/>
              </a:rPr>
              <a:t>To encourage discussion in team meetings and supervision. </a:t>
            </a:r>
          </a:p>
          <a:p>
            <a:endParaRPr lang="en-GB" dirty="0">
              <a:latin typeface="Arial" panose="020B0604020202020204" pitchFamily="34" charset="0"/>
              <a:cs typeface="Arial" panose="020B0604020202020204" pitchFamily="34" charset="0"/>
            </a:endParaRPr>
          </a:p>
          <a:p>
            <a:endParaRPr lang="en-GB" sz="1400" b="1" dirty="0">
              <a:latin typeface="Arial" panose="020B0604020202020204" pitchFamily="34" charset="0"/>
              <a:cs typeface="Arial" panose="020B0604020202020204" pitchFamily="34" charset="0"/>
            </a:endParaRPr>
          </a:p>
        </p:txBody>
      </p:sp>
      <p:graphicFrame>
        <p:nvGraphicFramePr>
          <p:cNvPr id="18" name="Table 18">
            <a:extLst>
              <a:ext uri="{FF2B5EF4-FFF2-40B4-BE49-F238E27FC236}">
                <a16:creationId xmlns:a16="http://schemas.microsoft.com/office/drawing/2014/main" id="{F7368230-2F16-42E6-AF40-C1FD3C4FC587}"/>
              </a:ext>
            </a:extLst>
          </p:cNvPr>
          <p:cNvGraphicFramePr>
            <a:graphicFrameLocks noGrp="1"/>
          </p:cNvGraphicFramePr>
          <p:nvPr>
            <p:extLst>
              <p:ext uri="{D42A27DB-BD31-4B8C-83A1-F6EECF244321}">
                <p14:modId xmlns:p14="http://schemas.microsoft.com/office/powerpoint/2010/main" val="1810218216"/>
              </p:ext>
            </p:extLst>
          </p:nvPr>
        </p:nvGraphicFramePr>
        <p:xfrm>
          <a:off x="2032000" y="11589437"/>
          <a:ext cx="8128000" cy="182880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062508448"/>
                    </a:ext>
                  </a:extLst>
                </a:gridCol>
                <a:gridCol w="4064000">
                  <a:extLst>
                    <a:ext uri="{9D8B030D-6E8A-4147-A177-3AD203B41FA5}">
                      <a16:colId xmlns:a16="http://schemas.microsoft.com/office/drawing/2014/main" val="2750367952"/>
                    </a:ext>
                  </a:extLst>
                </a:gridCol>
              </a:tblGrid>
              <a:tr h="218440">
                <a:tc>
                  <a:txBody>
                    <a:bodyPr/>
                    <a:lstStyle/>
                    <a:p>
                      <a:r>
                        <a:rPr lang="en-GB" dirty="0"/>
                        <a:t>Date</a:t>
                      </a:r>
                    </a:p>
                  </a:txBody>
                  <a:tcPr/>
                </a:tc>
                <a:tc>
                  <a:txBody>
                    <a:bodyPr/>
                    <a:lstStyle/>
                    <a:p>
                      <a:r>
                        <a:rPr lang="en-GB" dirty="0"/>
                        <a:t>Availability</a:t>
                      </a:r>
                    </a:p>
                  </a:txBody>
                  <a:tcPr/>
                </a:tc>
                <a:extLst>
                  <a:ext uri="{0D108BD9-81ED-4DB2-BD59-A6C34878D82A}">
                    <a16:rowId xmlns:a16="http://schemas.microsoft.com/office/drawing/2014/main" val="1246928019"/>
                  </a:ext>
                </a:extLst>
              </a:tr>
              <a:tr h="370840">
                <a:tc>
                  <a:txBody>
                    <a:bodyPr/>
                    <a:lstStyle/>
                    <a:p>
                      <a:r>
                        <a:rPr lang="en-GB" dirty="0"/>
                        <a:t>3 November 2021</a:t>
                      </a:r>
                    </a:p>
                  </a:txBody>
                  <a:tcPr/>
                </a:tc>
                <a:tc>
                  <a:txBody>
                    <a:bodyPr/>
                    <a:lstStyle/>
                    <a:p>
                      <a:r>
                        <a:rPr lang="en-GB" dirty="0"/>
                        <a:t>Places available </a:t>
                      </a:r>
                    </a:p>
                  </a:txBody>
                  <a:tcPr/>
                </a:tc>
                <a:extLst>
                  <a:ext uri="{0D108BD9-81ED-4DB2-BD59-A6C34878D82A}">
                    <a16:rowId xmlns:a16="http://schemas.microsoft.com/office/drawing/2014/main" val="322503800"/>
                  </a:ext>
                </a:extLst>
              </a:tr>
              <a:tr h="370840">
                <a:tc>
                  <a:txBody>
                    <a:bodyPr/>
                    <a:lstStyle/>
                    <a:p>
                      <a:r>
                        <a:rPr lang="en-GB" dirty="0"/>
                        <a:t>12 November 2021</a:t>
                      </a:r>
                    </a:p>
                  </a:txBody>
                  <a:tcPr/>
                </a:tc>
                <a:tc>
                  <a:txBody>
                    <a:bodyPr/>
                    <a:lstStyle/>
                    <a:p>
                      <a:r>
                        <a:rPr lang="en-GB" dirty="0"/>
                        <a:t>Places available </a:t>
                      </a:r>
                    </a:p>
                  </a:txBody>
                  <a:tcPr/>
                </a:tc>
                <a:extLst>
                  <a:ext uri="{0D108BD9-81ED-4DB2-BD59-A6C34878D82A}">
                    <a16:rowId xmlns:a16="http://schemas.microsoft.com/office/drawing/2014/main" val="1646744026"/>
                  </a:ext>
                </a:extLst>
              </a:tr>
              <a:tr h="370840">
                <a:tc>
                  <a:txBody>
                    <a:bodyPr/>
                    <a:lstStyle/>
                    <a:p>
                      <a:r>
                        <a:rPr lang="en-GB" dirty="0"/>
                        <a:t>15 November 2021</a:t>
                      </a:r>
                    </a:p>
                  </a:txBody>
                  <a:tcPr/>
                </a:tc>
                <a:tc>
                  <a:txBody>
                    <a:bodyPr/>
                    <a:lstStyle/>
                    <a:p>
                      <a:r>
                        <a:rPr lang="en-GB" dirty="0"/>
                        <a:t>Places available </a:t>
                      </a:r>
                    </a:p>
                  </a:txBody>
                  <a:tcPr/>
                </a:tc>
                <a:extLst>
                  <a:ext uri="{0D108BD9-81ED-4DB2-BD59-A6C34878D82A}">
                    <a16:rowId xmlns:a16="http://schemas.microsoft.com/office/drawing/2014/main" val="3115807769"/>
                  </a:ext>
                </a:extLst>
              </a:tr>
            </a:tbl>
          </a:graphicData>
        </a:graphic>
      </p:graphicFrame>
      <p:sp>
        <p:nvSpPr>
          <p:cNvPr id="10" name="Rectangle: Rounded Corners 9">
            <a:extLst>
              <a:ext uri="{FF2B5EF4-FFF2-40B4-BE49-F238E27FC236}">
                <a16:creationId xmlns:a16="http://schemas.microsoft.com/office/drawing/2014/main" id="{64A49AC9-6AC3-472A-BB8B-BD211A392E34}"/>
              </a:ext>
            </a:extLst>
          </p:cNvPr>
          <p:cNvSpPr/>
          <p:nvPr/>
        </p:nvSpPr>
        <p:spPr>
          <a:xfrm>
            <a:off x="2032000" y="14792231"/>
            <a:ext cx="8128000" cy="11429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rPr>
              <a:t>For bookings, please visit the HSCP </a:t>
            </a:r>
            <a:r>
              <a:rPr lang="en-GB" sz="2400" b="1" dirty="0">
                <a:solidFill>
                  <a:schemeClr val="bg1"/>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website</a:t>
            </a:r>
            <a:endParaRPr lang="en-GB" dirty="0"/>
          </a:p>
          <a:p>
            <a:pPr algn="ctr"/>
            <a:endParaRPr lang="en-GB" dirty="0"/>
          </a:p>
        </p:txBody>
      </p:sp>
    </p:spTree>
    <p:extLst>
      <p:ext uri="{BB962C8B-B14F-4D97-AF65-F5344CB8AC3E}">
        <p14:creationId xmlns:p14="http://schemas.microsoft.com/office/powerpoint/2010/main" val="41972206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E586572-E87A-41A7-8831-7F705366642B}"/>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12" name="TextBox 11">
            <a:extLst>
              <a:ext uri="{FF2B5EF4-FFF2-40B4-BE49-F238E27FC236}">
                <a16:creationId xmlns:a16="http://schemas.microsoft.com/office/drawing/2014/main" id="{EC6EC489-2C02-44F8-91FF-C6B486D6B448}"/>
              </a:ext>
            </a:extLst>
          </p:cNvPr>
          <p:cNvSpPr txBox="1"/>
          <p:nvPr/>
        </p:nvSpPr>
        <p:spPr>
          <a:xfrm>
            <a:off x="605155" y="2939294"/>
            <a:ext cx="10947400" cy="8125301"/>
          </a:xfrm>
          <a:prstGeom prst="rect">
            <a:avLst/>
          </a:prstGeom>
          <a:noFill/>
        </p:spPr>
        <p:txBody>
          <a:bodyPr wrap="square" rtlCol="0">
            <a:spAutoFit/>
          </a:bodyPr>
          <a:lstStyle/>
          <a:p>
            <a:r>
              <a:rPr lang="en-GB" sz="4000" b="1" dirty="0">
                <a:latin typeface="Arial" panose="020B0604020202020204" pitchFamily="34" charset="0"/>
                <a:cs typeface="Arial" panose="020B0604020202020204" pitchFamily="34" charset="0"/>
              </a:rPr>
              <a:t>Child Protection Conference Training</a:t>
            </a:r>
            <a:r>
              <a:rPr lang="en-GB" sz="2800" b="1" dirty="0">
                <a:latin typeface="Arial" panose="020B0604020202020204" pitchFamily="34" charset="0"/>
                <a:cs typeface="Arial" panose="020B0604020202020204" pitchFamily="34" charset="0"/>
              </a:rPr>
              <a:t>	</a:t>
            </a:r>
          </a:p>
          <a:p>
            <a:r>
              <a:rPr lang="en-GB" sz="2800" b="1" dirty="0">
                <a:latin typeface="Arial" panose="020B0604020202020204" pitchFamily="34" charset="0"/>
                <a:cs typeface="Arial" panose="020B0604020202020204" pitchFamily="34" charset="0"/>
              </a:rPr>
              <a:t>	</a:t>
            </a:r>
            <a:endParaRPr lang="en-GB" sz="4000" b="1" dirty="0">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rPr>
              <a:t>Held over a 1hr 45min session , via MS Teams (equivalent to a half day training session)</a:t>
            </a:r>
          </a:p>
          <a:p>
            <a:r>
              <a:rPr lang="en-GB" sz="2000" b="1" dirty="0">
                <a:latin typeface="Arial" panose="020B0604020202020204" pitchFamily="34" charset="0"/>
                <a:cs typeface="Arial" panose="020B0604020202020204" pitchFamily="34" charset="0"/>
              </a:rPr>
              <a:t>Target audience</a:t>
            </a:r>
            <a:r>
              <a:rPr lang="en-GB" sz="2000" dirty="0">
                <a:latin typeface="Arial" panose="020B0604020202020204" pitchFamily="34" charset="0"/>
                <a:cs typeface="Arial" panose="020B0604020202020204" pitchFamily="34" charset="0"/>
              </a:rPr>
              <a:t>: Health Services (GPs, health visitors, midwives, school nurses), School staff, Early Help staff, Probation, Children’s Services staff (domestic abuse practitioners, mental health practitioners), Community Adolescent Mental Health Service, Community Mental Health Team, Adult services, Children’s Centre staff.</a:t>
            </a:r>
          </a:p>
          <a:p>
            <a:r>
              <a:rPr lang="en-GB" sz="2000" b="1" dirty="0">
                <a:latin typeface="Arial" panose="020B0604020202020204" pitchFamily="34" charset="0"/>
                <a:cs typeface="Arial" panose="020B0604020202020204" pitchFamily="34" charset="0"/>
              </a:rPr>
              <a:t>Attendance Criteria: </a:t>
            </a:r>
            <a:r>
              <a:rPr lang="en-GB" sz="2000" dirty="0">
                <a:latin typeface="Arial" panose="020B0604020202020204" pitchFamily="34" charset="0"/>
                <a:cs typeface="Arial" panose="020B0604020202020204" pitchFamily="34" charset="0"/>
              </a:rPr>
              <a:t>Delegates must have completed mandatory Basic/Stage 1 Safeguarding/Child Protection training within their own agency. </a:t>
            </a:r>
          </a:p>
          <a:p>
            <a:r>
              <a:rPr lang="en-GB" sz="2000" b="1" dirty="0">
                <a:latin typeface="Arial" panose="020B0604020202020204" pitchFamily="34" charset="0"/>
                <a:cs typeface="Arial" panose="020B0604020202020204" pitchFamily="34" charset="0"/>
              </a:rPr>
              <a:t>Aim of the Course</a:t>
            </a:r>
            <a:r>
              <a:rPr lang="en-GB" sz="2000" dirty="0">
                <a:latin typeface="Arial" panose="020B0604020202020204" pitchFamily="34" charset="0"/>
                <a:cs typeface="Arial" panose="020B0604020202020204" pitchFamily="34" charset="0"/>
              </a:rPr>
              <a:t>: To learn about the structure and processes associated with a Child Protection conference and the methods and responsibilities of those involved.</a:t>
            </a:r>
          </a:p>
          <a:p>
            <a:endParaRPr lang="en-GB" sz="2000" dirty="0">
              <a:latin typeface="Arial" panose="020B0604020202020204" pitchFamily="34" charset="0"/>
              <a:cs typeface="Arial" panose="020B0604020202020204" pitchFamily="34" charset="0"/>
            </a:endParaRPr>
          </a:p>
          <a:p>
            <a:r>
              <a:rPr lang="en-GB" sz="2000" b="1" dirty="0">
                <a:latin typeface="Arial" panose="020B0604020202020204" pitchFamily="34" charset="0"/>
                <a:cs typeface="Arial" panose="020B0604020202020204" pitchFamily="34" charset="0"/>
              </a:rPr>
              <a:t>Learning Outcomes:</a:t>
            </a:r>
          </a:p>
          <a:p>
            <a:pPr marL="285750" indent="-285750">
              <a:buFont typeface="Wingdings" panose="05000000000000000000" pitchFamily="2" charset="2"/>
              <a:buChar char="Ø"/>
            </a:pPr>
            <a:r>
              <a:rPr lang="en-GB" sz="2000" dirty="0">
                <a:latin typeface="Arial" panose="020B0604020202020204" pitchFamily="34" charset="0"/>
                <a:cs typeface="Arial" panose="020B0604020202020204" pitchFamily="34" charset="0"/>
              </a:rPr>
              <a:t>Information on the conference style and structure</a:t>
            </a:r>
          </a:p>
          <a:p>
            <a:pPr marL="285750" indent="-285750">
              <a:buFont typeface="Wingdings" panose="05000000000000000000" pitchFamily="2" charset="2"/>
              <a:buChar char="Ø"/>
            </a:pPr>
            <a:r>
              <a:rPr lang="en-GB" sz="2000" dirty="0">
                <a:latin typeface="Arial" panose="020B0604020202020204" pitchFamily="34" charset="0"/>
                <a:cs typeface="Arial" panose="020B0604020202020204" pitchFamily="34" charset="0"/>
              </a:rPr>
              <a:t>Children’s views</a:t>
            </a:r>
          </a:p>
          <a:p>
            <a:pPr marL="285750" indent="-285750">
              <a:buFont typeface="Wingdings" panose="05000000000000000000" pitchFamily="2" charset="2"/>
              <a:buChar char="Ø"/>
            </a:pPr>
            <a:r>
              <a:rPr lang="en-GB" sz="2000" dirty="0">
                <a:latin typeface="Arial" panose="020B0604020202020204" pitchFamily="34" charset="0"/>
                <a:cs typeface="Arial" panose="020B0604020202020204" pitchFamily="34" charset="0"/>
              </a:rPr>
              <a:t>What is expected of you – your role and responsibilities</a:t>
            </a:r>
          </a:p>
          <a:p>
            <a:pPr marL="285750" indent="-285750">
              <a:buFont typeface="Wingdings" panose="05000000000000000000" pitchFamily="2" charset="2"/>
              <a:buChar char="Ø"/>
            </a:pPr>
            <a:r>
              <a:rPr lang="en-GB" sz="2000" dirty="0">
                <a:latin typeface="Arial" panose="020B0604020202020204" pitchFamily="34" charset="0"/>
                <a:cs typeface="Arial" panose="020B0604020202020204" pitchFamily="34" charset="0"/>
              </a:rPr>
              <a:t>The role of the Child Protection Conference Chair</a:t>
            </a:r>
          </a:p>
          <a:p>
            <a:pPr marL="285750" indent="-285750">
              <a:buFont typeface="Wingdings" panose="05000000000000000000" pitchFamily="2" charset="2"/>
              <a:buChar char="Ø"/>
            </a:pPr>
            <a:r>
              <a:rPr lang="en-GB" sz="2000" dirty="0">
                <a:latin typeface="Arial" panose="020B0604020202020204" pitchFamily="34" charset="0"/>
                <a:cs typeface="Arial" panose="020B0604020202020204" pitchFamily="34" charset="0"/>
              </a:rPr>
              <a:t>Reports to conferences – how to write them, where to send them and what should be included.</a:t>
            </a:r>
          </a:p>
          <a:p>
            <a:pPr marL="285750" indent="-285750">
              <a:buFont typeface="Wingdings" panose="05000000000000000000" pitchFamily="2" charset="2"/>
              <a:buChar char="Ø"/>
            </a:pPr>
            <a:r>
              <a:rPr lang="en-GB" sz="2000" dirty="0">
                <a:latin typeface="Arial" panose="020B0604020202020204" pitchFamily="34" charset="0"/>
                <a:cs typeface="Arial" panose="020B0604020202020204" pitchFamily="34" charset="0"/>
              </a:rPr>
              <a:t>Timescales.</a:t>
            </a:r>
          </a:p>
          <a:p>
            <a:pPr marL="285750" indent="-285750">
              <a:buFont typeface="Wingdings" panose="05000000000000000000" pitchFamily="2" charset="2"/>
              <a:buChar char="Ø"/>
            </a:pPr>
            <a:r>
              <a:rPr lang="en-GB" sz="2000" dirty="0">
                <a:latin typeface="Arial" panose="020B0604020202020204" pitchFamily="34" charset="0"/>
                <a:cs typeface="Arial" panose="020B0604020202020204" pitchFamily="34" charset="0"/>
              </a:rPr>
              <a:t>Decision making process.</a:t>
            </a:r>
          </a:p>
          <a:p>
            <a:pPr marL="285750" indent="-285750">
              <a:buFont typeface="Wingdings" panose="05000000000000000000" pitchFamily="2" charset="2"/>
              <a:buChar char="Ø"/>
            </a:pPr>
            <a:r>
              <a:rPr lang="en-GB" sz="2000" dirty="0">
                <a:latin typeface="Arial" panose="020B0604020202020204" pitchFamily="34" charset="0"/>
                <a:cs typeface="Arial" panose="020B0604020202020204" pitchFamily="34" charset="0"/>
              </a:rPr>
              <a:t>Outcomes of a plan, process of monitoring progresses</a:t>
            </a:r>
          </a:p>
          <a:p>
            <a:pPr marL="285750" indent="-285750">
              <a:buFont typeface="Wingdings" panose="05000000000000000000" pitchFamily="2" charset="2"/>
              <a:buChar char="Ø"/>
            </a:pPr>
            <a:r>
              <a:rPr lang="en-GB" sz="2000" dirty="0">
                <a:latin typeface="Arial" panose="020B0604020202020204" pitchFamily="34" charset="0"/>
                <a:cs typeface="Arial" panose="020B0604020202020204" pitchFamily="34" charset="0"/>
              </a:rPr>
              <a:t>Differences between Child in Need and Child Protection</a:t>
            </a:r>
          </a:p>
          <a:p>
            <a:pPr marL="285750" indent="-285750">
              <a:buFont typeface="Wingdings" panose="05000000000000000000" pitchFamily="2" charset="2"/>
              <a:buChar char="Ø"/>
            </a:pPr>
            <a:r>
              <a:rPr lang="en-GB" sz="2000" dirty="0">
                <a:latin typeface="Arial" panose="020B0604020202020204" pitchFamily="34" charset="0"/>
                <a:cs typeface="Arial" panose="020B0604020202020204" pitchFamily="34" charset="0"/>
              </a:rPr>
              <a:t>Child protection process beyond the conference</a:t>
            </a:r>
          </a:p>
          <a:p>
            <a:endParaRPr lang="en-GB" sz="1400" b="1" dirty="0">
              <a:latin typeface="Arial" panose="020B0604020202020204" pitchFamily="34" charset="0"/>
              <a:cs typeface="Arial" panose="020B0604020202020204" pitchFamily="34" charset="0"/>
            </a:endParaRPr>
          </a:p>
        </p:txBody>
      </p:sp>
      <p:graphicFrame>
        <p:nvGraphicFramePr>
          <p:cNvPr id="11" name="Table 18">
            <a:extLst>
              <a:ext uri="{FF2B5EF4-FFF2-40B4-BE49-F238E27FC236}">
                <a16:creationId xmlns:a16="http://schemas.microsoft.com/office/drawing/2014/main" id="{B790BD14-D558-420D-B944-3C579913DC7D}"/>
              </a:ext>
            </a:extLst>
          </p:cNvPr>
          <p:cNvGraphicFramePr>
            <a:graphicFrameLocks noGrp="1"/>
          </p:cNvGraphicFramePr>
          <p:nvPr>
            <p:extLst>
              <p:ext uri="{D42A27DB-BD31-4B8C-83A1-F6EECF244321}">
                <p14:modId xmlns:p14="http://schemas.microsoft.com/office/powerpoint/2010/main" val="1595759468"/>
              </p:ext>
            </p:extLst>
          </p:nvPr>
        </p:nvGraphicFramePr>
        <p:xfrm>
          <a:off x="2162628" y="10953428"/>
          <a:ext cx="8128000" cy="137160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062508448"/>
                    </a:ext>
                  </a:extLst>
                </a:gridCol>
                <a:gridCol w="4064000">
                  <a:extLst>
                    <a:ext uri="{9D8B030D-6E8A-4147-A177-3AD203B41FA5}">
                      <a16:colId xmlns:a16="http://schemas.microsoft.com/office/drawing/2014/main" val="2750367952"/>
                    </a:ext>
                  </a:extLst>
                </a:gridCol>
              </a:tblGrid>
              <a:tr h="218440">
                <a:tc>
                  <a:txBody>
                    <a:bodyPr/>
                    <a:lstStyle/>
                    <a:p>
                      <a:r>
                        <a:rPr lang="en-GB" dirty="0"/>
                        <a:t>Date</a:t>
                      </a:r>
                    </a:p>
                  </a:txBody>
                  <a:tcPr/>
                </a:tc>
                <a:tc>
                  <a:txBody>
                    <a:bodyPr/>
                    <a:lstStyle/>
                    <a:p>
                      <a:r>
                        <a:rPr lang="en-GB" dirty="0"/>
                        <a:t>Availability</a:t>
                      </a:r>
                    </a:p>
                  </a:txBody>
                  <a:tcPr/>
                </a:tc>
                <a:extLst>
                  <a:ext uri="{0D108BD9-81ED-4DB2-BD59-A6C34878D82A}">
                    <a16:rowId xmlns:a16="http://schemas.microsoft.com/office/drawing/2014/main" val="1246928019"/>
                  </a:ext>
                </a:extLst>
              </a:tr>
              <a:tr h="370840">
                <a:tc>
                  <a:txBody>
                    <a:bodyPr/>
                    <a:lstStyle/>
                    <a:p>
                      <a:r>
                        <a:rPr lang="en-GB" dirty="0"/>
                        <a:t>17 November – 10am</a:t>
                      </a:r>
                    </a:p>
                  </a:txBody>
                  <a:tcPr/>
                </a:tc>
                <a:tc>
                  <a:txBody>
                    <a:bodyPr/>
                    <a:lstStyle/>
                    <a:p>
                      <a:r>
                        <a:rPr lang="en-GB" dirty="0"/>
                        <a:t>Places available </a:t>
                      </a:r>
                    </a:p>
                  </a:txBody>
                  <a:tcPr/>
                </a:tc>
                <a:extLst>
                  <a:ext uri="{0D108BD9-81ED-4DB2-BD59-A6C34878D82A}">
                    <a16:rowId xmlns:a16="http://schemas.microsoft.com/office/drawing/2014/main" val="1777259248"/>
                  </a:ext>
                </a:extLst>
              </a:tr>
              <a:tr h="370840">
                <a:tc>
                  <a:txBody>
                    <a:bodyPr/>
                    <a:lstStyle/>
                    <a:p>
                      <a:r>
                        <a:rPr lang="en-GB" dirty="0"/>
                        <a:t>18 January 2022 – 1pm</a:t>
                      </a:r>
                    </a:p>
                  </a:txBody>
                  <a:tcPr/>
                </a:tc>
                <a:tc>
                  <a:txBody>
                    <a:bodyPr/>
                    <a:lstStyle/>
                    <a:p>
                      <a:r>
                        <a:rPr lang="en-GB" dirty="0"/>
                        <a:t>Places available </a:t>
                      </a:r>
                    </a:p>
                  </a:txBody>
                  <a:tcPr/>
                </a:tc>
                <a:extLst>
                  <a:ext uri="{0D108BD9-81ED-4DB2-BD59-A6C34878D82A}">
                    <a16:rowId xmlns:a16="http://schemas.microsoft.com/office/drawing/2014/main" val="1331430970"/>
                  </a:ext>
                </a:extLst>
              </a:tr>
            </a:tbl>
          </a:graphicData>
        </a:graphic>
      </p:graphicFrame>
      <p:sp>
        <p:nvSpPr>
          <p:cNvPr id="8" name="Rectangle: Rounded Corners 7">
            <a:extLst>
              <a:ext uri="{FF2B5EF4-FFF2-40B4-BE49-F238E27FC236}">
                <a16:creationId xmlns:a16="http://schemas.microsoft.com/office/drawing/2014/main" id="{37991B50-4D31-4733-A049-1A10A0464117}"/>
              </a:ext>
            </a:extLst>
          </p:cNvPr>
          <p:cNvSpPr/>
          <p:nvPr/>
        </p:nvSpPr>
        <p:spPr>
          <a:xfrm>
            <a:off x="2162628" y="14583796"/>
            <a:ext cx="8128000" cy="11429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rPr>
              <a:t>For bookings, please visit the HSCP </a:t>
            </a:r>
            <a:r>
              <a:rPr lang="en-GB" sz="2400" b="1" dirty="0">
                <a:solidFill>
                  <a:schemeClr val="bg1"/>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website</a:t>
            </a:r>
            <a:endParaRPr lang="en-GB" dirty="0"/>
          </a:p>
          <a:p>
            <a:pPr algn="ctr"/>
            <a:endParaRPr lang="en-GB" dirty="0"/>
          </a:p>
        </p:txBody>
      </p:sp>
    </p:spTree>
    <p:extLst>
      <p:ext uri="{BB962C8B-B14F-4D97-AF65-F5344CB8AC3E}">
        <p14:creationId xmlns:p14="http://schemas.microsoft.com/office/powerpoint/2010/main" val="36731698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5B6139F-2BAE-4604-A017-8BD5FF681A28}"/>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10" name="TextBox 9">
            <a:extLst>
              <a:ext uri="{FF2B5EF4-FFF2-40B4-BE49-F238E27FC236}">
                <a16:creationId xmlns:a16="http://schemas.microsoft.com/office/drawing/2014/main" id="{3F44A90D-32AA-4F01-BADE-ACE409925232}"/>
              </a:ext>
            </a:extLst>
          </p:cNvPr>
          <p:cNvSpPr txBox="1"/>
          <p:nvPr/>
        </p:nvSpPr>
        <p:spPr>
          <a:xfrm>
            <a:off x="537210" y="2827424"/>
            <a:ext cx="11117580" cy="9879628"/>
          </a:xfrm>
          <a:prstGeom prst="rect">
            <a:avLst/>
          </a:prstGeom>
          <a:noFill/>
        </p:spPr>
        <p:txBody>
          <a:bodyPr wrap="square" rtlCol="0">
            <a:spAutoFit/>
          </a:bodyPr>
          <a:lstStyle/>
          <a:p>
            <a:r>
              <a:rPr lang="en-GB" sz="4400" b="1" dirty="0">
                <a:latin typeface="Arial" panose="020B0604020202020204" pitchFamily="34" charset="0"/>
                <a:cs typeface="Arial" panose="020B0604020202020204" pitchFamily="34" charset="0"/>
              </a:rPr>
              <a:t>Disguised Compliance &amp; Avoidant Families</a:t>
            </a:r>
          </a:p>
          <a:p>
            <a:endParaRPr lang="en-GB" sz="2800" b="1" dirty="0">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rPr>
              <a:t>Held over a 2hr 15min session, via MS Teams (equivalent to a half day training session)</a:t>
            </a:r>
          </a:p>
          <a:p>
            <a:endParaRPr lang="en-GB" sz="2000" dirty="0">
              <a:latin typeface="Arial" panose="020B0604020202020204" pitchFamily="34" charset="0"/>
              <a:cs typeface="Arial" panose="020B0604020202020204" pitchFamily="34" charset="0"/>
            </a:endParaRPr>
          </a:p>
          <a:p>
            <a:r>
              <a:rPr lang="en-GB" sz="2000" b="1" dirty="0">
                <a:latin typeface="Arial" panose="020B0604020202020204" pitchFamily="34" charset="0"/>
                <a:cs typeface="Arial" panose="020B0604020202020204" pitchFamily="34" charset="0"/>
              </a:rPr>
              <a:t>Trainer </a:t>
            </a:r>
            <a:r>
              <a:rPr lang="en-GB" sz="2000" dirty="0">
                <a:latin typeface="Arial" panose="020B0604020202020204" pitchFamily="34" charset="0"/>
                <a:cs typeface="Arial" panose="020B0604020202020204" pitchFamily="34" charset="0"/>
              </a:rPr>
              <a:t>Professor Brian Littlechild</a:t>
            </a:r>
          </a:p>
          <a:p>
            <a:endParaRPr lang="en-GB" sz="2000" b="1" dirty="0">
              <a:latin typeface="Arial" panose="020B0604020202020204" pitchFamily="34" charset="0"/>
              <a:cs typeface="Arial" panose="020B0604020202020204" pitchFamily="34" charset="0"/>
            </a:endParaRPr>
          </a:p>
          <a:p>
            <a:r>
              <a:rPr lang="en-GB" sz="2000" b="1" dirty="0">
                <a:latin typeface="Arial" panose="020B0604020202020204" pitchFamily="34" charset="0"/>
                <a:cs typeface="Arial" panose="020B0604020202020204" pitchFamily="34" charset="0"/>
              </a:rPr>
              <a:t>Target audience</a:t>
            </a:r>
            <a:r>
              <a:rPr lang="en-GB" sz="2000" dirty="0">
                <a:latin typeface="Arial" panose="020B0604020202020204" pitchFamily="34" charset="0"/>
                <a:cs typeface="Arial" panose="020B0604020202020204" pitchFamily="34" charset="0"/>
              </a:rPr>
              <a:t>: Practitioners from all agencies working with children, young people and their families </a:t>
            </a:r>
          </a:p>
          <a:p>
            <a:endParaRPr lang="en-GB" sz="2000" dirty="0">
              <a:latin typeface="Arial" panose="020B0604020202020204" pitchFamily="34" charset="0"/>
              <a:cs typeface="Arial" panose="020B0604020202020204" pitchFamily="34" charset="0"/>
            </a:endParaRPr>
          </a:p>
          <a:p>
            <a:r>
              <a:rPr lang="en-GB" sz="2000" b="1" dirty="0">
                <a:latin typeface="Arial" panose="020B0604020202020204" pitchFamily="34" charset="0"/>
                <a:cs typeface="Arial" panose="020B0604020202020204" pitchFamily="34" charset="0"/>
              </a:rPr>
              <a:t>Aim of the Course</a:t>
            </a:r>
            <a:r>
              <a:rPr lang="en-GB" sz="2000" dirty="0">
                <a:latin typeface="Arial" panose="020B0604020202020204" pitchFamily="34" charset="0"/>
                <a:cs typeface="Arial" panose="020B0604020202020204" pitchFamily="34" charset="0"/>
              </a:rPr>
              <a:t>: This is a multi-agency course giving practitioners the opportunity to recognise, deal with, and at times challenge, the behaviours of resistance and avoidance tactics employed by potentially aggressive parents.</a:t>
            </a:r>
          </a:p>
          <a:p>
            <a:endParaRPr lang="en-GB" sz="2000" dirty="0">
              <a:latin typeface="Arial" panose="020B0604020202020204" pitchFamily="34" charset="0"/>
              <a:cs typeface="Arial" panose="020B0604020202020204" pitchFamily="34" charset="0"/>
            </a:endParaRPr>
          </a:p>
          <a:p>
            <a:r>
              <a:rPr lang="en-GB" sz="2000" b="1" dirty="0">
                <a:latin typeface="Arial" panose="020B0604020202020204" pitchFamily="34" charset="0"/>
                <a:cs typeface="Arial" panose="020B0604020202020204" pitchFamily="34" charset="0"/>
              </a:rPr>
              <a:t>Pre-course Work: </a:t>
            </a:r>
            <a:r>
              <a:rPr lang="en-GB" sz="2000" dirty="0">
                <a:latin typeface="Arial" panose="020B0604020202020204" pitchFamily="34" charset="0"/>
                <a:cs typeface="Arial" panose="020B0604020202020204" pitchFamily="34" charset="0"/>
              </a:rPr>
              <a:t>Please see the 'Download Course Materials’ on our training website where, under the 'Pre-course' section, you will be able to access the schedule for the training session, a copy of the Disguised Compliance Top Tips booklet and a pre-course worksheet.</a:t>
            </a:r>
          </a:p>
          <a:p>
            <a:r>
              <a:rPr lang="en-GB" sz="2000" b="1" u="sng" dirty="0">
                <a:latin typeface="Arial" panose="020B0604020202020204" pitchFamily="34" charset="0"/>
                <a:cs typeface="Arial" panose="020B0604020202020204" pitchFamily="34" charset="0"/>
              </a:rPr>
              <a:t>Please note</a:t>
            </a:r>
            <a:r>
              <a:rPr lang="en-GB" sz="2000" b="1" dirty="0">
                <a:latin typeface="Arial" panose="020B0604020202020204" pitchFamily="34" charset="0"/>
                <a:cs typeface="Arial" panose="020B0604020202020204" pitchFamily="34" charset="0"/>
              </a:rPr>
              <a:t> – It is very important that the pre-course work is completed fully by all delegates prior to attending the training as it will form the basis for the first part of the session.</a:t>
            </a:r>
            <a:endParaRPr lang="en-GB" sz="2000" dirty="0">
              <a:latin typeface="Arial" panose="020B0604020202020204" pitchFamily="34" charset="0"/>
              <a:cs typeface="Arial" panose="020B0604020202020204" pitchFamily="34" charset="0"/>
            </a:endParaRPr>
          </a:p>
          <a:p>
            <a:endParaRPr lang="en-GB" sz="2000" dirty="0">
              <a:latin typeface="Arial" panose="020B0604020202020204" pitchFamily="34" charset="0"/>
              <a:cs typeface="Arial" panose="020B0604020202020204" pitchFamily="34" charset="0"/>
            </a:endParaRPr>
          </a:p>
          <a:p>
            <a:r>
              <a:rPr lang="en-GB" sz="2000" b="1" dirty="0">
                <a:latin typeface="Arial" panose="020B0604020202020204" pitchFamily="34" charset="0"/>
                <a:cs typeface="Arial" panose="020B0604020202020204" pitchFamily="34" charset="0"/>
              </a:rPr>
              <a:t>Learning Outcomes:</a:t>
            </a:r>
          </a:p>
          <a:p>
            <a:pPr marL="285750" indent="-285750">
              <a:buFont typeface="Wingdings" panose="05000000000000000000" pitchFamily="2" charset="2"/>
              <a:buChar char="Ø"/>
            </a:pPr>
            <a:r>
              <a:rPr lang="en-GB" sz="2000" dirty="0">
                <a:latin typeface="Arial" panose="020B0604020202020204" pitchFamily="34" charset="0"/>
                <a:cs typeface="Arial" panose="020B0604020202020204" pitchFamily="34" charset="0"/>
              </a:rPr>
              <a:t>To improve the confidence and skills of professionals dealing with issues of disguised compliance.</a:t>
            </a:r>
          </a:p>
          <a:p>
            <a:pPr marL="285750" indent="-285750">
              <a:buFont typeface="Wingdings" panose="05000000000000000000" pitchFamily="2" charset="2"/>
              <a:buChar char="Ø"/>
            </a:pPr>
            <a:r>
              <a:rPr lang="en-GB" sz="2000" dirty="0">
                <a:latin typeface="Arial" panose="020B0604020202020204" pitchFamily="34" charset="0"/>
                <a:cs typeface="Arial" panose="020B0604020202020204" pitchFamily="34" charset="0"/>
              </a:rPr>
              <a:t>Offer challenge and peer support to staff no matter what level in order to facilitate discussions with families exhibiting possible disguised compliance tactics.</a:t>
            </a:r>
          </a:p>
          <a:p>
            <a:pPr marL="285750" indent="-285750">
              <a:buFont typeface="Wingdings" panose="05000000000000000000" pitchFamily="2" charset="2"/>
              <a:buChar char="Ø"/>
            </a:pPr>
            <a:r>
              <a:rPr lang="en-GB" sz="2000" dirty="0">
                <a:latin typeface="Arial" panose="020B0604020202020204" pitchFamily="34" charset="0"/>
                <a:cs typeface="Arial" panose="020B0604020202020204" pitchFamily="34" charset="0"/>
              </a:rPr>
              <a:t>To increase knowledge, skills and competence of staff to recognise the signs and respond appropriately when working with avoidant families.</a:t>
            </a:r>
          </a:p>
          <a:p>
            <a:pPr marL="285750" indent="-285750">
              <a:buFont typeface="Wingdings" panose="05000000000000000000" pitchFamily="2" charset="2"/>
              <a:buChar char="Ø"/>
            </a:pPr>
            <a:r>
              <a:rPr lang="en-GB" sz="2000" dirty="0">
                <a:latin typeface="Arial" panose="020B0604020202020204" pitchFamily="34" charset="0"/>
                <a:cs typeface="Arial" panose="020B0604020202020204" pitchFamily="34" charset="0"/>
              </a:rPr>
              <a:t>To meet a locally identified need by service providers and commissioners.</a:t>
            </a:r>
          </a:p>
        </p:txBody>
      </p:sp>
      <p:graphicFrame>
        <p:nvGraphicFramePr>
          <p:cNvPr id="11" name="Table 18">
            <a:extLst>
              <a:ext uri="{FF2B5EF4-FFF2-40B4-BE49-F238E27FC236}">
                <a16:creationId xmlns:a16="http://schemas.microsoft.com/office/drawing/2014/main" id="{B790BD14-D558-420D-B944-3C579913DC7D}"/>
              </a:ext>
            </a:extLst>
          </p:cNvPr>
          <p:cNvGraphicFramePr>
            <a:graphicFrameLocks noGrp="1"/>
          </p:cNvGraphicFramePr>
          <p:nvPr>
            <p:extLst>
              <p:ext uri="{D42A27DB-BD31-4B8C-83A1-F6EECF244321}">
                <p14:modId xmlns:p14="http://schemas.microsoft.com/office/powerpoint/2010/main" val="1953648845"/>
              </p:ext>
            </p:extLst>
          </p:nvPr>
        </p:nvGraphicFramePr>
        <p:xfrm>
          <a:off x="2032000" y="12685847"/>
          <a:ext cx="8128000" cy="91440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062508448"/>
                    </a:ext>
                  </a:extLst>
                </a:gridCol>
                <a:gridCol w="4064000">
                  <a:extLst>
                    <a:ext uri="{9D8B030D-6E8A-4147-A177-3AD203B41FA5}">
                      <a16:colId xmlns:a16="http://schemas.microsoft.com/office/drawing/2014/main" val="2750367952"/>
                    </a:ext>
                  </a:extLst>
                </a:gridCol>
              </a:tblGrid>
              <a:tr h="218440">
                <a:tc>
                  <a:txBody>
                    <a:bodyPr/>
                    <a:lstStyle/>
                    <a:p>
                      <a:r>
                        <a:rPr lang="en-GB" dirty="0"/>
                        <a:t>Date</a:t>
                      </a:r>
                    </a:p>
                  </a:txBody>
                  <a:tcPr/>
                </a:tc>
                <a:tc>
                  <a:txBody>
                    <a:bodyPr/>
                    <a:lstStyle/>
                    <a:p>
                      <a:r>
                        <a:rPr lang="en-GB" dirty="0"/>
                        <a:t>Availability</a:t>
                      </a:r>
                    </a:p>
                  </a:txBody>
                  <a:tcPr/>
                </a:tc>
                <a:extLst>
                  <a:ext uri="{0D108BD9-81ED-4DB2-BD59-A6C34878D82A}">
                    <a16:rowId xmlns:a16="http://schemas.microsoft.com/office/drawing/2014/main" val="1246928019"/>
                  </a:ext>
                </a:extLst>
              </a:tr>
              <a:tr h="370840">
                <a:tc>
                  <a:txBody>
                    <a:bodyPr/>
                    <a:lstStyle/>
                    <a:p>
                      <a:r>
                        <a:rPr lang="en-GB" dirty="0"/>
                        <a:t>18 February 2022 9:30am</a:t>
                      </a:r>
                    </a:p>
                  </a:txBody>
                  <a:tcPr/>
                </a:tc>
                <a:tc>
                  <a:txBody>
                    <a:bodyPr/>
                    <a:lstStyle/>
                    <a:p>
                      <a:r>
                        <a:rPr lang="en-GB" dirty="0"/>
                        <a:t>FULLY BOOKED </a:t>
                      </a:r>
                    </a:p>
                  </a:txBody>
                  <a:tcPr/>
                </a:tc>
                <a:extLst>
                  <a:ext uri="{0D108BD9-81ED-4DB2-BD59-A6C34878D82A}">
                    <a16:rowId xmlns:a16="http://schemas.microsoft.com/office/drawing/2014/main" val="2879022124"/>
                  </a:ext>
                </a:extLst>
              </a:tr>
            </a:tbl>
          </a:graphicData>
        </a:graphic>
      </p:graphicFrame>
      <p:sp>
        <p:nvSpPr>
          <p:cNvPr id="6" name="Rectangle: Rounded Corners 5">
            <a:extLst>
              <a:ext uri="{FF2B5EF4-FFF2-40B4-BE49-F238E27FC236}">
                <a16:creationId xmlns:a16="http://schemas.microsoft.com/office/drawing/2014/main" id="{383B1BEC-9D08-4E92-8772-3369E506D986}"/>
              </a:ext>
            </a:extLst>
          </p:cNvPr>
          <p:cNvSpPr/>
          <p:nvPr/>
        </p:nvSpPr>
        <p:spPr>
          <a:xfrm>
            <a:off x="2032001" y="14785758"/>
            <a:ext cx="8127999" cy="1269796"/>
          </a:xfrm>
          <a:prstGeom prst="roundRect">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tx1"/>
                </a:solidFill>
                <a:latin typeface="Arial" panose="020B0604020202020204" pitchFamily="34" charset="0"/>
                <a:cs typeface="Arial" panose="020B0604020202020204" pitchFamily="34" charset="0"/>
              </a:rPr>
              <a:t>You can log onto the HSCP or HSAB booking systems and add your name to our waiting lists for any courses </a:t>
            </a:r>
          </a:p>
        </p:txBody>
      </p:sp>
    </p:spTree>
    <p:extLst>
      <p:ext uri="{BB962C8B-B14F-4D97-AF65-F5344CB8AC3E}">
        <p14:creationId xmlns:p14="http://schemas.microsoft.com/office/powerpoint/2010/main" val="281984943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5B6139F-2BAE-4604-A017-8BD5FF681A28}"/>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12" name="TextBox 11">
            <a:extLst>
              <a:ext uri="{FF2B5EF4-FFF2-40B4-BE49-F238E27FC236}">
                <a16:creationId xmlns:a16="http://schemas.microsoft.com/office/drawing/2014/main" id="{B6CD198C-F709-4EC0-84CB-57AB6DCEC3FC}"/>
              </a:ext>
            </a:extLst>
          </p:cNvPr>
          <p:cNvSpPr txBox="1"/>
          <p:nvPr/>
        </p:nvSpPr>
        <p:spPr>
          <a:xfrm>
            <a:off x="622300" y="2856715"/>
            <a:ext cx="10947400" cy="8617744"/>
          </a:xfrm>
          <a:prstGeom prst="rect">
            <a:avLst/>
          </a:prstGeom>
          <a:noFill/>
        </p:spPr>
        <p:txBody>
          <a:bodyPr wrap="square" rtlCol="0">
            <a:spAutoFit/>
          </a:bodyPr>
          <a:lstStyle/>
          <a:p>
            <a:r>
              <a:rPr lang="en-GB" sz="4800" b="1" dirty="0">
                <a:latin typeface="Arial" panose="020B0604020202020204" pitchFamily="34" charset="0"/>
                <a:cs typeface="Arial" panose="020B0604020202020204" pitchFamily="34" charset="0"/>
              </a:rPr>
              <a:t>Safeguarding Vulnerable Groups </a:t>
            </a:r>
          </a:p>
          <a:p>
            <a:endParaRPr lang="en-GB" sz="2800" b="1" dirty="0">
              <a:latin typeface="Arial" panose="020B0604020202020204" pitchFamily="34" charset="0"/>
              <a:cs typeface="Arial" panose="020B0604020202020204" pitchFamily="34" charset="0"/>
            </a:endParaRPr>
          </a:p>
          <a:p>
            <a:endParaRPr lang="en-GB" sz="2800" b="1" dirty="0">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rPr>
              <a:t>Held over two 1.5hr sessions starting at 9:45am and finishing at 2.45pm, via MS Teams (equivalent to a one day training session)</a:t>
            </a:r>
          </a:p>
          <a:p>
            <a:endParaRPr lang="en-GB" sz="2000" dirty="0">
              <a:latin typeface="Arial" panose="020B0604020202020204" pitchFamily="34" charset="0"/>
              <a:cs typeface="Arial" panose="020B0604020202020204" pitchFamily="34" charset="0"/>
            </a:endParaRPr>
          </a:p>
          <a:p>
            <a:r>
              <a:rPr lang="en-GB" sz="2000" b="1" dirty="0">
                <a:latin typeface="Arial" panose="020B0604020202020204" pitchFamily="34" charset="0"/>
                <a:cs typeface="Arial" panose="020B0604020202020204" pitchFamily="34" charset="0"/>
              </a:rPr>
              <a:t>Target audience</a:t>
            </a:r>
            <a:r>
              <a:rPr lang="en-GB" sz="2000" dirty="0">
                <a:latin typeface="Arial" panose="020B0604020202020204" pitchFamily="34" charset="0"/>
                <a:cs typeface="Arial" panose="020B0604020202020204" pitchFamily="34" charset="0"/>
              </a:rPr>
              <a:t>: Practitioners from all agencies working with children, young people and their families </a:t>
            </a:r>
          </a:p>
          <a:p>
            <a:endParaRPr lang="en-GB" sz="2000" dirty="0">
              <a:latin typeface="Arial" panose="020B0604020202020204" pitchFamily="34" charset="0"/>
              <a:cs typeface="Arial" panose="020B0604020202020204" pitchFamily="34" charset="0"/>
            </a:endParaRPr>
          </a:p>
          <a:p>
            <a:r>
              <a:rPr lang="en-GB" sz="2000" b="1" dirty="0">
                <a:latin typeface="Arial" panose="020B0604020202020204" pitchFamily="34" charset="0"/>
                <a:cs typeface="Arial" panose="020B0604020202020204" pitchFamily="34" charset="0"/>
              </a:rPr>
              <a:t>Aim of the Course</a:t>
            </a:r>
            <a:r>
              <a:rPr lang="en-GB" sz="2000" dirty="0">
                <a:latin typeface="Arial" panose="020B0604020202020204" pitchFamily="34" charset="0"/>
                <a:cs typeface="Arial" panose="020B0604020202020204" pitchFamily="34" charset="0"/>
              </a:rPr>
              <a:t>: This is a multi-agency course giving practitioners from a range of agencies the opportunity to consider and discuss safeguarding issues that arise for vulnerable children and young people.</a:t>
            </a:r>
          </a:p>
          <a:p>
            <a:endParaRPr lang="en-GB" sz="2000" dirty="0">
              <a:latin typeface="Arial" panose="020B0604020202020204" pitchFamily="34" charset="0"/>
              <a:cs typeface="Arial" panose="020B0604020202020204" pitchFamily="34" charset="0"/>
            </a:endParaRPr>
          </a:p>
          <a:p>
            <a:r>
              <a:rPr lang="en-GB" sz="2000" b="1" dirty="0">
                <a:latin typeface="Arial" panose="020B0604020202020204" pitchFamily="34" charset="0"/>
                <a:cs typeface="Arial" panose="020B0604020202020204" pitchFamily="34" charset="0"/>
              </a:rPr>
              <a:t>Learning Outcomes:</a:t>
            </a:r>
          </a:p>
          <a:p>
            <a:pPr marL="285750" indent="-285750">
              <a:buFont typeface="Wingdings" panose="05000000000000000000" pitchFamily="2" charset="2"/>
              <a:buChar char="Ø"/>
            </a:pPr>
            <a:r>
              <a:rPr lang="en-GB" sz="2000" dirty="0">
                <a:latin typeface="Arial" panose="020B0604020202020204" pitchFamily="34" charset="0"/>
                <a:cs typeface="Arial" panose="020B0604020202020204" pitchFamily="34" charset="0"/>
              </a:rPr>
              <a:t>to be able to recognise the categories of abuse and the impact that abuse has on vulnerable children and young people, including a particular focus on neglect and early help</a:t>
            </a:r>
          </a:p>
          <a:p>
            <a:pPr marL="285750" indent="-285750">
              <a:buFont typeface="Wingdings" panose="05000000000000000000" pitchFamily="2" charset="2"/>
              <a:buChar char="Ø"/>
            </a:pPr>
            <a:r>
              <a:rPr lang="en-GB" sz="2000" dirty="0">
                <a:latin typeface="Arial" panose="020B0604020202020204" pitchFamily="34" charset="0"/>
                <a:cs typeface="Arial" panose="020B0604020202020204" pitchFamily="34" charset="0"/>
              </a:rPr>
              <a:t>to increase knowledge regarding the prevalence of the abuse of vulnerable children and young people</a:t>
            </a:r>
          </a:p>
          <a:p>
            <a:pPr marL="285750" indent="-285750">
              <a:buFont typeface="Wingdings" panose="05000000000000000000" pitchFamily="2" charset="2"/>
              <a:buChar char="Ø"/>
            </a:pPr>
            <a:r>
              <a:rPr lang="en-GB" sz="2000" dirty="0">
                <a:latin typeface="Arial" panose="020B0604020202020204" pitchFamily="34" charset="0"/>
                <a:cs typeface="Arial" panose="020B0604020202020204" pitchFamily="34" charset="0"/>
              </a:rPr>
              <a:t>to raise awareness of the issues particular to working with children who have a disability</a:t>
            </a:r>
          </a:p>
          <a:p>
            <a:pPr marL="285750" indent="-285750">
              <a:buFont typeface="Wingdings" panose="05000000000000000000" pitchFamily="2" charset="2"/>
              <a:buChar char="Ø"/>
            </a:pPr>
            <a:r>
              <a:rPr lang="en-GB" sz="2000" dirty="0">
                <a:latin typeface="Arial" panose="020B0604020202020204" pitchFamily="34" charset="0"/>
                <a:cs typeface="Arial" panose="020B0604020202020204" pitchFamily="34" charset="0"/>
              </a:rPr>
              <a:t>to understand the responses required from professionals and others involved with vulnerable children and young people in order to adequately protect them</a:t>
            </a:r>
          </a:p>
          <a:p>
            <a:pPr marL="285750" indent="-285750">
              <a:buFont typeface="Wingdings" panose="05000000000000000000" pitchFamily="2" charset="2"/>
              <a:buChar char="Ø"/>
            </a:pPr>
            <a:r>
              <a:rPr lang="en-GB" sz="2000" dirty="0">
                <a:latin typeface="Arial" panose="020B0604020202020204" pitchFamily="34" charset="0"/>
                <a:cs typeface="Arial" panose="020B0604020202020204" pitchFamily="34" charset="0"/>
              </a:rPr>
              <a:t>to consider some of the barriers to detection and disclosure of the abuse of children and young people with disabilities</a:t>
            </a:r>
          </a:p>
          <a:p>
            <a:pPr marL="285750" indent="-285750">
              <a:buFont typeface="Wingdings" panose="05000000000000000000" pitchFamily="2" charset="2"/>
              <a:buChar char="Ø"/>
            </a:pPr>
            <a:r>
              <a:rPr lang="en-GB" sz="2000" dirty="0">
                <a:latin typeface="Arial" panose="020B0604020202020204" pitchFamily="34" charset="0"/>
                <a:cs typeface="Arial" panose="020B0604020202020204" pitchFamily="34" charset="0"/>
              </a:rPr>
              <a:t>to consider the findings of recent reviews, both locally and nationally, as well as key legislation and guidance and how this impacts on practice</a:t>
            </a:r>
          </a:p>
          <a:p>
            <a:endParaRPr lang="en-GB" sz="1400" b="1" dirty="0">
              <a:latin typeface="Arial" panose="020B0604020202020204" pitchFamily="34" charset="0"/>
              <a:cs typeface="Arial" panose="020B0604020202020204" pitchFamily="34" charset="0"/>
            </a:endParaRPr>
          </a:p>
        </p:txBody>
      </p:sp>
      <p:graphicFrame>
        <p:nvGraphicFramePr>
          <p:cNvPr id="15" name="Table 18">
            <a:extLst>
              <a:ext uri="{FF2B5EF4-FFF2-40B4-BE49-F238E27FC236}">
                <a16:creationId xmlns:a16="http://schemas.microsoft.com/office/drawing/2014/main" id="{2B7E784D-7531-44B0-B099-9E376EA4ABF8}"/>
              </a:ext>
            </a:extLst>
          </p:cNvPr>
          <p:cNvGraphicFramePr>
            <a:graphicFrameLocks noGrp="1"/>
          </p:cNvGraphicFramePr>
          <p:nvPr>
            <p:extLst>
              <p:ext uri="{D42A27DB-BD31-4B8C-83A1-F6EECF244321}">
                <p14:modId xmlns:p14="http://schemas.microsoft.com/office/powerpoint/2010/main" val="1061881969"/>
              </p:ext>
            </p:extLst>
          </p:nvPr>
        </p:nvGraphicFramePr>
        <p:xfrm>
          <a:off x="2032000" y="12490124"/>
          <a:ext cx="8128000" cy="91440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062508448"/>
                    </a:ext>
                  </a:extLst>
                </a:gridCol>
                <a:gridCol w="4064000">
                  <a:extLst>
                    <a:ext uri="{9D8B030D-6E8A-4147-A177-3AD203B41FA5}">
                      <a16:colId xmlns:a16="http://schemas.microsoft.com/office/drawing/2014/main" val="2750367952"/>
                    </a:ext>
                  </a:extLst>
                </a:gridCol>
              </a:tblGrid>
              <a:tr h="218440">
                <a:tc>
                  <a:txBody>
                    <a:bodyPr/>
                    <a:lstStyle/>
                    <a:p>
                      <a:r>
                        <a:rPr lang="en-GB" dirty="0"/>
                        <a:t>Date</a:t>
                      </a:r>
                    </a:p>
                  </a:txBody>
                  <a:tcPr/>
                </a:tc>
                <a:tc>
                  <a:txBody>
                    <a:bodyPr/>
                    <a:lstStyle/>
                    <a:p>
                      <a:r>
                        <a:rPr lang="en-GB" dirty="0"/>
                        <a:t>Availability</a:t>
                      </a:r>
                    </a:p>
                  </a:txBody>
                  <a:tcPr/>
                </a:tc>
                <a:extLst>
                  <a:ext uri="{0D108BD9-81ED-4DB2-BD59-A6C34878D82A}">
                    <a16:rowId xmlns:a16="http://schemas.microsoft.com/office/drawing/2014/main" val="1246928019"/>
                  </a:ext>
                </a:extLst>
              </a:tr>
              <a:tr h="370840">
                <a:tc>
                  <a:txBody>
                    <a:bodyPr/>
                    <a:lstStyle/>
                    <a:p>
                      <a:r>
                        <a:rPr lang="en-GB" dirty="0"/>
                        <a:t>10 November 2021</a:t>
                      </a:r>
                    </a:p>
                  </a:txBody>
                  <a:tcPr/>
                </a:tc>
                <a:tc>
                  <a:txBody>
                    <a:bodyPr/>
                    <a:lstStyle/>
                    <a:p>
                      <a:r>
                        <a:rPr lang="en-GB" dirty="0"/>
                        <a:t>Places available </a:t>
                      </a:r>
                    </a:p>
                  </a:txBody>
                  <a:tcPr/>
                </a:tc>
                <a:extLst>
                  <a:ext uri="{0D108BD9-81ED-4DB2-BD59-A6C34878D82A}">
                    <a16:rowId xmlns:a16="http://schemas.microsoft.com/office/drawing/2014/main" val="2465426588"/>
                  </a:ext>
                </a:extLst>
              </a:tr>
            </a:tbl>
          </a:graphicData>
        </a:graphic>
      </p:graphicFrame>
      <p:sp>
        <p:nvSpPr>
          <p:cNvPr id="13" name="Rectangle: Rounded Corners 12">
            <a:extLst>
              <a:ext uri="{FF2B5EF4-FFF2-40B4-BE49-F238E27FC236}">
                <a16:creationId xmlns:a16="http://schemas.microsoft.com/office/drawing/2014/main" id="{E63B31CF-B159-411E-B3F6-662F8E90EFB0}"/>
              </a:ext>
            </a:extLst>
          </p:cNvPr>
          <p:cNvSpPr/>
          <p:nvPr/>
        </p:nvSpPr>
        <p:spPr>
          <a:xfrm>
            <a:off x="2032000" y="14605159"/>
            <a:ext cx="8128000" cy="11429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rPr>
              <a:t>For bookings, please visit the HSCP </a:t>
            </a:r>
            <a:r>
              <a:rPr lang="en-GB" sz="2400" b="1" dirty="0">
                <a:solidFill>
                  <a:schemeClr val="bg1"/>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website</a:t>
            </a:r>
            <a:endParaRPr lang="en-GB" dirty="0"/>
          </a:p>
          <a:p>
            <a:pPr algn="ctr"/>
            <a:endParaRPr lang="en-GB" dirty="0"/>
          </a:p>
        </p:txBody>
      </p:sp>
    </p:spTree>
    <p:extLst>
      <p:ext uri="{BB962C8B-B14F-4D97-AF65-F5344CB8AC3E}">
        <p14:creationId xmlns:p14="http://schemas.microsoft.com/office/powerpoint/2010/main" val="62970513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7BF87765-AB77-4B58-BDE6-EC3FFFD5110D}"/>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11" name="TextBox 10">
            <a:extLst>
              <a:ext uri="{FF2B5EF4-FFF2-40B4-BE49-F238E27FC236}">
                <a16:creationId xmlns:a16="http://schemas.microsoft.com/office/drawing/2014/main" id="{43B9FD03-E0F0-4DFD-8461-9CFD7A6F2DD3}"/>
              </a:ext>
            </a:extLst>
          </p:cNvPr>
          <p:cNvSpPr txBox="1"/>
          <p:nvPr/>
        </p:nvSpPr>
        <p:spPr>
          <a:xfrm>
            <a:off x="673100" y="3051446"/>
            <a:ext cx="10947400" cy="5755422"/>
          </a:xfrm>
          <a:prstGeom prst="rect">
            <a:avLst/>
          </a:prstGeom>
          <a:noFill/>
        </p:spPr>
        <p:txBody>
          <a:bodyPr wrap="square" rtlCol="0">
            <a:spAutoFit/>
          </a:bodyPr>
          <a:lstStyle/>
          <a:p>
            <a:r>
              <a:rPr lang="en-GB" sz="5400" b="1" dirty="0">
                <a:latin typeface="Arial" panose="020B0604020202020204" pitchFamily="34" charset="0"/>
                <a:cs typeface="Arial" panose="020B0604020202020204" pitchFamily="34" charset="0"/>
              </a:rPr>
              <a:t>The Trio of Risk </a:t>
            </a:r>
          </a:p>
          <a:p>
            <a:r>
              <a:rPr lang="en-GB" sz="2800" b="1" dirty="0">
                <a:latin typeface="Arial" panose="020B0604020202020204" pitchFamily="34" charset="0"/>
                <a:cs typeface="Arial" panose="020B0604020202020204" pitchFamily="34" charset="0"/>
              </a:rPr>
              <a:t>(Domestic Abuse, Mental Health and Substance Misuse)</a:t>
            </a:r>
            <a:endParaRPr lang="en-GB" sz="2400" b="1" dirty="0">
              <a:latin typeface="Arial" panose="020B0604020202020204" pitchFamily="34" charset="0"/>
              <a:cs typeface="Arial" panose="020B0604020202020204" pitchFamily="34" charset="0"/>
            </a:endParaRPr>
          </a:p>
          <a:p>
            <a:endParaRPr lang="en-GB" sz="2800" b="1"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Two 3hr sessions available; one starting at 10am and the second starting at 13:30pm, via MS Teams (equivalent to a half day training session)</a:t>
            </a:r>
          </a:p>
          <a:p>
            <a:r>
              <a:rPr lang="en-GB" sz="1400" b="1" dirty="0">
                <a:latin typeface="Arial" panose="020B0604020202020204" pitchFamily="34" charset="0"/>
                <a:cs typeface="Arial" panose="020B0604020202020204" pitchFamily="34" charset="0"/>
              </a:rPr>
              <a:t>Target audience</a:t>
            </a:r>
            <a:r>
              <a:rPr lang="en-GB" sz="1400" dirty="0">
                <a:latin typeface="Arial" panose="020B0604020202020204" pitchFamily="34" charset="0"/>
                <a:cs typeface="Arial" panose="020B0604020202020204" pitchFamily="34" charset="0"/>
              </a:rPr>
              <a:t>: </a:t>
            </a:r>
            <a:r>
              <a:rPr lang="en-GB" dirty="0">
                <a:latin typeface="Arial" panose="020B0604020202020204" pitchFamily="34" charset="0"/>
                <a:cs typeface="Arial" panose="020B0604020202020204" pitchFamily="34" charset="0"/>
              </a:rPr>
              <a:t>Practitioners from all agencies working with Families and Young People</a:t>
            </a:r>
            <a:endParaRPr lang="en-GB" sz="1400" dirty="0">
              <a:latin typeface="Arial" panose="020B0604020202020204" pitchFamily="34" charset="0"/>
              <a:cs typeface="Arial" panose="020B0604020202020204" pitchFamily="34" charset="0"/>
            </a:endParaRPr>
          </a:p>
          <a:p>
            <a:r>
              <a:rPr lang="en-GB" sz="1400" b="1" dirty="0">
                <a:latin typeface="Arial" panose="020B0604020202020204" pitchFamily="34" charset="0"/>
                <a:cs typeface="Arial" panose="020B0604020202020204" pitchFamily="34" charset="0"/>
              </a:rPr>
              <a:t>Aim of the Course</a:t>
            </a:r>
            <a:r>
              <a:rPr lang="en-GB" sz="1400" dirty="0">
                <a:latin typeface="Arial" panose="020B0604020202020204" pitchFamily="34" charset="0"/>
                <a:cs typeface="Arial" panose="020B0604020202020204" pitchFamily="34" charset="0"/>
              </a:rPr>
              <a:t>: </a:t>
            </a:r>
            <a:r>
              <a:rPr lang="en-GB" dirty="0">
                <a:latin typeface="Arial" panose="020B0604020202020204" pitchFamily="34" charset="0"/>
                <a:cs typeface="Arial" panose="020B0604020202020204" pitchFamily="34" charset="0"/>
              </a:rPr>
              <a:t>To raise awareness of the impact that Parental Mental Health, Parental Substance Misuse and Domestic Abuse has on children and young people.</a:t>
            </a:r>
          </a:p>
          <a:p>
            <a:endParaRPr lang="en-GB" sz="1400" dirty="0">
              <a:latin typeface="Arial" panose="020B0604020202020204" pitchFamily="34" charset="0"/>
              <a:cs typeface="Arial" panose="020B0604020202020204" pitchFamily="34" charset="0"/>
            </a:endParaRPr>
          </a:p>
          <a:p>
            <a:r>
              <a:rPr lang="en-GB" sz="1400" b="1" dirty="0">
                <a:latin typeface="Arial" panose="020B0604020202020204" pitchFamily="34" charset="0"/>
                <a:cs typeface="Arial" panose="020B0604020202020204" pitchFamily="34" charset="0"/>
              </a:rPr>
              <a:t>Learning Outcomes:</a:t>
            </a:r>
          </a:p>
          <a:p>
            <a:pPr marL="285750" indent="-285750">
              <a:buFont typeface="Wingdings" panose="05000000000000000000" pitchFamily="2" charset="2"/>
              <a:buChar char="Ø"/>
            </a:pPr>
            <a:r>
              <a:rPr lang="en-GB" dirty="0">
                <a:latin typeface="Arial" panose="020B0604020202020204" pitchFamily="34" charset="0"/>
                <a:cs typeface="Arial" panose="020B0604020202020204" pitchFamily="34" charset="0"/>
              </a:rPr>
              <a:t>improve the knowledge, skills and working practices to better identify substance misuse, mental health and domestic abuse and the risks to children and the roles and responsibilities of agencies.</a:t>
            </a:r>
          </a:p>
          <a:p>
            <a:pPr marL="285750" indent="-285750">
              <a:buFont typeface="Wingdings" panose="05000000000000000000" pitchFamily="2" charset="2"/>
              <a:buChar char="Ø"/>
            </a:pPr>
            <a:r>
              <a:rPr lang="en-GB" dirty="0">
                <a:latin typeface="Arial" panose="020B0604020202020204" pitchFamily="34" charset="0"/>
                <a:cs typeface="Arial" panose="020B0604020202020204" pitchFamily="34" charset="0"/>
              </a:rPr>
              <a:t>explore the impact of substance misuse, mental health and domestic abuse on families and parenting from the perspective of the children.</a:t>
            </a:r>
          </a:p>
          <a:p>
            <a:pPr marL="285750" indent="-285750">
              <a:buFont typeface="Wingdings" panose="05000000000000000000" pitchFamily="2" charset="2"/>
              <a:buChar char="Ø"/>
            </a:pPr>
            <a:r>
              <a:rPr lang="en-GB" dirty="0">
                <a:latin typeface="Arial" panose="020B0604020202020204" pitchFamily="34" charset="0"/>
                <a:cs typeface="Arial" panose="020B0604020202020204" pitchFamily="34" charset="0"/>
              </a:rPr>
              <a:t>review and identify the signs associated with substance misuse, domestic abuse and mental health in parents and their extended families.</a:t>
            </a:r>
          </a:p>
          <a:p>
            <a:pPr marL="285750" indent="-285750">
              <a:buFont typeface="Wingdings" panose="05000000000000000000" pitchFamily="2" charset="2"/>
              <a:buChar char="Ø"/>
            </a:pPr>
            <a:r>
              <a:rPr lang="en-GB" dirty="0">
                <a:latin typeface="Arial" panose="020B0604020202020204" pitchFamily="34" charset="0"/>
                <a:cs typeface="Arial" panose="020B0604020202020204" pitchFamily="34" charset="0"/>
              </a:rPr>
              <a:t>provide harm reduction advice</a:t>
            </a:r>
          </a:p>
          <a:p>
            <a:endParaRPr lang="en-GB" sz="1400" b="1" dirty="0">
              <a:latin typeface="Arial" panose="020B0604020202020204" pitchFamily="34" charset="0"/>
              <a:cs typeface="Arial" panose="020B0604020202020204" pitchFamily="34" charset="0"/>
            </a:endParaRPr>
          </a:p>
        </p:txBody>
      </p:sp>
      <p:graphicFrame>
        <p:nvGraphicFramePr>
          <p:cNvPr id="12" name="Table 18">
            <a:extLst>
              <a:ext uri="{FF2B5EF4-FFF2-40B4-BE49-F238E27FC236}">
                <a16:creationId xmlns:a16="http://schemas.microsoft.com/office/drawing/2014/main" id="{FE0C307F-DF59-4336-9826-546E80BC7B06}"/>
              </a:ext>
            </a:extLst>
          </p:cNvPr>
          <p:cNvGraphicFramePr>
            <a:graphicFrameLocks noGrp="1"/>
          </p:cNvGraphicFramePr>
          <p:nvPr>
            <p:extLst>
              <p:ext uri="{D42A27DB-BD31-4B8C-83A1-F6EECF244321}">
                <p14:modId xmlns:p14="http://schemas.microsoft.com/office/powerpoint/2010/main" val="3376572648"/>
              </p:ext>
            </p:extLst>
          </p:nvPr>
        </p:nvGraphicFramePr>
        <p:xfrm>
          <a:off x="2032000" y="9745034"/>
          <a:ext cx="8128000" cy="137160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062508448"/>
                    </a:ext>
                  </a:extLst>
                </a:gridCol>
                <a:gridCol w="4064000">
                  <a:extLst>
                    <a:ext uri="{9D8B030D-6E8A-4147-A177-3AD203B41FA5}">
                      <a16:colId xmlns:a16="http://schemas.microsoft.com/office/drawing/2014/main" val="2750367952"/>
                    </a:ext>
                  </a:extLst>
                </a:gridCol>
              </a:tblGrid>
              <a:tr h="218440">
                <a:tc>
                  <a:txBody>
                    <a:bodyPr/>
                    <a:lstStyle/>
                    <a:p>
                      <a:r>
                        <a:rPr lang="en-GB" dirty="0"/>
                        <a:t>Date</a:t>
                      </a:r>
                    </a:p>
                  </a:txBody>
                  <a:tcPr/>
                </a:tc>
                <a:tc>
                  <a:txBody>
                    <a:bodyPr/>
                    <a:lstStyle/>
                    <a:p>
                      <a:r>
                        <a:rPr lang="en-GB" dirty="0"/>
                        <a:t>Availability</a:t>
                      </a:r>
                    </a:p>
                  </a:txBody>
                  <a:tcPr/>
                </a:tc>
                <a:extLst>
                  <a:ext uri="{0D108BD9-81ED-4DB2-BD59-A6C34878D82A}">
                    <a16:rowId xmlns:a16="http://schemas.microsoft.com/office/drawing/2014/main" val="1246928019"/>
                  </a:ext>
                </a:extLst>
              </a:tr>
              <a:tr h="370840">
                <a:tc>
                  <a:txBody>
                    <a:bodyPr/>
                    <a:lstStyle/>
                    <a:p>
                      <a:r>
                        <a:rPr lang="en-GB" dirty="0"/>
                        <a:t>17 March 2022 9:30am</a:t>
                      </a:r>
                    </a:p>
                  </a:txBody>
                  <a:tcPr/>
                </a:tc>
                <a:tc>
                  <a:txBody>
                    <a:bodyPr/>
                    <a:lstStyle/>
                    <a:p>
                      <a:r>
                        <a:rPr lang="en-GB" dirty="0"/>
                        <a:t>FULLY BOOKED </a:t>
                      </a:r>
                    </a:p>
                  </a:txBody>
                  <a:tcPr/>
                </a:tc>
                <a:extLst>
                  <a:ext uri="{0D108BD9-81ED-4DB2-BD59-A6C34878D82A}">
                    <a16:rowId xmlns:a16="http://schemas.microsoft.com/office/drawing/2014/main" val="1789622694"/>
                  </a:ext>
                </a:extLst>
              </a:tr>
              <a:tr h="370840">
                <a:tc>
                  <a:txBody>
                    <a:bodyPr/>
                    <a:lstStyle/>
                    <a:p>
                      <a:r>
                        <a:rPr lang="en-GB" dirty="0"/>
                        <a:t>17 March 2022 1:30pm</a:t>
                      </a:r>
                    </a:p>
                  </a:txBody>
                  <a:tcPr/>
                </a:tc>
                <a:tc>
                  <a:txBody>
                    <a:bodyPr/>
                    <a:lstStyle/>
                    <a:p>
                      <a:r>
                        <a:rPr lang="en-GB" dirty="0"/>
                        <a:t>Places available </a:t>
                      </a:r>
                    </a:p>
                  </a:txBody>
                  <a:tcPr/>
                </a:tc>
                <a:extLst>
                  <a:ext uri="{0D108BD9-81ED-4DB2-BD59-A6C34878D82A}">
                    <a16:rowId xmlns:a16="http://schemas.microsoft.com/office/drawing/2014/main" val="1033667170"/>
                  </a:ext>
                </a:extLst>
              </a:tr>
            </a:tbl>
          </a:graphicData>
        </a:graphic>
      </p:graphicFrame>
      <p:sp>
        <p:nvSpPr>
          <p:cNvPr id="14" name="Rectangle: Rounded Corners 13">
            <a:extLst>
              <a:ext uri="{FF2B5EF4-FFF2-40B4-BE49-F238E27FC236}">
                <a16:creationId xmlns:a16="http://schemas.microsoft.com/office/drawing/2014/main" id="{A42505B4-1742-40D3-91C7-0A58072B0F08}"/>
              </a:ext>
            </a:extLst>
          </p:cNvPr>
          <p:cNvSpPr/>
          <p:nvPr/>
        </p:nvSpPr>
        <p:spPr>
          <a:xfrm>
            <a:off x="830035" y="12116470"/>
            <a:ext cx="10633529" cy="2176167"/>
          </a:xfrm>
          <a:prstGeom prst="roundRect">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b="1" dirty="0">
                <a:solidFill>
                  <a:schemeClr val="accent1">
                    <a:lumMod val="50000"/>
                  </a:schemeClr>
                </a:solidFill>
                <a:latin typeface="Arial" panose="020B0604020202020204" pitchFamily="34" charset="0"/>
                <a:cs typeface="Arial" panose="020B0604020202020204" pitchFamily="34" charset="0"/>
              </a:rPr>
              <a:t>You can log onto the HSCP or HSAB booking systems and add your name to our waiting lists for any courses </a:t>
            </a:r>
          </a:p>
        </p:txBody>
      </p:sp>
      <p:sp>
        <p:nvSpPr>
          <p:cNvPr id="9" name="Rectangle: Rounded Corners 8">
            <a:extLst>
              <a:ext uri="{FF2B5EF4-FFF2-40B4-BE49-F238E27FC236}">
                <a16:creationId xmlns:a16="http://schemas.microsoft.com/office/drawing/2014/main" id="{02C40760-5961-4CFD-BE36-A3F26423DAD3}"/>
              </a:ext>
            </a:extLst>
          </p:cNvPr>
          <p:cNvSpPr/>
          <p:nvPr/>
        </p:nvSpPr>
        <p:spPr>
          <a:xfrm>
            <a:off x="2082800" y="14605159"/>
            <a:ext cx="8128000" cy="11429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rPr>
              <a:t>For bookings, please visit the HSCP </a:t>
            </a:r>
            <a:r>
              <a:rPr lang="en-GB" sz="2400" b="1" dirty="0">
                <a:solidFill>
                  <a:schemeClr val="bg1"/>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website</a:t>
            </a:r>
            <a:endParaRPr lang="en-GB" dirty="0"/>
          </a:p>
          <a:p>
            <a:pPr algn="ctr"/>
            <a:endParaRPr lang="en-GB" dirty="0"/>
          </a:p>
        </p:txBody>
      </p:sp>
    </p:spTree>
    <p:extLst>
      <p:ext uri="{BB962C8B-B14F-4D97-AF65-F5344CB8AC3E}">
        <p14:creationId xmlns:p14="http://schemas.microsoft.com/office/powerpoint/2010/main" val="30071987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7BF87765-AB77-4B58-BDE6-EC3FFFD5110D}"/>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11" name="TextBox 10">
            <a:extLst>
              <a:ext uri="{FF2B5EF4-FFF2-40B4-BE49-F238E27FC236}">
                <a16:creationId xmlns:a16="http://schemas.microsoft.com/office/drawing/2014/main" id="{43B9FD03-E0F0-4DFD-8461-9CFD7A6F2DD3}"/>
              </a:ext>
            </a:extLst>
          </p:cNvPr>
          <p:cNvSpPr txBox="1"/>
          <p:nvPr/>
        </p:nvSpPr>
        <p:spPr>
          <a:xfrm>
            <a:off x="673100" y="3051446"/>
            <a:ext cx="10947400" cy="4493538"/>
          </a:xfrm>
          <a:prstGeom prst="rect">
            <a:avLst/>
          </a:prstGeom>
          <a:noFill/>
        </p:spPr>
        <p:txBody>
          <a:bodyPr wrap="square" rtlCol="0">
            <a:spAutoFit/>
          </a:bodyPr>
          <a:lstStyle/>
          <a:p>
            <a:r>
              <a:rPr lang="en-GB" sz="5400" b="1" dirty="0">
                <a:latin typeface="Arial" panose="020B0604020202020204" pitchFamily="34" charset="0"/>
                <a:cs typeface="Arial" panose="020B0604020202020204" pitchFamily="34" charset="0"/>
              </a:rPr>
              <a:t>Contextual Safeguarding</a:t>
            </a:r>
          </a:p>
          <a:p>
            <a:r>
              <a:rPr lang="en-GB" sz="4000" b="1" dirty="0">
                <a:solidFill>
                  <a:srgbClr val="FF0000"/>
                </a:solidFill>
                <a:latin typeface="Arial" panose="020B0604020202020204" pitchFamily="34" charset="0"/>
                <a:cs typeface="Arial" panose="020B0604020202020204" pitchFamily="34" charset="0"/>
              </a:rPr>
              <a:t>Adult &amp; Children Practitioners</a:t>
            </a:r>
          </a:p>
          <a:p>
            <a:endParaRPr lang="en-GB" b="1" dirty="0">
              <a:latin typeface="Arial" panose="020B0604020202020204" pitchFamily="34" charset="0"/>
              <a:cs typeface="Arial" panose="020B0604020202020204" pitchFamily="34" charset="0"/>
            </a:endParaRPr>
          </a:p>
          <a:p>
            <a:r>
              <a:rPr lang="en-GB" sz="2000" b="1" dirty="0">
                <a:latin typeface="Arial" panose="020B0604020202020204" pitchFamily="34" charset="0"/>
                <a:cs typeface="Arial" panose="020B0604020202020204" pitchFamily="34" charset="0"/>
              </a:rPr>
              <a:t>Aim of Course</a:t>
            </a:r>
            <a:r>
              <a:rPr lang="en-GB" sz="2000" dirty="0">
                <a:latin typeface="Arial" panose="020B0604020202020204" pitchFamily="34" charset="0"/>
                <a:cs typeface="Arial" panose="020B0604020202020204" pitchFamily="34" charset="0"/>
              </a:rPr>
              <a:t>: This taster session will introduce participants to the concept of Contextual Safeguarding and explore the main principles associated with it. This will include understanding the drivers for adolescent behaviour, including the potential pull away from the family home; the differing contexts within which adolescents experience abuse and the challenges for adults in responding to adolescent vulnerability.</a:t>
            </a:r>
          </a:p>
          <a:p>
            <a:endParaRPr lang="en-GB" sz="2000" b="1" dirty="0">
              <a:latin typeface="Arial" panose="020B0604020202020204" pitchFamily="34" charset="0"/>
              <a:cs typeface="Arial" panose="020B0604020202020204" pitchFamily="34" charset="0"/>
            </a:endParaRPr>
          </a:p>
          <a:p>
            <a:r>
              <a:rPr lang="en-GB" sz="2000" b="1" dirty="0">
                <a:latin typeface="Arial" panose="020B0604020202020204" pitchFamily="34" charset="0"/>
                <a:cs typeface="Arial" panose="020B0604020202020204" pitchFamily="34" charset="0"/>
              </a:rPr>
              <a:t>Target audience</a:t>
            </a:r>
            <a:r>
              <a:rPr lang="en-GB" sz="2000" dirty="0">
                <a:latin typeface="Arial" panose="020B0604020202020204" pitchFamily="34" charset="0"/>
                <a:cs typeface="Arial" panose="020B0604020202020204" pitchFamily="34" charset="0"/>
              </a:rPr>
              <a:t>: Practitioners from all agencies working with Adults, Families and Young People</a:t>
            </a:r>
          </a:p>
          <a:p>
            <a:endParaRPr lang="en-GB" sz="1400" b="1" dirty="0">
              <a:latin typeface="Arial" panose="020B0604020202020204" pitchFamily="34" charset="0"/>
              <a:cs typeface="Arial" panose="020B0604020202020204" pitchFamily="34" charset="0"/>
            </a:endParaRPr>
          </a:p>
        </p:txBody>
      </p:sp>
      <p:graphicFrame>
        <p:nvGraphicFramePr>
          <p:cNvPr id="12" name="Table 18">
            <a:extLst>
              <a:ext uri="{FF2B5EF4-FFF2-40B4-BE49-F238E27FC236}">
                <a16:creationId xmlns:a16="http://schemas.microsoft.com/office/drawing/2014/main" id="{FE0C307F-DF59-4336-9826-546E80BC7B06}"/>
              </a:ext>
            </a:extLst>
          </p:cNvPr>
          <p:cNvGraphicFramePr>
            <a:graphicFrameLocks noGrp="1"/>
          </p:cNvGraphicFramePr>
          <p:nvPr>
            <p:extLst>
              <p:ext uri="{D42A27DB-BD31-4B8C-83A1-F6EECF244321}">
                <p14:modId xmlns:p14="http://schemas.microsoft.com/office/powerpoint/2010/main" val="4258458400"/>
              </p:ext>
            </p:extLst>
          </p:nvPr>
        </p:nvGraphicFramePr>
        <p:xfrm>
          <a:off x="1940560" y="8128000"/>
          <a:ext cx="8128000" cy="256032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062508448"/>
                    </a:ext>
                  </a:extLst>
                </a:gridCol>
                <a:gridCol w="4064000">
                  <a:extLst>
                    <a:ext uri="{9D8B030D-6E8A-4147-A177-3AD203B41FA5}">
                      <a16:colId xmlns:a16="http://schemas.microsoft.com/office/drawing/2014/main" val="2750367952"/>
                    </a:ext>
                  </a:extLst>
                </a:gridCol>
              </a:tblGrid>
              <a:tr h="218440">
                <a:tc>
                  <a:txBody>
                    <a:bodyPr/>
                    <a:lstStyle/>
                    <a:p>
                      <a:r>
                        <a:rPr lang="en-GB" dirty="0"/>
                        <a:t>Date</a:t>
                      </a:r>
                    </a:p>
                  </a:txBody>
                  <a:tcPr/>
                </a:tc>
                <a:tc>
                  <a:txBody>
                    <a:bodyPr/>
                    <a:lstStyle/>
                    <a:p>
                      <a:r>
                        <a:rPr lang="en-GB" dirty="0"/>
                        <a:t>Availability</a:t>
                      </a:r>
                    </a:p>
                  </a:txBody>
                  <a:tcPr/>
                </a:tc>
                <a:extLst>
                  <a:ext uri="{0D108BD9-81ED-4DB2-BD59-A6C34878D82A}">
                    <a16:rowId xmlns:a16="http://schemas.microsoft.com/office/drawing/2014/main" val="1246928019"/>
                  </a:ext>
                </a:extLst>
              </a:tr>
              <a:tr h="370840">
                <a:tc>
                  <a:txBody>
                    <a:bodyPr/>
                    <a:lstStyle/>
                    <a:p>
                      <a:r>
                        <a:rPr lang="en-GB" dirty="0"/>
                        <a:t>8 November 2021 9:30am to 11:30am </a:t>
                      </a:r>
                    </a:p>
                  </a:txBody>
                  <a:tcPr/>
                </a:tc>
                <a:tc>
                  <a:txBody>
                    <a:bodyPr/>
                    <a:lstStyle/>
                    <a:p>
                      <a:r>
                        <a:rPr lang="en-GB" dirty="0"/>
                        <a:t>Places available </a:t>
                      </a:r>
                    </a:p>
                  </a:txBody>
                  <a:tcPr/>
                </a:tc>
                <a:extLst>
                  <a:ext uri="{0D108BD9-81ED-4DB2-BD59-A6C34878D82A}">
                    <a16:rowId xmlns:a16="http://schemas.microsoft.com/office/drawing/2014/main" val="2714621245"/>
                  </a:ext>
                </a:extLst>
              </a:tr>
              <a:tr h="370840">
                <a:tc>
                  <a:txBody>
                    <a:bodyPr/>
                    <a:lstStyle/>
                    <a:p>
                      <a:r>
                        <a:rPr lang="en-GB" dirty="0"/>
                        <a:t>8 November 2021 2pm to 4pm</a:t>
                      </a:r>
                    </a:p>
                  </a:txBody>
                  <a:tcPr/>
                </a:tc>
                <a:tc>
                  <a:txBody>
                    <a:bodyPr/>
                    <a:lstStyle/>
                    <a:p>
                      <a:r>
                        <a:rPr lang="en-GB" dirty="0"/>
                        <a:t>Places available </a:t>
                      </a:r>
                    </a:p>
                  </a:txBody>
                  <a:tcPr/>
                </a:tc>
                <a:extLst>
                  <a:ext uri="{0D108BD9-81ED-4DB2-BD59-A6C34878D82A}">
                    <a16:rowId xmlns:a16="http://schemas.microsoft.com/office/drawing/2014/main" val="1789622694"/>
                  </a:ext>
                </a:extLst>
              </a:tr>
              <a:tr h="370840">
                <a:tc>
                  <a:txBody>
                    <a:bodyPr/>
                    <a:lstStyle/>
                    <a:p>
                      <a:r>
                        <a:rPr lang="en-GB" dirty="0"/>
                        <a:t>11 January 2022 9:30am to 11:30am</a:t>
                      </a:r>
                    </a:p>
                  </a:txBody>
                  <a:tcPr/>
                </a:tc>
                <a:tc>
                  <a:txBody>
                    <a:bodyPr/>
                    <a:lstStyle/>
                    <a:p>
                      <a:r>
                        <a:rPr lang="en-GB" dirty="0"/>
                        <a:t>Places available </a:t>
                      </a:r>
                    </a:p>
                  </a:txBody>
                  <a:tcPr/>
                </a:tc>
                <a:extLst>
                  <a:ext uri="{0D108BD9-81ED-4DB2-BD59-A6C34878D82A}">
                    <a16:rowId xmlns:a16="http://schemas.microsoft.com/office/drawing/2014/main" val="1033667170"/>
                  </a:ext>
                </a:extLst>
              </a:tr>
            </a:tbl>
          </a:graphicData>
        </a:graphic>
      </p:graphicFrame>
      <p:sp>
        <p:nvSpPr>
          <p:cNvPr id="14" name="Rectangle: Rounded Corners 13">
            <a:extLst>
              <a:ext uri="{FF2B5EF4-FFF2-40B4-BE49-F238E27FC236}">
                <a16:creationId xmlns:a16="http://schemas.microsoft.com/office/drawing/2014/main" id="{A42505B4-1742-40D3-91C7-0A58072B0F08}"/>
              </a:ext>
            </a:extLst>
          </p:cNvPr>
          <p:cNvSpPr/>
          <p:nvPr/>
        </p:nvSpPr>
        <p:spPr>
          <a:xfrm>
            <a:off x="830035" y="12116470"/>
            <a:ext cx="10633529" cy="2176167"/>
          </a:xfrm>
          <a:prstGeom prst="roundRect">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b="1" dirty="0">
                <a:solidFill>
                  <a:schemeClr val="accent1">
                    <a:lumMod val="50000"/>
                  </a:schemeClr>
                </a:solidFill>
                <a:latin typeface="Arial" panose="020B0604020202020204" pitchFamily="34" charset="0"/>
                <a:cs typeface="Arial" panose="020B0604020202020204" pitchFamily="34" charset="0"/>
              </a:rPr>
              <a:t>You can log onto the HSCP or HSAB booking systems and add your name to our waiting lists for any courses </a:t>
            </a:r>
          </a:p>
        </p:txBody>
      </p:sp>
      <p:sp>
        <p:nvSpPr>
          <p:cNvPr id="9" name="Rectangle: Rounded Corners 8">
            <a:extLst>
              <a:ext uri="{FF2B5EF4-FFF2-40B4-BE49-F238E27FC236}">
                <a16:creationId xmlns:a16="http://schemas.microsoft.com/office/drawing/2014/main" id="{02C40760-5961-4CFD-BE36-A3F26423DAD3}"/>
              </a:ext>
            </a:extLst>
          </p:cNvPr>
          <p:cNvSpPr/>
          <p:nvPr/>
        </p:nvSpPr>
        <p:spPr>
          <a:xfrm>
            <a:off x="2082800" y="14605159"/>
            <a:ext cx="8128000" cy="11429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rPr>
              <a:t>For bookings, please visit the HSCP </a:t>
            </a:r>
            <a:r>
              <a:rPr lang="en-GB" sz="2400" b="1" dirty="0">
                <a:solidFill>
                  <a:schemeClr val="bg1"/>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website</a:t>
            </a:r>
            <a:endParaRPr lang="en-GB" dirty="0"/>
          </a:p>
          <a:p>
            <a:pPr algn="ctr"/>
            <a:endParaRPr lang="en-GB" dirty="0"/>
          </a:p>
        </p:txBody>
      </p:sp>
    </p:spTree>
    <p:extLst>
      <p:ext uri="{BB962C8B-B14F-4D97-AF65-F5344CB8AC3E}">
        <p14:creationId xmlns:p14="http://schemas.microsoft.com/office/powerpoint/2010/main" val="108669490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9EDB2D2-6B42-4C37-9E1A-67D3BF4C2835}"/>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10" name="Arrow: Down 9">
            <a:extLst>
              <a:ext uri="{FF2B5EF4-FFF2-40B4-BE49-F238E27FC236}">
                <a16:creationId xmlns:a16="http://schemas.microsoft.com/office/drawing/2014/main" id="{443B4550-BC18-47F7-B7BD-00A040890129}"/>
              </a:ext>
            </a:extLst>
          </p:cNvPr>
          <p:cNvSpPr/>
          <p:nvPr/>
        </p:nvSpPr>
        <p:spPr>
          <a:xfrm>
            <a:off x="3422713" y="2413158"/>
            <a:ext cx="5600700" cy="122540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t>Booking</a:t>
            </a:r>
          </a:p>
          <a:p>
            <a:pPr algn="ctr"/>
            <a:r>
              <a:rPr lang="en-GB" sz="2400" b="1" dirty="0"/>
              <a:t>Conditions</a:t>
            </a:r>
          </a:p>
        </p:txBody>
      </p:sp>
      <p:sp>
        <p:nvSpPr>
          <p:cNvPr id="3" name="Rectangle: Rounded Corners 2">
            <a:extLst>
              <a:ext uri="{FF2B5EF4-FFF2-40B4-BE49-F238E27FC236}">
                <a16:creationId xmlns:a16="http://schemas.microsoft.com/office/drawing/2014/main" id="{B74DD1A1-AF3E-45E2-A2BC-1D019F4DDE11}"/>
              </a:ext>
            </a:extLst>
          </p:cNvPr>
          <p:cNvSpPr/>
          <p:nvPr/>
        </p:nvSpPr>
        <p:spPr>
          <a:xfrm>
            <a:off x="255208" y="3656672"/>
            <a:ext cx="11935711" cy="7930559"/>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600" b="1" dirty="0">
                <a:solidFill>
                  <a:schemeClr val="tx1"/>
                </a:solidFill>
                <a:latin typeface="Arial" panose="020B0604020202020204" pitchFamily="34" charset="0"/>
                <a:cs typeface="Arial" panose="020B0604020202020204" pitchFamily="34" charset="0"/>
              </a:rPr>
              <a:t>HSCP training </a:t>
            </a:r>
            <a:r>
              <a:rPr lang="en-GB" sz="1400" b="1" dirty="0">
                <a:solidFill>
                  <a:schemeClr val="tx1"/>
                </a:solidFill>
                <a:latin typeface="Arial" panose="020B0604020202020204" pitchFamily="34" charset="0"/>
                <a:cs typeface="Arial" panose="020B0604020202020204" pitchFamily="34" charset="0"/>
              </a:rPr>
              <a:t>courses</a:t>
            </a:r>
            <a:r>
              <a:rPr lang="en-GB" sz="1600" b="1" dirty="0">
                <a:solidFill>
                  <a:schemeClr val="tx1"/>
                </a:solidFill>
                <a:latin typeface="Arial" panose="020B0604020202020204" pitchFamily="34" charset="0"/>
                <a:cs typeface="Arial" panose="020B0604020202020204" pitchFamily="34" charset="0"/>
              </a:rPr>
              <a:t> and charges</a:t>
            </a:r>
            <a:br>
              <a:rPr lang="en-GB" sz="1600" b="1" dirty="0">
                <a:solidFill>
                  <a:schemeClr val="tx1"/>
                </a:solidFill>
                <a:latin typeface="Arial" panose="020B0604020202020204" pitchFamily="34" charset="0"/>
                <a:cs typeface="Arial" panose="020B0604020202020204" pitchFamily="34" charset="0"/>
              </a:rPr>
            </a:br>
            <a:endParaRPr lang="en-GB" sz="1600" b="1" dirty="0">
              <a:solidFill>
                <a:schemeClr val="tx1"/>
              </a:solidFill>
              <a:latin typeface="Arial" panose="020B0604020202020204" pitchFamily="34" charset="0"/>
              <a:cs typeface="Arial" panose="020B0604020202020204" pitchFamily="34" charset="0"/>
            </a:endParaRPr>
          </a:p>
          <a:p>
            <a:r>
              <a:rPr lang="en-GB" sz="1600" dirty="0">
                <a:solidFill>
                  <a:schemeClr val="tx1"/>
                </a:solidFill>
                <a:latin typeface="Arial" panose="020B0604020202020204" pitchFamily="34" charset="0"/>
                <a:cs typeface="Arial" panose="020B0604020202020204" pitchFamily="34" charset="0"/>
              </a:rPr>
              <a:t>Our training courses build on the level 1 awareness sessions provided by agencies to their own staff.</a:t>
            </a:r>
            <a:br>
              <a:rPr lang="en-GB" sz="1600" dirty="0">
                <a:solidFill>
                  <a:schemeClr val="tx1"/>
                </a:solidFill>
                <a:latin typeface="Arial" panose="020B0604020202020204" pitchFamily="34" charset="0"/>
                <a:cs typeface="Arial" panose="020B0604020202020204" pitchFamily="34" charset="0"/>
              </a:rPr>
            </a:br>
            <a:br>
              <a:rPr lang="en-GB" sz="1600" dirty="0">
                <a:solidFill>
                  <a:schemeClr val="tx1"/>
                </a:solidFill>
                <a:latin typeface="Arial" panose="020B0604020202020204" pitchFamily="34" charset="0"/>
                <a:cs typeface="Arial" panose="020B0604020202020204" pitchFamily="34" charset="0"/>
              </a:rPr>
            </a:br>
            <a:r>
              <a:rPr lang="en-GB" sz="1600" dirty="0">
                <a:solidFill>
                  <a:schemeClr val="tx1"/>
                </a:solidFill>
                <a:latin typeface="Arial" panose="020B0604020202020204" pitchFamily="34" charset="0"/>
                <a:cs typeface="Arial" panose="020B0604020202020204" pitchFamily="34" charset="0"/>
              </a:rPr>
              <a:t>Our programme includes full day and lite  sessions. However, </a:t>
            </a:r>
            <a:r>
              <a:rPr lang="en-GB" sz="1600" b="1" dirty="0">
                <a:solidFill>
                  <a:schemeClr val="tx1"/>
                </a:solidFill>
                <a:latin typeface="Arial" panose="020B0604020202020204" pitchFamily="34" charset="0"/>
                <a:cs typeface="Arial" panose="020B0604020202020204" pitchFamily="34" charset="0"/>
              </a:rPr>
              <a:t>during the Covid-19 period we are offering limited live webinar sessions, via MS Teams</a:t>
            </a:r>
            <a:r>
              <a:rPr lang="en-GB" sz="1600" dirty="0">
                <a:solidFill>
                  <a:schemeClr val="tx1"/>
                </a:solidFill>
                <a:latin typeface="Arial" panose="020B0604020202020204" pitchFamily="34" charset="0"/>
                <a:cs typeface="Arial" panose="020B0604020202020204" pitchFamily="34" charset="0"/>
              </a:rPr>
              <a:t>. </a:t>
            </a:r>
            <a:br>
              <a:rPr lang="en-GB" sz="1600" dirty="0">
                <a:solidFill>
                  <a:schemeClr val="tx1"/>
                </a:solidFill>
                <a:latin typeface="Arial" panose="020B0604020202020204" pitchFamily="34" charset="0"/>
                <a:cs typeface="Arial" panose="020B0604020202020204" pitchFamily="34" charset="0"/>
              </a:rPr>
            </a:br>
            <a:br>
              <a:rPr lang="en-GB" sz="1600" dirty="0">
                <a:solidFill>
                  <a:schemeClr val="tx1"/>
                </a:solidFill>
                <a:latin typeface="Arial" panose="020B0604020202020204" pitchFamily="34" charset="0"/>
                <a:cs typeface="Arial" panose="020B0604020202020204" pitchFamily="34" charset="0"/>
              </a:rPr>
            </a:br>
            <a:r>
              <a:rPr lang="en-GB" sz="1600" dirty="0">
                <a:solidFill>
                  <a:schemeClr val="tx1"/>
                </a:solidFill>
                <a:latin typeface="Arial" panose="020B0604020202020204" pitchFamily="34" charset="0"/>
                <a:cs typeface="Arial" panose="020B0604020202020204" pitchFamily="34" charset="0"/>
              </a:rPr>
              <a:t>All learning events are run by knowledgeable trainers and experts in the field, so you can be sure that the content will be interesting, stimulating and reflects safeguarding best practice in Hertfordshire.</a:t>
            </a:r>
            <a:br>
              <a:rPr lang="en-GB" sz="1600" dirty="0">
                <a:solidFill>
                  <a:schemeClr val="tx1"/>
                </a:solidFill>
                <a:latin typeface="Arial" panose="020B0604020202020204" pitchFamily="34" charset="0"/>
                <a:cs typeface="Arial" panose="020B0604020202020204" pitchFamily="34" charset="0"/>
              </a:rPr>
            </a:br>
            <a:br>
              <a:rPr lang="en-GB" sz="1600" b="1" dirty="0">
                <a:solidFill>
                  <a:schemeClr val="tx1"/>
                </a:solidFill>
                <a:latin typeface="Arial" panose="020B0604020202020204" pitchFamily="34" charset="0"/>
                <a:cs typeface="Arial" panose="020B0604020202020204" pitchFamily="34" charset="0"/>
              </a:rPr>
            </a:br>
            <a:r>
              <a:rPr lang="en-GB" sz="1600" b="1" dirty="0">
                <a:solidFill>
                  <a:schemeClr val="tx1"/>
                </a:solidFill>
                <a:latin typeface="Arial" panose="020B0604020202020204" pitchFamily="34" charset="0"/>
                <a:cs typeface="Arial" panose="020B0604020202020204" pitchFamily="34" charset="0"/>
              </a:rPr>
              <a:t>Course Charges</a:t>
            </a:r>
            <a:endParaRPr lang="en-GB" sz="1600" dirty="0">
              <a:solidFill>
                <a:schemeClr val="tx1"/>
              </a:solidFill>
              <a:latin typeface="Arial" panose="020B0604020202020204" pitchFamily="34" charset="0"/>
              <a:cs typeface="Arial" panose="020B0604020202020204" pitchFamily="34" charset="0"/>
            </a:endParaRPr>
          </a:p>
          <a:p>
            <a:r>
              <a:rPr lang="en-GB" sz="1600" dirty="0">
                <a:solidFill>
                  <a:schemeClr val="tx1"/>
                </a:solidFill>
                <a:latin typeface="Arial" panose="020B0604020202020204" pitchFamily="34" charset="0"/>
                <a:cs typeface="Arial" panose="020B0604020202020204" pitchFamily="34" charset="0"/>
              </a:rPr>
              <a:t>There is a charge for all delegates from agencies that do not contribute to the HSCP or HSAB budget, including schools, district and borough councils, out of county providers and profit making private and independent organisations.</a:t>
            </a:r>
          </a:p>
          <a:p>
            <a:r>
              <a:rPr lang="en-GB" sz="1600" dirty="0">
                <a:solidFill>
                  <a:schemeClr val="tx1"/>
                </a:solidFill>
                <a:latin typeface="Arial" panose="020B0604020202020204" pitchFamily="34" charset="0"/>
                <a:cs typeface="Arial" panose="020B0604020202020204" pitchFamily="34" charset="0"/>
              </a:rPr>
              <a:t>The charge for a full-day course is £75.00 per person</a:t>
            </a:r>
          </a:p>
          <a:p>
            <a:r>
              <a:rPr lang="en-GB" sz="1600" dirty="0">
                <a:solidFill>
                  <a:schemeClr val="tx1"/>
                </a:solidFill>
                <a:latin typeface="Arial" panose="020B0604020202020204" pitchFamily="34" charset="0"/>
                <a:cs typeface="Arial" panose="020B0604020202020204" pitchFamily="34" charset="0"/>
              </a:rPr>
              <a:t>The charge for a half-day course is £50.00 per person</a:t>
            </a:r>
          </a:p>
          <a:p>
            <a:r>
              <a:rPr lang="en-GB" sz="1600" dirty="0">
                <a:solidFill>
                  <a:schemeClr val="tx1"/>
                </a:solidFill>
                <a:latin typeface="Arial" panose="020B0604020202020204" pitchFamily="34" charset="0"/>
                <a:cs typeface="Arial" panose="020B0604020202020204" pitchFamily="34" charset="0"/>
              </a:rPr>
              <a:t>The charge for a Lite Bite sessions is £30 per person </a:t>
            </a:r>
          </a:p>
          <a:p>
            <a:r>
              <a:rPr lang="en-GB" sz="1600" dirty="0">
                <a:solidFill>
                  <a:schemeClr val="tx1"/>
                </a:solidFill>
                <a:latin typeface="Arial" panose="020B0604020202020204" pitchFamily="34" charset="0"/>
                <a:cs typeface="Arial" panose="020B0604020202020204" pitchFamily="34" charset="0"/>
              </a:rPr>
              <a:t>Courses are free of charge to HSCP and HSAB contributory member agencies and the voluntary sector.</a:t>
            </a:r>
          </a:p>
          <a:p>
            <a:r>
              <a:rPr lang="en-GB" sz="1600" b="1" dirty="0">
                <a:solidFill>
                  <a:schemeClr val="tx1"/>
                </a:solidFill>
                <a:latin typeface="Arial" panose="020B0604020202020204" pitchFamily="34" charset="0"/>
                <a:cs typeface="Arial" panose="020B0604020202020204" pitchFamily="34" charset="0"/>
              </a:rPr>
              <a:t>Cancellation Charges</a:t>
            </a:r>
            <a:endParaRPr lang="en-GB" sz="1600" dirty="0">
              <a:solidFill>
                <a:schemeClr val="tx1"/>
              </a:solidFill>
              <a:latin typeface="Arial" panose="020B0604020202020204" pitchFamily="34" charset="0"/>
              <a:cs typeface="Arial" panose="020B0604020202020204" pitchFamily="34" charset="0"/>
            </a:endParaRPr>
          </a:p>
          <a:p>
            <a:r>
              <a:rPr lang="en-GB" sz="1600" dirty="0">
                <a:solidFill>
                  <a:schemeClr val="tx1"/>
                </a:solidFill>
                <a:latin typeface="Arial" panose="020B0604020202020204" pitchFamily="34" charset="0"/>
                <a:cs typeface="Arial" panose="020B0604020202020204" pitchFamily="34" charset="0"/>
              </a:rPr>
              <a:t>Cancellation charges apply to everyone including those who fall into the free of charge payment category. Charges are as follows: </a:t>
            </a:r>
          </a:p>
          <a:p>
            <a:r>
              <a:rPr lang="en-GB" sz="1600" dirty="0">
                <a:solidFill>
                  <a:schemeClr val="tx1"/>
                </a:solidFill>
                <a:latin typeface="Arial" panose="020B0604020202020204" pitchFamily="34" charset="0"/>
                <a:cs typeface="Arial" panose="020B0604020202020204" pitchFamily="34" charset="0"/>
              </a:rPr>
              <a:t>£75 per person per full-day course</a:t>
            </a:r>
          </a:p>
          <a:p>
            <a:r>
              <a:rPr lang="en-GB" sz="1600" dirty="0">
                <a:solidFill>
                  <a:schemeClr val="tx1"/>
                </a:solidFill>
                <a:latin typeface="Arial" panose="020B0604020202020204" pitchFamily="34" charset="0"/>
                <a:cs typeface="Arial" panose="020B0604020202020204" pitchFamily="34" charset="0"/>
              </a:rPr>
              <a:t>£50 per person per half-day course</a:t>
            </a:r>
          </a:p>
          <a:p>
            <a:r>
              <a:rPr lang="en-GB" sz="1600" dirty="0">
                <a:solidFill>
                  <a:schemeClr val="tx1"/>
                </a:solidFill>
                <a:latin typeface="Arial" panose="020B0604020202020204" pitchFamily="34" charset="0"/>
                <a:cs typeface="Arial" panose="020B0604020202020204" pitchFamily="34" charset="0"/>
              </a:rPr>
              <a:t>£30 per person per Lite Bite session</a:t>
            </a:r>
          </a:p>
          <a:p>
            <a:r>
              <a:rPr lang="en-GB" sz="1600" dirty="0">
                <a:solidFill>
                  <a:schemeClr val="tx1"/>
                </a:solidFill>
                <a:latin typeface="Arial" panose="020B0604020202020204" pitchFamily="34" charset="0"/>
                <a:cs typeface="Arial" panose="020B0604020202020204" pitchFamily="34" charset="0"/>
              </a:rPr>
              <a:t>Cancellation charges applied if delegates fail to attend on the day or fail to attend on the day or fail to cancel in writing at least 14days in advance of the course. </a:t>
            </a:r>
            <a:endParaRPr lang="en-GB" sz="1600" dirty="0">
              <a:solidFill>
                <a:schemeClr val="tx1"/>
              </a:solidFill>
              <a:effectLst/>
              <a:latin typeface="Arial" panose="020B0604020202020204" pitchFamily="34" charset="0"/>
              <a:cs typeface="Arial" panose="020B0604020202020204" pitchFamily="34" charset="0"/>
            </a:endParaRPr>
          </a:p>
        </p:txBody>
      </p:sp>
      <p:sp>
        <p:nvSpPr>
          <p:cNvPr id="13" name="Arrow: Down 12">
            <a:extLst>
              <a:ext uri="{FF2B5EF4-FFF2-40B4-BE49-F238E27FC236}">
                <a16:creationId xmlns:a16="http://schemas.microsoft.com/office/drawing/2014/main" id="{7FF6EFC2-AE35-4744-9B14-F79DD7F1CE6C}"/>
              </a:ext>
            </a:extLst>
          </p:cNvPr>
          <p:cNvSpPr/>
          <p:nvPr/>
        </p:nvSpPr>
        <p:spPr>
          <a:xfrm>
            <a:off x="3422713" y="12300097"/>
            <a:ext cx="5600700" cy="122540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t>MS Teams </a:t>
            </a:r>
          </a:p>
          <a:p>
            <a:pPr algn="ctr"/>
            <a:r>
              <a:rPr lang="en-GB" sz="2400" b="1" dirty="0"/>
              <a:t>Guidance</a:t>
            </a:r>
          </a:p>
        </p:txBody>
      </p:sp>
      <p:sp>
        <p:nvSpPr>
          <p:cNvPr id="11" name="Rectangle: Rounded Corners 10">
            <a:extLst>
              <a:ext uri="{FF2B5EF4-FFF2-40B4-BE49-F238E27FC236}">
                <a16:creationId xmlns:a16="http://schemas.microsoft.com/office/drawing/2014/main" id="{77ABB410-B926-461A-B064-44224D84DB52}"/>
              </a:ext>
            </a:extLst>
          </p:cNvPr>
          <p:cNvSpPr/>
          <p:nvPr/>
        </p:nvSpPr>
        <p:spPr>
          <a:xfrm>
            <a:off x="587955" y="13525498"/>
            <a:ext cx="11270216" cy="2059941"/>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dirty="0">
                <a:solidFill>
                  <a:schemeClr val="tx1"/>
                </a:solidFill>
              </a:rPr>
              <a:t>Please note, you don’t need to have Office 365 products (MS Teams) on your tech (PC, laptop, tablet or smartphone) to join as a guest, as long as you have a good broadband connection, a microphone and a web browser. (You do not necessarily need a webcam for this session).</a:t>
            </a:r>
          </a:p>
          <a:p>
            <a:endParaRPr lang="en-GB" dirty="0">
              <a:solidFill>
                <a:srgbClr val="FF0000"/>
              </a:solidFill>
            </a:endParaRPr>
          </a:p>
        </p:txBody>
      </p:sp>
    </p:spTree>
    <p:extLst>
      <p:ext uri="{BB962C8B-B14F-4D97-AF65-F5344CB8AC3E}">
        <p14:creationId xmlns:p14="http://schemas.microsoft.com/office/powerpoint/2010/main" val="39737194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1DB0DB3-6E02-4D7B-9EBB-074C5DC22F8A}"/>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10" name="TextBox 9">
            <a:extLst>
              <a:ext uri="{FF2B5EF4-FFF2-40B4-BE49-F238E27FC236}">
                <a16:creationId xmlns:a16="http://schemas.microsoft.com/office/drawing/2014/main" id="{9A4B88EE-F08C-44BE-A488-B356A2709F6F}"/>
              </a:ext>
            </a:extLst>
          </p:cNvPr>
          <p:cNvSpPr txBox="1"/>
          <p:nvPr/>
        </p:nvSpPr>
        <p:spPr>
          <a:xfrm>
            <a:off x="751840" y="2563933"/>
            <a:ext cx="10947400" cy="7602081"/>
          </a:xfrm>
          <a:prstGeom prst="rect">
            <a:avLst/>
          </a:prstGeom>
          <a:noFill/>
        </p:spPr>
        <p:txBody>
          <a:bodyPr wrap="square" rtlCol="0">
            <a:spAutoFit/>
          </a:bodyPr>
          <a:lstStyle/>
          <a:p>
            <a:r>
              <a:rPr lang="en-GB" sz="3600" b="1" dirty="0">
                <a:latin typeface="Arial" panose="020B0604020202020204" pitchFamily="34" charset="0"/>
                <a:cs typeface="Arial" panose="020B0604020202020204" pitchFamily="34" charset="0"/>
              </a:rPr>
              <a:t>LEARNING HUBS </a:t>
            </a:r>
          </a:p>
          <a:p>
            <a:r>
              <a:rPr lang="en-GB" sz="3600" b="1" dirty="0">
                <a:latin typeface="Arial" panose="020B0604020202020204" pitchFamily="34" charset="0"/>
                <a:cs typeface="Arial" panose="020B0604020202020204" pitchFamily="34" charset="0"/>
              </a:rPr>
              <a:t>SAFEGUARDING: AUTISM &amp; ADHD</a:t>
            </a:r>
          </a:p>
          <a:p>
            <a:endParaRPr lang="en-GB" sz="2800" b="1" dirty="0">
              <a:latin typeface="Arial" panose="020B0604020202020204" pitchFamily="34" charset="0"/>
              <a:cs typeface="Arial" panose="020B0604020202020204" pitchFamily="34" charset="0"/>
            </a:endParaRPr>
          </a:p>
          <a:p>
            <a:r>
              <a:rPr lang="en-GB" sz="2800" b="1" dirty="0">
                <a:latin typeface="Arial" panose="020B0604020202020204" pitchFamily="34" charset="0"/>
                <a:cs typeface="Arial" panose="020B0604020202020204" pitchFamily="34" charset="0"/>
              </a:rPr>
              <a:t>Facilitated by Dr Annie Clements </a:t>
            </a:r>
          </a:p>
          <a:p>
            <a:endParaRPr lang="en-GB" sz="2800" b="1" dirty="0">
              <a:latin typeface="Arial" panose="020B0604020202020204" pitchFamily="34" charset="0"/>
              <a:cs typeface="Arial" panose="020B0604020202020204" pitchFamily="34" charset="0"/>
            </a:endParaRPr>
          </a:p>
          <a:p>
            <a:r>
              <a:rPr lang="en-GB" sz="2400" b="1" dirty="0">
                <a:latin typeface="Arial" panose="020B0604020202020204" pitchFamily="34" charset="0"/>
                <a:cs typeface="Arial" panose="020B0604020202020204" pitchFamily="34" charset="0"/>
              </a:rPr>
              <a:t>Audience: </a:t>
            </a:r>
            <a:r>
              <a:rPr lang="en-GB" sz="2400" dirty="0">
                <a:latin typeface="Arial" panose="020B0604020202020204" pitchFamily="34" charset="0"/>
                <a:cs typeface="Arial" panose="020B0604020202020204" pitchFamily="34" charset="0"/>
              </a:rPr>
              <a:t>All practitioners working with children and families </a:t>
            </a:r>
            <a:endParaRPr lang="en-GB" sz="2400" b="1" dirty="0">
              <a:latin typeface="Arial" panose="020B0604020202020204" pitchFamily="34" charset="0"/>
              <a:cs typeface="Arial" panose="020B0604020202020204" pitchFamily="34" charset="0"/>
            </a:endParaRPr>
          </a:p>
          <a:p>
            <a:endParaRPr lang="en-GB" sz="2800" b="1" dirty="0">
              <a:latin typeface="Arial" panose="020B0604020202020204" pitchFamily="34" charset="0"/>
              <a:cs typeface="Arial" panose="020B0604020202020204" pitchFamily="34" charset="0"/>
            </a:endParaRPr>
          </a:p>
          <a:p>
            <a:r>
              <a:rPr lang="en-GB" sz="2400" b="1" dirty="0">
                <a:latin typeface="Arial" panose="020B0604020202020204" pitchFamily="34" charset="0"/>
                <a:cs typeface="Arial" panose="020B0604020202020204" pitchFamily="34" charset="0"/>
              </a:rPr>
              <a:t>Workshop topics: </a:t>
            </a:r>
          </a:p>
          <a:p>
            <a:pPr marL="342900" indent="-342900">
              <a:buFont typeface="Arial" panose="020B0604020202020204" pitchFamily="34" charset="0"/>
              <a:buChar char="•"/>
            </a:pPr>
            <a:r>
              <a:rPr lang="en-GB" sz="2400" dirty="0">
                <a:latin typeface="Arial" panose="020B0604020202020204" pitchFamily="34" charset="0"/>
                <a:cs typeface="Arial" panose="020B0604020202020204" pitchFamily="34" charset="0"/>
              </a:rPr>
              <a:t>What are Autism and ADHD really? </a:t>
            </a:r>
          </a:p>
          <a:p>
            <a:pPr marL="342900" lvl="0" indent="-342900">
              <a:buFont typeface="Arial" panose="020B0604020202020204" pitchFamily="34" charset="0"/>
              <a:buChar char="•"/>
            </a:pPr>
            <a:r>
              <a:rPr lang="en-GB" sz="2400" dirty="0">
                <a:latin typeface="Arial" panose="020B0604020202020204" pitchFamily="34" charset="0"/>
                <a:cs typeface="Arial" panose="020B0604020202020204" pitchFamily="34" charset="0"/>
              </a:rPr>
              <a:t>How does this diagnostic profile create barriers and confusion when it comes to concerns about Harmful Sexual Behaviour? </a:t>
            </a:r>
          </a:p>
          <a:p>
            <a:pPr marL="342900" lvl="0" indent="-342900">
              <a:buFont typeface="Arial" panose="020B0604020202020204" pitchFamily="34" charset="0"/>
              <a:buChar char="•"/>
            </a:pPr>
            <a:r>
              <a:rPr lang="en-GB" sz="2400" dirty="0">
                <a:latin typeface="Arial" panose="020B0604020202020204" pitchFamily="34" charset="0"/>
                <a:cs typeface="Arial" panose="020B0604020202020204" pitchFamily="34" charset="0"/>
              </a:rPr>
              <a:t>What can we learn from previous case studies? </a:t>
            </a:r>
          </a:p>
          <a:p>
            <a:pPr marL="342900" lvl="0" indent="-342900">
              <a:buFont typeface="Arial" panose="020B0604020202020204" pitchFamily="34" charset="0"/>
              <a:buChar char="•"/>
            </a:pPr>
            <a:r>
              <a:rPr lang="en-GB" sz="2400" dirty="0">
                <a:latin typeface="Arial" panose="020B0604020202020204" pitchFamily="34" charset="0"/>
                <a:cs typeface="Arial" panose="020B0604020202020204" pitchFamily="34" charset="0"/>
              </a:rPr>
              <a:t>How do we engage in professional curiosity? </a:t>
            </a:r>
          </a:p>
          <a:p>
            <a:pPr marL="342900" lvl="0" indent="-342900">
              <a:buFont typeface="Arial" panose="020B0604020202020204" pitchFamily="34" charset="0"/>
              <a:buChar char="•"/>
            </a:pPr>
            <a:r>
              <a:rPr lang="en-GB" sz="2400" dirty="0">
                <a:latin typeface="Arial" panose="020B0604020202020204" pitchFamily="34" charset="0"/>
                <a:cs typeface="Arial" panose="020B0604020202020204" pitchFamily="34" charset="0"/>
              </a:rPr>
              <a:t>How do we move forward together to ensure that children, families and staff are safe?  </a:t>
            </a:r>
          </a:p>
          <a:p>
            <a:pPr marL="342900" indent="-342900">
              <a:buFont typeface="Arial" panose="020B0604020202020204" pitchFamily="34" charset="0"/>
              <a:buChar char="•"/>
            </a:pPr>
            <a:endParaRPr lang="en-GB" sz="2400" dirty="0">
              <a:latin typeface="Arial" panose="020B0604020202020204" pitchFamily="34" charset="0"/>
              <a:cs typeface="Arial" panose="020B0604020202020204" pitchFamily="34" charset="0"/>
            </a:endParaRPr>
          </a:p>
          <a:p>
            <a:endParaRPr lang="en-GB" sz="2800" b="1" dirty="0">
              <a:latin typeface="Arial" panose="020B0604020202020204" pitchFamily="34" charset="0"/>
              <a:cs typeface="Arial" panose="020B0604020202020204" pitchFamily="34" charset="0"/>
            </a:endParaRPr>
          </a:p>
          <a:p>
            <a:endParaRPr lang="en-GB" b="1" dirty="0">
              <a:solidFill>
                <a:srgbClr val="C00000"/>
              </a:solidFill>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p:txBody>
      </p:sp>
      <p:graphicFrame>
        <p:nvGraphicFramePr>
          <p:cNvPr id="8" name="Table 18">
            <a:extLst>
              <a:ext uri="{FF2B5EF4-FFF2-40B4-BE49-F238E27FC236}">
                <a16:creationId xmlns:a16="http://schemas.microsoft.com/office/drawing/2014/main" id="{DC3ED5A9-8DDC-4E82-BAB7-A8DB801E6EA7}"/>
              </a:ext>
            </a:extLst>
          </p:cNvPr>
          <p:cNvGraphicFramePr>
            <a:graphicFrameLocks noGrp="1"/>
          </p:cNvGraphicFramePr>
          <p:nvPr>
            <p:extLst>
              <p:ext uri="{D42A27DB-BD31-4B8C-83A1-F6EECF244321}">
                <p14:modId xmlns:p14="http://schemas.microsoft.com/office/powerpoint/2010/main" val="3723079878"/>
              </p:ext>
            </p:extLst>
          </p:nvPr>
        </p:nvGraphicFramePr>
        <p:xfrm>
          <a:off x="1736060" y="9675954"/>
          <a:ext cx="8719879" cy="2743200"/>
        </p:xfrm>
        <a:graphic>
          <a:graphicData uri="http://schemas.openxmlformats.org/drawingml/2006/table">
            <a:tbl>
              <a:tblPr firstRow="1" bandRow="1">
                <a:tableStyleId>{5C22544A-7EE6-4342-B048-85BDC9FD1C3A}</a:tableStyleId>
              </a:tblPr>
              <a:tblGrid>
                <a:gridCol w="4934688">
                  <a:extLst>
                    <a:ext uri="{9D8B030D-6E8A-4147-A177-3AD203B41FA5}">
                      <a16:colId xmlns:a16="http://schemas.microsoft.com/office/drawing/2014/main" val="2062508448"/>
                    </a:ext>
                  </a:extLst>
                </a:gridCol>
                <a:gridCol w="3785191">
                  <a:extLst>
                    <a:ext uri="{9D8B030D-6E8A-4147-A177-3AD203B41FA5}">
                      <a16:colId xmlns:a16="http://schemas.microsoft.com/office/drawing/2014/main" val="2750367952"/>
                    </a:ext>
                  </a:extLst>
                </a:gridCol>
              </a:tblGrid>
              <a:tr h="218440">
                <a:tc>
                  <a:txBody>
                    <a:bodyPr/>
                    <a:lstStyle/>
                    <a:p>
                      <a:r>
                        <a:rPr lang="en-GB" dirty="0"/>
                        <a:t>Date</a:t>
                      </a:r>
                    </a:p>
                  </a:txBody>
                  <a:tcPr/>
                </a:tc>
                <a:tc>
                  <a:txBody>
                    <a:bodyPr/>
                    <a:lstStyle/>
                    <a:p>
                      <a:r>
                        <a:rPr lang="en-GB" dirty="0"/>
                        <a:t>Availability</a:t>
                      </a:r>
                    </a:p>
                  </a:txBody>
                  <a:tcPr/>
                </a:tc>
                <a:extLst>
                  <a:ext uri="{0D108BD9-81ED-4DB2-BD59-A6C34878D82A}">
                    <a16:rowId xmlns:a16="http://schemas.microsoft.com/office/drawing/2014/main" val="1246928019"/>
                  </a:ext>
                </a:extLst>
              </a:tr>
              <a:tr h="370840">
                <a:tc>
                  <a:txBody>
                    <a:bodyPr/>
                    <a:lstStyle/>
                    <a:p>
                      <a:r>
                        <a:rPr lang="en-GB" dirty="0"/>
                        <a:t>3 November 2021 2pm – 4:30pm</a:t>
                      </a:r>
                    </a:p>
                  </a:txBody>
                  <a:tcPr/>
                </a:tc>
                <a:tc>
                  <a:txBody>
                    <a:bodyPr/>
                    <a:lstStyle/>
                    <a:p>
                      <a:r>
                        <a:rPr lang="en-GB" dirty="0"/>
                        <a:t>Places available </a:t>
                      </a:r>
                    </a:p>
                  </a:txBody>
                  <a:tcPr/>
                </a:tc>
                <a:extLst>
                  <a:ext uri="{0D108BD9-81ED-4DB2-BD59-A6C34878D82A}">
                    <a16:rowId xmlns:a16="http://schemas.microsoft.com/office/drawing/2014/main" val="3922856208"/>
                  </a:ext>
                </a:extLst>
              </a:tr>
              <a:tr h="370840">
                <a:tc>
                  <a:txBody>
                    <a:bodyPr/>
                    <a:lstStyle/>
                    <a:p>
                      <a:r>
                        <a:rPr lang="en-GB" dirty="0"/>
                        <a:t>9 November 2021 2pm – 4:30pm </a:t>
                      </a:r>
                    </a:p>
                  </a:txBody>
                  <a:tcPr/>
                </a:tc>
                <a:tc>
                  <a:txBody>
                    <a:bodyPr/>
                    <a:lstStyle/>
                    <a:p>
                      <a:r>
                        <a:rPr lang="en-GB" dirty="0"/>
                        <a:t>Places available </a:t>
                      </a:r>
                    </a:p>
                  </a:txBody>
                  <a:tcPr/>
                </a:tc>
                <a:extLst>
                  <a:ext uri="{0D108BD9-81ED-4DB2-BD59-A6C34878D82A}">
                    <a16:rowId xmlns:a16="http://schemas.microsoft.com/office/drawing/2014/main" val="379090782"/>
                  </a:ext>
                </a:extLst>
              </a:tr>
              <a:tr h="370840">
                <a:tc>
                  <a:txBody>
                    <a:bodyPr/>
                    <a:lstStyle/>
                    <a:p>
                      <a:r>
                        <a:rPr lang="en-GB" dirty="0"/>
                        <a:t>16 November 2021 10am – 12:30pm</a:t>
                      </a:r>
                    </a:p>
                  </a:txBody>
                  <a:tcPr/>
                </a:tc>
                <a:tc>
                  <a:txBody>
                    <a:bodyPr/>
                    <a:lstStyle/>
                    <a:p>
                      <a:r>
                        <a:rPr lang="en-GB" dirty="0"/>
                        <a:t>Places available </a:t>
                      </a:r>
                    </a:p>
                  </a:txBody>
                  <a:tcPr/>
                </a:tc>
                <a:extLst>
                  <a:ext uri="{0D108BD9-81ED-4DB2-BD59-A6C34878D82A}">
                    <a16:rowId xmlns:a16="http://schemas.microsoft.com/office/drawing/2014/main" val="3063509822"/>
                  </a:ext>
                </a:extLst>
              </a:tr>
              <a:tr h="370840">
                <a:tc>
                  <a:txBody>
                    <a:bodyPr/>
                    <a:lstStyle/>
                    <a:p>
                      <a:r>
                        <a:rPr lang="en-GB" dirty="0"/>
                        <a:t>19 November r2021 2pm – 4:30pm</a:t>
                      </a:r>
                    </a:p>
                  </a:txBody>
                  <a:tcPr/>
                </a:tc>
                <a:tc>
                  <a:txBody>
                    <a:bodyPr/>
                    <a:lstStyle/>
                    <a:p>
                      <a:r>
                        <a:rPr lang="en-GB" dirty="0"/>
                        <a:t>Places available </a:t>
                      </a:r>
                    </a:p>
                  </a:txBody>
                  <a:tcPr/>
                </a:tc>
                <a:extLst>
                  <a:ext uri="{0D108BD9-81ED-4DB2-BD59-A6C34878D82A}">
                    <a16:rowId xmlns:a16="http://schemas.microsoft.com/office/drawing/2014/main" val="3321663233"/>
                  </a:ext>
                </a:extLst>
              </a:tr>
              <a:tr h="370840">
                <a:tc>
                  <a:txBody>
                    <a:bodyPr/>
                    <a:lstStyle/>
                    <a:p>
                      <a:r>
                        <a:rPr lang="en-GB" dirty="0"/>
                        <a:t>24 November 2021 10am – 12:30p </a:t>
                      </a:r>
                    </a:p>
                  </a:txBody>
                  <a:tcPr/>
                </a:tc>
                <a:tc>
                  <a:txBody>
                    <a:bodyPr/>
                    <a:lstStyle/>
                    <a:p>
                      <a:r>
                        <a:rPr lang="en-GB" dirty="0"/>
                        <a:t>Places available </a:t>
                      </a:r>
                    </a:p>
                  </a:txBody>
                  <a:tcPr/>
                </a:tc>
                <a:extLst>
                  <a:ext uri="{0D108BD9-81ED-4DB2-BD59-A6C34878D82A}">
                    <a16:rowId xmlns:a16="http://schemas.microsoft.com/office/drawing/2014/main" val="2275901889"/>
                  </a:ext>
                </a:extLst>
              </a:tr>
            </a:tbl>
          </a:graphicData>
        </a:graphic>
      </p:graphicFrame>
      <p:sp>
        <p:nvSpPr>
          <p:cNvPr id="9" name="Rectangle: Rounded Corners 8">
            <a:extLst>
              <a:ext uri="{FF2B5EF4-FFF2-40B4-BE49-F238E27FC236}">
                <a16:creationId xmlns:a16="http://schemas.microsoft.com/office/drawing/2014/main" id="{8FB4CFF9-5157-4099-A06B-FC652BFDB694}"/>
              </a:ext>
            </a:extLst>
          </p:cNvPr>
          <p:cNvSpPr/>
          <p:nvPr/>
        </p:nvSpPr>
        <p:spPr>
          <a:xfrm>
            <a:off x="2082801" y="12812237"/>
            <a:ext cx="8127999" cy="1269796"/>
          </a:xfrm>
          <a:prstGeom prst="roundRect">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tx1"/>
                </a:solidFill>
                <a:latin typeface="Arial" panose="020B0604020202020204" pitchFamily="34" charset="0"/>
                <a:cs typeface="Arial" panose="020B0604020202020204" pitchFamily="34" charset="0"/>
              </a:rPr>
              <a:t>You can log onto the HSCP or HSAB booking systems and add your name to our waiting lists for any courses </a:t>
            </a:r>
          </a:p>
        </p:txBody>
      </p:sp>
      <p:sp>
        <p:nvSpPr>
          <p:cNvPr id="7" name="Rectangle: Rounded Corners 6">
            <a:extLst>
              <a:ext uri="{FF2B5EF4-FFF2-40B4-BE49-F238E27FC236}">
                <a16:creationId xmlns:a16="http://schemas.microsoft.com/office/drawing/2014/main" id="{0C393345-65A4-4840-9DAE-625DCE6CC0B4}"/>
              </a:ext>
            </a:extLst>
          </p:cNvPr>
          <p:cNvSpPr/>
          <p:nvPr/>
        </p:nvSpPr>
        <p:spPr>
          <a:xfrm>
            <a:off x="2082800" y="14605159"/>
            <a:ext cx="8128000" cy="11429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rPr>
              <a:t>For bookings, please visit the HSCP </a:t>
            </a:r>
            <a:r>
              <a:rPr lang="en-GB" sz="2400" b="1" dirty="0">
                <a:solidFill>
                  <a:schemeClr val="bg1"/>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website</a:t>
            </a:r>
            <a:endParaRPr lang="en-GB" dirty="0"/>
          </a:p>
          <a:p>
            <a:pPr algn="ctr"/>
            <a:endParaRPr lang="en-GB" dirty="0"/>
          </a:p>
        </p:txBody>
      </p:sp>
    </p:spTree>
    <p:extLst>
      <p:ext uri="{BB962C8B-B14F-4D97-AF65-F5344CB8AC3E}">
        <p14:creationId xmlns:p14="http://schemas.microsoft.com/office/powerpoint/2010/main" val="341585431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B953ADF3-BAAF-4D5E-8FC3-FF64FB758581}"/>
              </a:ext>
              <a:ext uri="{C183D7F6-B498-43B3-948B-1728B52AA6E4}">
                <adec:decorative xmlns:adec="http://schemas.microsoft.com/office/drawing/2017/decorative" val="1"/>
              </a:ext>
            </a:extLst>
          </p:cNvPr>
          <p:cNvSpPr/>
          <p:nvPr/>
        </p:nvSpPr>
        <p:spPr>
          <a:xfrm>
            <a:off x="0" y="0"/>
            <a:ext cx="12192000" cy="16256000"/>
          </a:xfrm>
          <a:prstGeom prst="rect">
            <a:avLst/>
          </a:prstGeom>
          <a:noFill/>
          <a:ln w="76200">
            <a:solidFill>
              <a:srgbClr val="B1B51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itle 6">
            <a:extLst>
              <a:ext uri="{FF2B5EF4-FFF2-40B4-BE49-F238E27FC236}">
                <a16:creationId xmlns:a16="http://schemas.microsoft.com/office/drawing/2014/main" id="{D0D94B85-20D4-4A25-A469-3DDA55CE0E52}"/>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8" name="TextBox 7">
            <a:extLst>
              <a:ext uri="{FF2B5EF4-FFF2-40B4-BE49-F238E27FC236}">
                <a16:creationId xmlns:a16="http://schemas.microsoft.com/office/drawing/2014/main" id="{BD170A44-5B88-4BBE-AAB0-4E3C1195F899}"/>
              </a:ext>
            </a:extLst>
          </p:cNvPr>
          <p:cNvSpPr txBox="1"/>
          <p:nvPr/>
        </p:nvSpPr>
        <p:spPr>
          <a:xfrm>
            <a:off x="420914" y="4780124"/>
            <a:ext cx="11422743" cy="10341293"/>
          </a:xfrm>
          <a:prstGeom prst="rect">
            <a:avLst/>
          </a:prstGeom>
          <a:noFill/>
        </p:spPr>
        <p:txBody>
          <a:bodyPr wrap="square" rtlCol="0">
            <a:spAutoFit/>
          </a:bodyPr>
          <a:lstStyle/>
          <a:p>
            <a:r>
              <a:rPr lang="en-GB" b="1" dirty="0">
                <a:latin typeface="Arial" panose="020B0604020202020204" pitchFamily="34" charset="0"/>
                <a:cs typeface="Arial" panose="020B0604020202020204" pitchFamily="34" charset="0"/>
              </a:rPr>
              <a:t>MOTIVATIONAL INTERVIEWING</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a:t>
            </a:r>
            <a:r>
              <a:rPr lang="en-GB" i="1" dirty="0">
                <a:latin typeface="Arial" panose="020B0604020202020204" pitchFamily="34" charset="0"/>
                <a:cs typeface="Arial" panose="020B0604020202020204" pitchFamily="34" charset="0"/>
              </a:rPr>
              <a:t>You lot don’t care! You’re going to take our kids away and you get a bonus for that’</a:t>
            </a:r>
            <a:endParaRPr lang="en-GB" dirty="0">
              <a:latin typeface="Arial" panose="020B0604020202020204" pitchFamily="34" charset="0"/>
              <a:cs typeface="Arial" panose="020B0604020202020204" pitchFamily="34" charset="0"/>
            </a:endParaRPr>
          </a:p>
          <a:p>
            <a:r>
              <a:rPr lang="en-GB" i="1" dirty="0">
                <a:latin typeface="Arial" panose="020B0604020202020204" pitchFamily="34" charset="0"/>
                <a:cs typeface="Arial" panose="020B0604020202020204" pitchFamily="34" charset="0"/>
              </a:rPr>
              <a:t>‘Why aren’t you going to the neighbours down the road, they’re much worse than us!’</a:t>
            </a:r>
            <a:endParaRPr lang="en-GB" dirty="0">
              <a:latin typeface="Arial" panose="020B0604020202020204" pitchFamily="34" charset="0"/>
              <a:cs typeface="Arial" panose="020B0604020202020204" pitchFamily="34" charset="0"/>
            </a:endParaRPr>
          </a:p>
          <a:p>
            <a:r>
              <a:rPr lang="en-GB" i="1" dirty="0">
                <a:latin typeface="Arial" panose="020B0604020202020204" pitchFamily="34" charset="0"/>
                <a:cs typeface="Arial" panose="020B0604020202020204" pitchFamily="34" charset="0"/>
              </a:rPr>
              <a:t>‘What do you know? Do you have kids of your own?’</a:t>
            </a:r>
            <a:endParaRPr lang="en-GB" dirty="0">
              <a:latin typeface="Arial" panose="020B0604020202020204" pitchFamily="34" charset="0"/>
              <a:cs typeface="Arial" panose="020B0604020202020204" pitchFamily="34" charset="0"/>
            </a:endParaRPr>
          </a:p>
          <a:p>
            <a:r>
              <a:rPr lang="en-GB" i="1" dirty="0">
                <a:latin typeface="Arial" panose="020B0604020202020204" pitchFamily="34" charset="0"/>
                <a:cs typeface="Arial" panose="020B0604020202020204" pitchFamily="34" charset="0"/>
              </a:rPr>
              <a:t> </a:t>
            </a:r>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Are these kinds of ‘heart-sink’ phrases familiar?  Do you or your staff frequently find themselves on the defensive as practitioners or as managers? In an environment of diminishing resources and increasing demand on services, we need a fresh and imaginative approach. </a:t>
            </a:r>
          </a:p>
          <a:p>
            <a:r>
              <a:rPr lang="en-GB" dirty="0">
                <a:latin typeface="Arial" panose="020B0604020202020204" pitchFamily="34" charset="0"/>
                <a:cs typeface="Arial" panose="020B0604020202020204" pitchFamily="34" charset="0"/>
              </a:rPr>
              <a:t>Motivational Interviewing is a framework of intervention, brought together in the 1990s by William Miller and Stephen Rollnick.  It is an approach that is designed to work with those most resistant to change or stuck in entrenched behaviours.  The premise of Motivational Interviewing is that motivation is not a ‘fixed state’ that a person does, or does not have.  Rather, motivation ebbs and flows depending on many factors such as circumstances, mood and so forth.  The skilled practitioner (or manager) will harness whatever very little motivation there might be, and help it move in the right direction.  The Motivational Interviewing approach borrows in from other sources such as Carl Rogers’ person-centred counselling; Socratic thinking and Prochaska &amp; DiClemente’s Cycle of Behaviour change.</a:t>
            </a:r>
          </a:p>
          <a:p>
            <a:r>
              <a:rPr lang="en-GB" dirty="0">
                <a:latin typeface="Arial" panose="020B0604020202020204" pitchFamily="34" charset="0"/>
                <a:cs typeface="Arial" panose="020B0604020202020204" pitchFamily="34" charset="0"/>
              </a:rPr>
              <a:t>The key principles are: </a:t>
            </a:r>
          </a:p>
          <a:p>
            <a:pPr lvl="0"/>
            <a:r>
              <a:rPr lang="en-GB" dirty="0">
                <a:latin typeface="Arial" panose="020B0604020202020204" pitchFamily="34" charset="0"/>
                <a:cs typeface="Arial" panose="020B0604020202020204" pitchFamily="34" charset="0"/>
              </a:rPr>
              <a:t>Engagement </a:t>
            </a:r>
            <a:r>
              <a:rPr lang="en-GB" i="1" dirty="0">
                <a:latin typeface="Arial" panose="020B0604020202020204" pitchFamily="34" charset="0"/>
                <a:cs typeface="Arial" panose="020B0604020202020204" pitchFamily="34" charset="0"/>
              </a:rPr>
              <a:t>with</a:t>
            </a:r>
            <a:r>
              <a:rPr lang="en-GB" dirty="0">
                <a:latin typeface="Arial" panose="020B0604020202020204" pitchFamily="34" charset="0"/>
                <a:cs typeface="Arial" panose="020B0604020202020204" pitchFamily="34" charset="0"/>
              </a:rPr>
              <a:t> the client, rather than doing something </a:t>
            </a:r>
            <a:r>
              <a:rPr lang="en-GB" i="1" dirty="0">
                <a:latin typeface="Arial" panose="020B0604020202020204" pitchFamily="34" charset="0"/>
                <a:cs typeface="Arial" panose="020B0604020202020204" pitchFamily="34" charset="0"/>
              </a:rPr>
              <a:t>to</a:t>
            </a:r>
            <a:r>
              <a:rPr lang="en-GB" dirty="0">
                <a:latin typeface="Arial" panose="020B0604020202020204" pitchFamily="34" charset="0"/>
                <a:cs typeface="Arial" panose="020B0604020202020204" pitchFamily="34" charset="0"/>
              </a:rPr>
              <a:t> them – i.e. change cannot be forced or pushed on to someone.  It has to be internal for the client to be meaningful and long term.</a:t>
            </a:r>
          </a:p>
          <a:p>
            <a:pPr lvl="0"/>
            <a:r>
              <a:rPr lang="en-GB" dirty="0">
                <a:latin typeface="Arial" panose="020B0604020202020204" pitchFamily="34" charset="0"/>
                <a:cs typeface="Arial" panose="020B0604020202020204" pitchFamily="34" charset="0"/>
              </a:rPr>
              <a:t>Rolling with resistance (NB this is not rolling over or being passive)</a:t>
            </a:r>
          </a:p>
          <a:p>
            <a:pPr lvl="0"/>
            <a:r>
              <a:rPr lang="en-GB" dirty="0">
                <a:latin typeface="Arial" panose="020B0604020202020204" pitchFamily="34" charset="0"/>
                <a:cs typeface="Arial" panose="020B0604020202020204" pitchFamily="34" charset="0"/>
              </a:rPr>
              <a:t>Express empathy</a:t>
            </a:r>
          </a:p>
          <a:p>
            <a:pPr lvl="0"/>
            <a:r>
              <a:rPr lang="en-GB" dirty="0">
                <a:latin typeface="Arial" panose="020B0604020202020204" pitchFamily="34" charset="0"/>
                <a:cs typeface="Arial" panose="020B0604020202020204" pitchFamily="34" charset="0"/>
              </a:rPr>
              <a:t>Avoid conflict</a:t>
            </a:r>
          </a:p>
          <a:p>
            <a:pPr lvl="0"/>
            <a:r>
              <a:rPr lang="en-GB" dirty="0">
                <a:latin typeface="Arial" panose="020B0604020202020204" pitchFamily="34" charset="0"/>
                <a:cs typeface="Arial" panose="020B0604020202020204" pitchFamily="34" charset="0"/>
              </a:rPr>
              <a:t>Developing discrepancy in client’s thinking</a:t>
            </a:r>
          </a:p>
          <a:p>
            <a:pPr lvl="0"/>
            <a:r>
              <a:rPr lang="en-GB" dirty="0">
                <a:latin typeface="Arial" panose="020B0604020202020204" pitchFamily="34" charset="0"/>
                <a:cs typeface="Arial" panose="020B0604020202020204" pitchFamily="34" charset="0"/>
              </a:rPr>
              <a:t>Support self-responsibility</a:t>
            </a:r>
          </a:p>
          <a:p>
            <a:r>
              <a:rPr lang="en-GB" dirty="0">
                <a:latin typeface="Arial" panose="020B0604020202020204" pitchFamily="34" charset="0"/>
                <a:cs typeface="Arial" panose="020B0604020202020204" pitchFamily="34" charset="0"/>
              </a:rPr>
              <a:t>Clients are often stuck or ambivalent about making changes for themselves.  Practitioners can easily collude with this ‘</a:t>
            </a:r>
            <a:r>
              <a:rPr lang="en-GB" dirty="0" err="1">
                <a:latin typeface="Arial" panose="020B0604020202020204" pitchFamily="34" charset="0"/>
                <a:cs typeface="Arial" panose="020B0604020202020204" pitchFamily="34" charset="0"/>
              </a:rPr>
              <a:t>stuckness</a:t>
            </a:r>
            <a:r>
              <a:rPr lang="en-GB" dirty="0">
                <a:latin typeface="Arial" panose="020B0604020202020204" pitchFamily="34" charset="0"/>
                <a:cs typeface="Arial" panose="020B0604020202020204" pitchFamily="34" charset="0"/>
              </a:rPr>
              <a:t>’, or out of frustration try to push people to action, which only increases resistance.  Motivational Interviewing helps to make the practitioner aware of these tendencies, and give them options to work more powerfully in ways that create more possibility of change for their clients.</a:t>
            </a:r>
          </a:p>
          <a:p>
            <a:r>
              <a:rPr lang="en-GB" dirty="0">
                <a:latin typeface="Arial" panose="020B0604020202020204" pitchFamily="34" charset="0"/>
                <a:cs typeface="Arial" panose="020B0604020202020204" pitchFamily="34" charset="0"/>
              </a:rPr>
              <a:t>The half-day interactive webinar will give a practical taster session into Motivational Interviewing, and its potential power to engage </a:t>
            </a:r>
            <a:r>
              <a:rPr lang="en-GB" u="sng" dirty="0">
                <a:latin typeface="Arial" panose="020B0604020202020204" pitchFamily="34" charset="0"/>
                <a:cs typeface="Arial" panose="020B0604020202020204" pitchFamily="34" charset="0"/>
              </a:rPr>
              <a:t>with</a:t>
            </a:r>
            <a:r>
              <a:rPr lang="en-GB" dirty="0">
                <a:latin typeface="Arial" panose="020B0604020202020204" pitchFamily="34" charset="0"/>
                <a:cs typeface="Arial" panose="020B0604020202020204" pitchFamily="34" charset="0"/>
              </a:rPr>
              <a:t> people meaningfully, rather than do something </a:t>
            </a:r>
            <a:r>
              <a:rPr lang="en-GB" u="sng" dirty="0">
                <a:latin typeface="Arial" panose="020B0604020202020204" pitchFamily="34" charset="0"/>
                <a:cs typeface="Arial" panose="020B0604020202020204" pitchFamily="34" charset="0"/>
              </a:rPr>
              <a:t>to</a:t>
            </a:r>
            <a:r>
              <a:rPr lang="en-GB" dirty="0">
                <a:latin typeface="Arial" panose="020B0604020202020204" pitchFamily="34" charset="0"/>
                <a:cs typeface="Arial" panose="020B0604020202020204" pitchFamily="34" charset="0"/>
              </a:rPr>
              <a:t> them.  There will be opportunities for demonstration, discussion, and questions, conducted in ways that model the principles of a motivational skills approach.  We will explore together how we can all nurture even the smallest steps of progress, with the emphasis on encouragement and trying to bring out the best in others as well as ourselves.</a:t>
            </a:r>
          </a:p>
          <a:p>
            <a:endParaRPr lang="en-GB" dirty="0">
              <a:latin typeface="Arial" panose="020B0604020202020204" pitchFamily="34" charset="0"/>
              <a:cs typeface="Arial" panose="020B0604020202020204" pitchFamily="34" charset="0"/>
            </a:endParaRPr>
          </a:p>
          <a:p>
            <a:r>
              <a:rPr lang="en-GB" b="1" dirty="0">
                <a:latin typeface="Arial" panose="020B0604020202020204" pitchFamily="34" charset="0"/>
                <a:cs typeface="Arial" panose="020B0604020202020204" pitchFamily="34" charset="0"/>
              </a:rPr>
              <a:t>See below for diagram: The Cycle of Change </a:t>
            </a:r>
            <a:r>
              <a:rPr lang="en-GB" dirty="0">
                <a:latin typeface="Arial" panose="020B0604020202020204" pitchFamily="34" charset="0"/>
                <a:cs typeface="Arial" panose="020B0604020202020204" pitchFamily="34" charset="0"/>
              </a:rPr>
              <a:t>  </a:t>
            </a:r>
          </a:p>
          <a:p>
            <a:endParaRPr lang="en-GB" dirty="0">
              <a:latin typeface="Arial" panose="020B0604020202020204" pitchFamily="34" charset="0"/>
              <a:cs typeface="Arial" panose="020B0604020202020204" pitchFamily="34" charset="0"/>
            </a:endParaRPr>
          </a:p>
        </p:txBody>
      </p:sp>
      <p:pic>
        <p:nvPicPr>
          <p:cNvPr id="11" name="Picture 10">
            <a:extLst>
              <a:ext uri="{FF2B5EF4-FFF2-40B4-BE49-F238E27FC236}">
                <a16:creationId xmlns:a16="http://schemas.microsoft.com/office/drawing/2014/main" id="{CC66E499-06DB-421E-8513-A48539DDE039}"/>
              </a:ext>
              <a:ext uri="{C183D7F6-B498-43B3-948B-1728B52AA6E4}">
                <adec:decorative xmlns:adec="http://schemas.microsoft.com/office/drawing/2017/decorative" val="1"/>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5103585" y="2954065"/>
            <a:ext cx="2057400" cy="1095421"/>
          </a:xfrm>
          <a:prstGeom prst="rect">
            <a:avLst/>
          </a:prstGeom>
        </p:spPr>
      </p:pic>
    </p:spTree>
    <p:extLst>
      <p:ext uri="{BB962C8B-B14F-4D97-AF65-F5344CB8AC3E}">
        <p14:creationId xmlns:p14="http://schemas.microsoft.com/office/powerpoint/2010/main" val="49546007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0D94B85-20D4-4A25-A469-3DDA55CE0E52}"/>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3" name="Rectangle 2">
            <a:extLst>
              <a:ext uri="{FF2B5EF4-FFF2-40B4-BE49-F238E27FC236}">
                <a16:creationId xmlns:a16="http://schemas.microsoft.com/office/drawing/2014/main" id="{B953ADF3-BAAF-4D5E-8FC3-FF64FB758581}"/>
              </a:ext>
              <a:ext uri="{C183D7F6-B498-43B3-948B-1728B52AA6E4}">
                <adec:decorative xmlns:adec="http://schemas.microsoft.com/office/drawing/2017/decorative" val="1"/>
              </a:ext>
            </a:extLst>
          </p:cNvPr>
          <p:cNvSpPr/>
          <p:nvPr/>
        </p:nvSpPr>
        <p:spPr>
          <a:xfrm>
            <a:off x="0" y="0"/>
            <a:ext cx="12192000" cy="16256000"/>
          </a:xfrm>
          <a:prstGeom prst="rect">
            <a:avLst/>
          </a:prstGeom>
          <a:noFill/>
          <a:ln w="76200">
            <a:solidFill>
              <a:srgbClr val="B1B51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1" name="Picture 10">
            <a:extLst>
              <a:ext uri="{FF2B5EF4-FFF2-40B4-BE49-F238E27FC236}">
                <a16:creationId xmlns:a16="http://schemas.microsoft.com/office/drawing/2014/main" id="{CC66E499-06DB-421E-8513-A48539DDE039}"/>
              </a:ext>
              <a:ext uri="{C183D7F6-B498-43B3-948B-1728B52AA6E4}">
                <adec:decorative xmlns:adec="http://schemas.microsoft.com/office/drawing/2017/decorative" val="1"/>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4871356" y="2954065"/>
            <a:ext cx="2057400" cy="1095421"/>
          </a:xfrm>
          <a:prstGeom prst="rect">
            <a:avLst/>
          </a:prstGeom>
        </p:spPr>
      </p:pic>
      <p:sp>
        <p:nvSpPr>
          <p:cNvPr id="2" name="TextBox 1">
            <a:extLst>
              <a:ext uri="{FF2B5EF4-FFF2-40B4-BE49-F238E27FC236}">
                <a16:creationId xmlns:a16="http://schemas.microsoft.com/office/drawing/2014/main" id="{0DC5A65A-64A1-4862-A0F5-13A4B45D650D}"/>
              </a:ext>
            </a:extLst>
          </p:cNvPr>
          <p:cNvSpPr txBox="1"/>
          <p:nvPr/>
        </p:nvSpPr>
        <p:spPr>
          <a:xfrm>
            <a:off x="3520602" y="4513943"/>
            <a:ext cx="4758909" cy="646331"/>
          </a:xfrm>
          <a:prstGeom prst="rect">
            <a:avLst/>
          </a:prstGeom>
          <a:noFill/>
        </p:spPr>
        <p:txBody>
          <a:bodyPr wrap="square" rtlCol="0">
            <a:spAutoFit/>
          </a:bodyPr>
          <a:lstStyle/>
          <a:p>
            <a:r>
              <a:rPr lang="en-GB" sz="3600" b="1" dirty="0">
                <a:latin typeface="Arial" panose="020B0604020202020204" pitchFamily="34" charset="0"/>
                <a:cs typeface="Arial" panose="020B0604020202020204" pitchFamily="34" charset="0"/>
              </a:rPr>
              <a:t>The Cycle of Change </a:t>
            </a:r>
          </a:p>
        </p:txBody>
      </p:sp>
      <p:pic>
        <p:nvPicPr>
          <p:cNvPr id="9" name="Picture 8">
            <a:extLst>
              <a:ext uri="{FF2B5EF4-FFF2-40B4-BE49-F238E27FC236}">
                <a16:creationId xmlns:a16="http://schemas.microsoft.com/office/drawing/2014/main" id="{8A907D3D-FFFC-45E8-AC04-788F08745109}"/>
              </a:ext>
              <a:ext uri="{C183D7F6-B498-43B3-948B-1728B52AA6E4}">
                <adec:decorative xmlns:adec="http://schemas.microsoft.com/office/drawing/2017/decorative" val="1"/>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2249714" y="5624730"/>
            <a:ext cx="7300685" cy="8515830"/>
          </a:xfrm>
          <a:prstGeom prst="rect">
            <a:avLst/>
          </a:prstGeom>
        </p:spPr>
      </p:pic>
      <p:pic>
        <p:nvPicPr>
          <p:cNvPr id="4" name="Picture 3" descr="logo">
            <a:extLst>
              <a:ext uri="{FF2B5EF4-FFF2-40B4-BE49-F238E27FC236}">
                <a16:creationId xmlns:a16="http://schemas.microsoft.com/office/drawing/2014/main" id="{0072417D-A8BF-49A6-A102-0D067ABF9E87}"/>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4152861" y="14140560"/>
            <a:ext cx="3886277" cy="1825880"/>
          </a:xfrm>
          <a:prstGeom prst="rect">
            <a:avLst/>
          </a:prstGeom>
          <a:noFill/>
        </p:spPr>
      </p:pic>
    </p:spTree>
    <p:extLst>
      <p:ext uri="{BB962C8B-B14F-4D97-AF65-F5344CB8AC3E}">
        <p14:creationId xmlns:p14="http://schemas.microsoft.com/office/powerpoint/2010/main" val="27852794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1DB0DB3-6E02-4D7B-9EBB-074C5DC22F8A}"/>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10" name="TextBox 9">
            <a:extLst>
              <a:ext uri="{FF2B5EF4-FFF2-40B4-BE49-F238E27FC236}">
                <a16:creationId xmlns:a16="http://schemas.microsoft.com/office/drawing/2014/main" id="{9A4B88EE-F08C-44BE-A488-B356A2709F6F}"/>
              </a:ext>
            </a:extLst>
          </p:cNvPr>
          <p:cNvSpPr txBox="1"/>
          <p:nvPr/>
        </p:nvSpPr>
        <p:spPr>
          <a:xfrm>
            <a:off x="751840" y="2563933"/>
            <a:ext cx="10947400" cy="6863417"/>
          </a:xfrm>
          <a:prstGeom prst="rect">
            <a:avLst/>
          </a:prstGeom>
          <a:noFill/>
        </p:spPr>
        <p:txBody>
          <a:bodyPr wrap="square" rtlCol="0">
            <a:spAutoFit/>
          </a:bodyPr>
          <a:lstStyle/>
          <a:p>
            <a:r>
              <a:rPr lang="en-GB" sz="2800" b="1" dirty="0">
                <a:latin typeface="Arial" panose="020B0604020202020204" pitchFamily="34" charset="0"/>
                <a:cs typeface="Arial" panose="020B0604020202020204" pitchFamily="34" charset="0"/>
              </a:rPr>
              <a:t>HSCP/NSPCC JOINT NEGLECT CAMPAIGN</a:t>
            </a:r>
          </a:p>
          <a:p>
            <a:r>
              <a:rPr lang="en-GB" sz="2800" b="1" dirty="0">
                <a:latin typeface="Arial" panose="020B0604020202020204" pitchFamily="34" charset="0"/>
                <a:cs typeface="Arial" panose="020B0604020202020204" pitchFamily="34" charset="0"/>
              </a:rPr>
              <a:t>LUNCH &amp; LEARN BASIC NEGLECT AWARENESS SESSIONS </a:t>
            </a:r>
          </a:p>
          <a:p>
            <a:endParaRPr lang="en-GB" b="1" dirty="0">
              <a:solidFill>
                <a:srgbClr val="C00000"/>
              </a:solidFill>
              <a:latin typeface="Arial" panose="020B0604020202020204" pitchFamily="34" charset="0"/>
              <a:cs typeface="Arial" panose="020B0604020202020204" pitchFamily="34" charset="0"/>
            </a:endParaRPr>
          </a:p>
          <a:p>
            <a:r>
              <a:rPr lang="en-GB" sz="1600" dirty="0">
                <a:latin typeface="Arial" panose="020B0604020202020204" pitchFamily="34" charset="0"/>
                <a:cs typeface="Arial" panose="020B0604020202020204" pitchFamily="34" charset="0"/>
              </a:rPr>
              <a:t>Timings: All sessions are 12:30pm to 1:30pm </a:t>
            </a:r>
          </a:p>
          <a:p>
            <a:endParaRPr lang="en-GB" sz="1600" dirty="0">
              <a:latin typeface="Arial" panose="020B0604020202020204" pitchFamily="34" charset="0"/>
              <a:cs typeface="Arial" panose="020B0604020202020204" pitchFamily="34" charset="0"/>
            </a:endParaRPr>
          </a:p>
          <a:p>
            <a:r>
              <a:rPr lang="en-GB" sz="1600" dirty="0">
                <a:latin typeface="Arial" panose="020B0604020202020204" pitchFamily="34" charset="0"/>
                <a:cs typeface="Arial" panose="020B0604020202020204" pitchFamily="34" charset="0"/>
              </a:rPr>
              <a:t>We are offering </a:t>
            </a:r>
            <a:r>
              <a:rPr lang="en-GB" sz="1600" b="1" dirty="0">
                <a:solidFill>
                  <a:srgbClr val="FF0000"/>
                </a:solidFill>
                <a:latin typeface="Arial" panose="020B0604020202020204" pitchFamily="34" charset="0"/>
                <a:cs typeface="Arial" panose="020B0604020202020204" pitchFamily="34" charset="0"/>
              </a:rPr>
              <a:t>FREE</a:t>
            </a:r>
            <a:r>
              <a:rPr lang="en-GB" sz="1600" dirty="0">
                <a:latin typeface="Arial" panose="020B0604020202020204" pitchFamily="34" charset="0"/>
                <a:cs typeface="Arial" panose="020B0604020202020204" pitchFamily="34" charset="0"/>
              </a:rPr>
              <a:t> Lunch &amp; Learn  to all partners who work with children, young people and families in Hertfordshire.. </a:t>
            </a:r>
          </a:p>
          <a:p>
            <a:endParaRPr lang="en-GB" sz="1600" dirty="0">
              <a:latin typeface="Arial" panose="020B0604020202020204" pitchFamily="34" charset="0"/>
              <a:cs typeface="Arial" panose="020B0604020202020204" pitchFamily="34" charset="0"/>
            </a:endParaRPr>
          </a:p>
          <a:p>
            <a:r>
              <a:rPr lang="en-GB" sz="1600" dirty="0">
                <a:latin typeface="Arial" panose="020B0604020202020204" pitchFamily="34" charset="0"/>
                <a:cs typeface="Arial" panose="020B0604020202020204" pitchFamily="34" charset="0"/>
              </a:rPr>
              <a:t>The sessions are suitable for people who come into frequent contact with families and children as part of their jobs, but do not have safeguarding as their primary role.</a:t>
            </a:r>
          </a:p>
          <a:p>
            <a:endParaRPr lang="en-GB" sz="1600" dirty="0">
              <a:latin typeface="Arial" panose="020B0604020202020204" pitchFamily="34" charset="0"/>
              <a:cs typeface="Arial" panose="020B0604020202020204" pitchFamily="34" charset="0"/>
            </a:endParaRPr>
          </a:p>
          <a:p>
            <a:r>
              <a:rPr lang="en-GB" sz="1600" dirty="0">
                <a:latin typeface="Arial" panose="020B0604020202020204" pitchFamily="34" charset="0"/>
                <a:cs typeface="Arial" panose="020B0604020202020204" pitchFamily="34" charset="0"/>
              </a:rPr>
              <a:t>All sessions will be led by the NSPCC and co-facilitated by a local Hertfordshire Practitioner. </a:t>
            </a:r>
          </a:p>
          <a:p>
            <a:endParaRPr lang="en-GB" sz="1600" dirty="0">
              <a:latin typeface="Arial" panose="020B0604020202020204" pitchFamily="34" charset="0"/>
              <a:cs typeface="Arial" panose="020B0604020202020204" pitchFamily="34" charset="0"/>
            </a:endParaRPr>
          </a:p>
          <a:p>
            <a:r>
              <a:rPr lang="en-GB" sz="1600" dirty="0">
                <a:latin typeface="Arial" panose="020B0604020202020204" pitchFamily="34" charset="0"/>
                <a:cs typeface="Arial" panose="020B0604020202020204" pitchFamily="34" charset="0"/>
              </a:rPr>
              <a:t>The sessions will cover: </a:t>
            </a:r>
          </a:p>
          <a:p>
            <a:pPr marL="285750" lvl="0" indent="-285750">
              <a:buFont typeface="Arial" panose="020B0604020202020204" pitchFamily="34" charset="0"/>
              <a:buChar char="•"/>
            </a:pPr>
            <a:r>
              <a:rPr lang="en-GB" sz="1600" dirty="0">
                <a:latin typeface="Arial" panose="020B0604020202020204" pitchFamily="34" charset="0"/>
                <a:cs typeface="Arial" panose="020B0604020202020204" pitchFamily="34" charset="0"/>
              </a:rPr>
              <a:t>What is neglect? </a:t>
            </a:r>
          </a:p>
          <a:p>
            <a:pPr marL="285750" lvl="0" indent="-285750">
              <a:buFont typeface="Arial" panose="020B0604020202020204" pitchFamily="34" charset="0"/>
              <a:buChar char="•"/>
            </a:pPr>
            <a:r>
              <a:rPr lang="en-GB" sz="1600" dirty="0">
                <a:latin typeface="Arial" panose="020B0604020202020204" pitchFamily="34" charset="0"/>
                <a:cs typeface="Arial" panose="020B0604020202020204" pitchFamily="34" charset="0"/>
              </a:rPr>
              <a:t>Definition and types of neglect </a:t>
            </a:r>
          </a:p>
          <a:p>
            <a:pPr marL="285750" lvl="0" indent="-285750">
              <a:buFont typeface="Arial" panose="020B0604020202020204" pitchFamily="34" charset="0"/>
              <a:buChar char="•"/>
            </a:pPr>
            <a:r>
              <a:rPr lang="en-GB" sz="1600" dirty="0">
                <a:latin typeface="Arial" panose="020B0604020202020204" pitchFamily="34" charset="0"/>
                <a:cs typeface="Arial" panose="020B0604020202020204" pitchFamily="34" charset="0"/>
              </a:rPr>
              <a:t>What are the signs</a:t>
            </a:r>
          </a:p>
          <a:p>
            <a:pPr marL="285750" lvl="0" indent="-285750">
              <a:buFont typeface="Arial" panose="020B0604020202020204" pitchFamily="34" charset="0"/>
              <a:buChar char="•"/>
            </a:pPr>
            <a:r>
              <a:rPr lang="en-GB" sz="1600" dirty="0">
                <a:latin typeface="Arial" panose="020B0604020202020204" pitchFamily="34" charset="0"/>
                <a:cs typeface="Arial" panose="020B0604020202020204" pitchFamily="34" charset="0"/>
              </a:rPr>
              <a:t>National and local statistics </a:t>
            </a:r>
          </a:p>
          <a:p>
            <a:pPr marL="285750" lvl="0" indent="-285750">
              <a:buFont typeface="Arial" panose="020B0604020202020204" pitchFamily="34" charset="0"/>
              <a:buChar char="•"/>
            </a:pPr>
            <a:r>
              <a:rPr lang="en-GB" sz="1600" dirty="0">
                <a:latin typeface="Arial" panose="020B0604020202020204" pitchFamily="34" charset="0"/>
                <a:cs typeface="Arial" panose="020B0604020202020204" pitchFamily="34" charset="0"/>
              </a:rPr>
              <a:t>Why it is so important to tackle neglect </a:t>
            </a:r>
          </a:p>
          <a:p>
            <a:pPr marL="285750" lvl="0" indent="-285750">
              <a:buFont typeface="Arial" panose="020B0604020202020204" pitchFamily="34" charset="0"/>
              <a:buChar char="•"/>
            </a:pPr>
            <a:r>
              <a:rPr lang="en-GB" sz="1600" dirty="0">
                <a:latin typeface="Arial" panose="020B0604020202020204" pitchFamily="34" charset="0"/>
                <a:cs typeface="Arial" panose="020B0604020202020204" pitchFamily="34" charset="0"/>
              </a:rPr>
              <a:t>Neglect in adolescence</a:t>
            </a:r>
          </a:p>
          <a:p>
            <a:pPr marL="285750" lvl="0" indent="-285750">
              <a:buFont typeface="Arial" panose="020B0604020202020204" pitchFamily="34" charset="0"/>
              <a:buChar char="•"/>
            </a:pPr>
            <a:r>
              <a:rPr lang="en-GB" sz="1600" dirty="0">
                <a:latin typeface="Arial" panose="020B0604020202020204" pitchFamily="34" charset="0"/>
                <a:cs typeface="Arial" panose="020B0604020202020204" pitchFamily="34" charset="0"/>
              </a:rPr>
              <a:t>What can we do to support?</a:t>
            </a:r>
          </a:p>
          <a:p>
            <a:endParaRPr lang="en-GB" dirty="0">
              <a:latin typeface="Arial" panose="020B0604020202020204" pitchFamily="34" charset="0"/>
              <a:cs typeface="Arial" panose="020B0604020202020204" pitchFamily="34" charset="0"/>
            </a:endParaRPr>
          </a:p>
          <a:p>
            <a:pPr algn="ctr"/>
            <a:r>
              <a:rPr lang="en-GB" sz="2000" b="1" dirty="0">
                <a:latin typeface="Arial" panose="020B0604020202020204" pitchFamily="34" charset="0"/>
                <a:cs typeface="Arial" panose="020B0604020202020204" pitchFamily="34" charset="0"/>
              </a:rPr>
              <a:t>Neglect is the most common reason for a child to be subject to a Child Protection Plan in England</a:t>
            </a:r>
            <a:endParaRPr lang="en-GB" sz="2000" dirty="0">
              <a:latin typeface="Arial" panose="020B0604020202020204" pitchFamily="34" charset="0"/>
              <a:cs typeface="Arial" panose="020B0604020202020204" pitchFamily="34" charset="0"/>
            </a:endParaRPr>
          </a:p>
          <a:p>
            <a:pPr algn="ctr"/>
            <a:r>
              <a:rPr lang="en-GB" sz="2000" b="1" dirty="0">
                <a:latin typeface="Arial" panose="020B0604020202020204" pitchFamily="34" charset="0"/>
                <a:cs typeface="Arial" panose="020B0604020202020204" pitchFamily="34" charset="0"/>
              </a:rPr>
              <a:t>It is estimated to affect up to one in ten children in the country</a:t>
            </a:r>
            <a:endParaRPr lang="en-GB" sz="2000" dirty="0">
              <a:latin typeface="Arial" panose="020B0604020202020204" pitchFamily="34" charset="0"/>
              <a:cs typeface="Arial" panose="020B0604020202020204" pitchFamily="34" charset="0"/>
            </a:endParaRPr>
          </a:p>
        </p:txBody>
      </p:sp>
      <p:graphicFrame>
        <p:nvGraphicFramePr>
          <p:cNvPr id="8" name="Table 18">
            <a:extLst>
              <a:ext uri="{FF2B5EF4-FFF2-40B4-BE49-F238E27FC236}">
                <a16:creationId xmlns:a16="http://schemas.microsoft.com/office/drawing/2014/main" id="{DC3ED5A9-8DDC-4E82-BAB7-A8DB801E6EA7}"/>
              </a:ext>
            </a:extLst>
          </p:cNvPr>
          <p:cNvGraphicFramePr>
            <a:graphicFrameLocks noGrp="1"/>
          </p:cNvGraphicFramePr>
          <p:nvPr/>
        </p:nvGraphicFramePr>
        <p:xfrm>
          <a:off x="2161540" y="10003111"/>
          <a:ext cx="8128000" cy="137160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062508448"/>
                    </a:ext>
                  </a:extLst>
                </a:gridCol>
                <a:gridCol w="4064000">
                  <a:extLst>
                    <a:ext uri="{9D8B030D-6E8A-4147-A177-3AD203B41FA5}">
                      <a16:colId xmlns:a16="http://schemas.microsoft.com/office/drawing/2014/main" val="2750367952"/>
                    </a:ext>
                  </a:extLst>
                </a:gridCol>
              </a:tblGrid>
              <a:tr h="218440">
                <a:tc>
                  <a:txBody>
                    <a:bodyPr/>
                    <a:lstStyle/>
                    <a:p>
                      <a:r>
                        <a:rPr lang="en-GB" dirty="0"/>
                        <a:t>Date</a:t>
                      </a:r>
                    </a:p>
                  </a:txBody>
                  <a:tcPr/>
                </a:tc>
                <a:tc>
                  <a:txBody>
                    <a:bodyPr/>
                    <a:lstStyle/>
                    <a:p>
                      <a:r>
                        <a:rPr lang="en-GB" dirty="0"/>
                        <a:t>Availability</a:t>
                      </a:r>
                    </a:p>
                  </a:txBody>
                  <a:tcPr/>
                </a:tc>
                <a:extLst>
                  <a:ext uri="{0D108BD9-81ED-4DB2-BD59-A6C34878D82A}">
                    <a16:rowId xmlns:a16="http://schemas.microsoft.com/office/drawing/2014/main" val="1246928019"/>
                  </a:ext>
                </a:extLst>
              </a:tr>
              <a:tr h="370840">
                <a:tc>
                  <a:txBody>
                    <a:bodyPr/>
                    <a:lstStyle/>
                    <a:p>
                      <a:r>
                        <a:rPr lang="en-GB" dirty="0"/>
                        <a:t>15 October 2021 </a:t>
                      </a:r>
                    </a:p>
                  </a:txBody>
                  <a:tcPr/>
                </a:tc>
                <a:tc>
                  <a:txBody>
                    <a:bodyPr/>
                    <a:lstStyle/>
                    <a:p>
                      <a:r>
                        <a:rPr lang="en-GB" dirty="0"/>
                        <a:t>Places available </a:t>
                      </a:r>
                    </a:p>
                  </a:txBody>
                  <a:tcPr/>
                </a:tc>
                <a:extLst>
                  <a:ext uri="{0D108BD9-81ED-4DB2-BD59-A6C34878D82A}">
                    <a16:rowId xmlns:a16="http://schemas.microsoft.com/office/drawing/2014/main" val="3922856208"/>
                  </a:ext>
                </a:extLst>
              </a:tr>
              <a:tr h="370840">
                <a:tc>
                  <a:txBody>
                    <a:bodyPr/>
                    <a:lstStyle/>
                    <a:p>
                      <a:r>
                        <a:rPr lang="en-GB" dirty="0"/>
                        <a:t>21 October 2021</a:t>
                      </a:r>
                    </a:p>
                  </a:txBody>
                  <a:tcPr/>
                </a:tc>
                <a:tc>
                  <a:txBody>
                    <a:bodyPr/>
                    <a:lstStyle/>
                    <a:p>
                      <a:r>
                        <a:rPr lang="en-GB" dirty="0"/>
                        <a:t>Places available </a:t>
                      </a:r>
                    </a:p>
                  </a:txBody>
                  <a:tcPr/>
                </a:tc>
                <a:extLst>
                  <a:ext uri="{0D108BD9-81ED-4DB2-BD59-A6C34878D82A}">
                    <a16:rowId xmlns:a16="http://schemas.microsoft.com/office/drawing/2014/main" val="379090782"/>
                  </a:ext>
                </a:extLst>
              </a:tr>
            </a:tbl>
          </a:graphicData>
        </a:graphic>
      </p:graphicFrame>
      <p:sp>
        <p:nvSpPr>
          <p:cNvPr id="9" name="Rectangle: Rounded Corners 8">
            <a:extLst>
              <a:ext uri="{FF2B5EF4-FFF2-40B4-BE49-F238E27FC236}">
                <a16:creationId xmlns:a16="http://schemas.microsoft.com/office/drawing/2014/main" id="{8FB4CFF9-5157-4099-A06B-FC652BFDB694}"/>
              </a:ext>
            </a:extLst>
          </p:cNvPr>
          <p:cNvSpPr/>
          <p:nvPr/>
        </p:nvSpPr>
        <p:spPr>
          <a:xfrm>
            <a:off x="2082801" y="12812237"/>
            <a:ext cx="8127999" cy="1269796"/>
          </a:xfrm>
          <a:prstGeom prst="roundRect">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tx1"/>
                </a:solidFill>
                <a:latin typeface="Arial" panose="020B0604020202020204" pitchFamily="34" charset="0"/>
                <a:cs typeface="Arial" panose="020B0604020202020204" pitchFamily="34" charset="0"/>
              </a:rPr>
              <a:t>You can log onto the HSCP or HSAB booking systems and add your name to our waiting lists for any courses </a:t>
            </a:r>
          </a:p>
        </p:txBody>
      </p:sp>
      <p:sp>
        <p:nvSpPr>
          <p:cNvPr id="7" name="Rectangle: Rounded Corners 6">
            <a:extLst>
              <a:ext uri="{FF2B5EF4-FFF2-40B4-BE49-F238E27FC236}">
                <a16:creationId xmlns:a16="http://schemas.microsoft.com/office/drawing/2014/main" id="{0C393345-65A4-4840-9DAE-625DCE6CC0B4}"/>
              </a:ext>
            </a:extLst>
          </p:cNvPr>
          <p:cNvSpPr/>
          <p:nvPr/>
        </p:nvSpPr>
        <p:spPr>
          <a:xfrm>
            <a:off x="2082800" y="14605159"/>
            <a:ext cx="8128000" cy="11429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rPr>
              <a:t>For bookings, please visit the HSCP </a:t>
            </a:r>
            <a:r>
              <a:rPr lang="en-GB" sz="2400" b="1" dirty="0">
                <a:solidFill>
                  <a:schemeClr val="bg1"/>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website</a:t>
            </a:r>
            <a:endParaRPr lang="en-GB" dirty="0"/>
          </a:p>
          <a:p>
            <a:pPr algn="ctr"/>
            <a:endParaRPr lang="en-GB" dirty="0"/>
          </a:p>
        </p:txBody>
      </p:sp>
      <p:pic>
        <p:nvPicPr>
          <p:cNvPr id="11" name="Picture 10">
            <a:extLst>
              <a:ext uri="{FF2B5EF4-FFF2-40B4-BE49-F238E27FC236}">
                <a16:creationId xmlns:a16="http://schemas.microsoft.com/office/drawing/2014/main" id="{D1297994-339D-4F38-992C-0056C6300C66}"/>
              </a:ext>
              <a:ext uri="{C183D7F6-B498-43B3-948B-1728B52AA6E4}">
                <adec:decorative xmlns:adec="http://schemas.microsoft.com/office/drawing/2017/decorative" val="1"/>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452927" y="2598638"/>
            <a:ext cx="1515745" cy="371475"/>
          </a:xfrm>
          <a:prstGeom prst="rect">
            <a:avLst/>
          </a:prstGeom>
          <a:noFill/>
          <a:ln>
            <a:noFill/>
          </a:ln>
        </p:spPr>
      </p:pic>
    </p:spTree>
    <p:extLst>
      <p:ext uri="{BB962C8B-B14F-4D97-AF65-F5344CB8AC3E}">
        <p14:creationId xmlns:p14="http://schemas.microsoft.com/office/powerpoint/2010/main" val="34157980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1DB0DB3-6E02-4D7B-9EBB-074C5DC22F8A}"/>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10" name="TextBox 9">
            <a:extLst>
              <a:ext uri="{FF2B5EF4-FFF2-40B4-BE49-F238E27FC236}">
                <a16:creationId xmlns:a16="http://schemas.microsoft.com/office/drawing/2014/main" id="{9A4B88EE-F08C-44BE-A488-B356A2709F6F}"/>
              </a:ext>
            </a:extLst>
          </p:cNvPr>
          <p:cNvSpPr txBox="1"/>
          <p:nvPr/>
        </p:nvSpPr>
        <p:spPr>
          <a:xfrm>
            <a:off x="751840" y="2563933"/>
            <a:ext cx="10947400" cy="7940635"/>
          </a:xfrm>
          <a:prstGeom prst="rect">
            <a:avLst/>
          </a:prstGeom>
          <a:noFill/>
        </p:spPr>
        <p:txBody>
          <a:bodyPr wrap="square" rtlCol="0">
            <a:spAutoFit/>
          </a:bodyPr>
          <a:lstStyle/>
          <a:p>
            <a:r>
              <a:rPr lang="en-GB" sz="2800" b="1" dirty="0">
                <a:latin typeface="Arial" panose="020B0604020202020204" pitchFamily="34" charset="0"/>
                <a:cs typeface="Arial" panose="020B0604020202020204" pitchFamily="34" charset="0"/>
              </a:rPr>
              <a:t>LUNCH &amp; LEARN </a:t>
            </a:r>
          </a:p>
          <a:p>
            <a:r>
              <a:rPr lang="en-GB" sz="2800" b="1" dirty="0">
                <a:latin typeface="Arial" panose="020B0604020202020204" pitchFamily="34" charset="0"/>
                <a:cs typeface="Arial" panose="020B0604020202020204" pitchFamily="34" charset="0"/>
              </a:rPr>
              <a:t>NEGLECT - Learning from a Hertfordshire Case </a:t>
            </a:r>
          </a:p>
          <a:p>
            <a:endParaRPr lang="en-GB" b="1" dirty="0">
              <a:solidFill>
                <a:srgbClr val="C00000"/>
              </a:solidFill>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rPr>
              <a:t>Timings: All sessions are 12:30pm to 1:15pm </a:t>
            </a:r>
          </a:p>
          <a:p>
            <a:endParaRPr lang="en-GB" sz="2000" dirty="0">
              <a:latin typeface="Arial" panose="020B0604020202020204" pitchFamily="34" charset="0"/>
              <a:cs typeface="Arial" panose="020B0604020202020204" pitchFamily="34" charset="0"/>
            </a:endParaRPr>
          </a:p>
          <a:p>
            <a:r>
              <a:rPr lang="en-GB" sz="2000" b="1" dirty="0">
                <a:latin typeface="Arial" panose="020B0604020202020204" pitchFamily="34" charset="0"/>
                <a:cs typeface="Arial" panose="020B0604020202020204" pitchFamily="34" charset="0"/>
              </a:rPr>
              <a:t>Facilitators</a:t>
            </a:r>
            <a:r>
              <a:rPr lang="en-GB" sz="2000" dirty="0">
                <a:latin typeface="Arial" panose="020B0604020202020204" pitchFamily="34" charset="0"/>
                <a:cs typeface="Arial" panose="020B0604020202020204" pitchFamily="34" charset="0"/>
              </a:rPr>
              <a:t>: </a:t>
            </a:r>
          </a:p>
          <a:p>
            <a:endParaRPr lang="en-GB" sz="2000" dirty="0">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rPr>
              <a:t>Jackie Clementson, Head of Family Support &amp; Young People Service</a:t>
            </a:r>
          </a:p>
          <a:p>
            <a:r>
              <a:rPr lang="en-GB" sz="2000" dirty="0">
                <a:latin typeface="Arial" panose="020B0604020202020204" pitchFamily="34" charset="0"/>
                <a:cs typeface="Arial" panose="020B0604020202020204" pitchFamily="34" charset="0"/>
              </a:rPr>
              <a:t>Donna Gilfillan, Service Manager, Child Protection </a:t>
            </a:r>
          </a:p>
          <a:p>
            <a:r>
              <a:rPr lang="en-GB" sz="2000" dirty="0">
                <a:latin typeface="Arial" panose="020B0604020202020204" pitchFamily="34" charset="0"/>
                <a:cs typeface="Arial" panose="020B0604020202020204" pitchFamily="34" charset="0"/>
              </a:rPr>
              <a:t>Amanda Merrett Jones, Deputy Designated Nurse (Safeguarding Children) </a:t>
            </a:r>
          </a:p>
          <a:p>
            <a:endParaRPr lang="en-GB" sz="2000" dirty="0">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rPr>
              <a:t>We are offering </a:t>
            </a:r>
            <a:r>
              <a:rPr lang="en-GB" sz="2000" b="1" dirty="0">
                <a:solidFill>
                  <a:srgbClr val="FF0000"/>
                </a:solidFill>
                <a:latin typeface="Arial" panose="020B0604020202020204" pitchFamily="34" charset="0"/>
                <a:cs typeface="Arial" panose="020B0604020202020204" pitchFamily="34" charset="0"/>
              </a:rPr>
              <a:t>FREE</a:t>
            </a:r>
            <a:r>
              <a:rPr lang="en-GB" sz="2000" dirty="0">
                <a:latin typeface="Arial" panose="020B0604020202020204" pitchFamily="34" charset="0"/>
                <a:cs typeface="Arial" panose="020B0604020202020204" pitchFamily="34" charset="0"/>
              </a:rPr>
              <a:t> Lunch &amp; Learn  to all partners who work with children, young people and families in Hertfordshire.. </a:t>
            </a:r>
          </a:p>
          <a:p>
            <a:endParaRPr lang="en-GB" sz="2000" dirty="0">
              <a:latin typeface="Arial" panose="020B0604020202020204" pitchFamily="34" charset="0"/>
              <a:cs typeface="Arial" panose="020B0604020202020204" pitchFamily="34" charset="0"/>
            </a:endParaRPr>
          </a:p>
          <a:p>
            <a:r>
              <a:rPr lang="en-GB" sz="2000" b="1" dirty="0">
                <a:latin typeface="Arial" panose="020B0604020202020204" pitchFamily="34" charset="0"/>
                <a:cs typeface="Arial" panose="020B0604020202020204" pitchFamily="34" charset="0"/>
              </a:rPr>
              <a:t>Aim</a:t>
            </a:r>
            <a:r>
              <a:rPr lang="en-GB" sz="2000" dirty="0">
                <a:latin typeface="Arial" panose="020B0604020202020204" pitchFamily="34" charset="0"/>
                <a:cs typeface="Arial" panose="020B0604020202020204" pitchFamily="34" charset="0"/>
              </a:rPr>
              <a:t>: </a:t>
            </a:r>
          </a:p>
          <a:p>
            <a:endParaRPr lang="en-GB" sz="2000" dirty="0">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rPr>
              <a:t>To use the case example to support learning around working with emerging neglect and overcoming the challenges, including:</a:t>
            </a:r>
          </a:p>
          <a:p>
            <a:pPr marL="285750" indent="-285750">
              <a:buFont typeface="Arial" panose="020B0604020202020204" pitchFamily="34" charset="0"/>
              <a:buChar char="•"/>
            </a:pPr>
            <a:r>
              <a:rPr lang="en-GB" sz="2000" dirty="0">
                <a:latin typeface="Arial" panose="020B0604020202020204" pitchFamily="34" charset="0"/>
                <a:cs typeface="Arial" panose="020B0604020202020204" pitchFamily="34" charset="0"/>
              </a:rPr>
              <a:t>Working with emerging neglect and overcoming the challenges</a:t>
            </a:r>
          </a:p>
          <a:p>
            <a:pPr marL="285750" indent="-285750">
              <a:buFont typeface="Arial" panose="020B0604020202020204" pitchFamily="34" charset="0"/>
              <a:buChar char="•"/>
            </a:pPr>
            <a:r>
              <a:rPr lang="en-GB" sz="2000" dirty="0">
                <a:latin typeface="Arial" panose="020B0604020202020204" pitchFamily="34" charset="0"/>
                <a:cs typeface="Arial" panose="020B0604020202020204" pitchFamily="34" charset="0"/>
              </a:rPr>
              <a:t>The need for professional curiosity</a:t>
            </a:r>
          </a:p>
          <a:p>
            <a:pPr marL="285750" indent="-285750">
              <a:buFont typeface="Arial" panose="020B0604020202020204" pitchFamily="34" charset="0"/>
              <a:buChar char="•"/>
            </a:pPr>
            <a:r>
              <a:rPr lang="en-GB" sz="2000" dirty="0">
                <a:latin typeface="Arial" panose="020B0604020202020204" pitchFamily="34" charset="0"/>
                <a:cs typeface="Arial" panose="020B0604020202020204" pitchFamily="34" charset="0"/>
              </a:rPr>
              <a:t>The need for good communication and collaborative working</a:t>
            </a:r>
          </a:p>
          <a:p>
            <a:pPr marL="285750" indent="-285750">
              <a:buFont typeface="Arial" panose="020B0604020202020204" pitchFamily="34" charset="0"/>
              <a:buChar char="•"/>
            </a:pPr>
            <a:r>
              <a:rPr lang="en-GB" sz="2000" dirty="0">
                <a:latin typeface="Arial" panose="020B0604020202020204" pitchFamily="34" charset="0"/>
                <a:cs typeface="Arial" panose="020B0604020202020204" pitchFamily="34" charset="0"/>
              </a:rPr>
              <a:t>The benefits of supervision</a:t>
            </a:r>
          </a:p>
          <a:p>
            <a:pPr marL="285750" indent="-285750">
              <a:buFont typeface="Arial" panose="020B0604020202020204" pitchFamily="34" charset="0"/>
              <a:buChar char="•"/>
            </a:pPr>
            <a:r>
              <a:rPr lang="en-GB" sz="2000" dirty="0">
                <a:latin typeface="Arial" panose="020B0604020202020204" pitchFamily="34" charset="0"/>
                <a:cs typeface="Arial" panose="020B0604020202020204" pitchFamily="34" charset="0"/>
              </a:rPr>
              <a:t>Working across borders</a:t>
            </a:r>
          </a:p>
          <a:p>
            <a:pPr marL="285750" indent="-285750">
              <a:buFont typeface="Arial" panose="020B0604020202020204" pitchFamily="34" charset="0"/>
              <a:buChar char="•"/>
            </a:pPr>
            <a:r>
              <a:rPr lang="en-GB" sz="2000" dirty="0">
                <a:latin typeface="Arial" panose="020B0604020202020204" pitchFamily="34" charset="0"/>
                <a:cs typeface="Arial" panose="020B0604020202020204" pitchFamily="34" charset="0"/>
              </a:rPr>
              <a:t>Outcome – Professionals will be able to apply learning to their practice.</a:t>
            </a:r>
          </a:p>
          <a:p>
            <a:endParaRPr lang="en-GB" sz="1600" dirty="0">
              <a:latin typeface="Arial" panose="020B0604020202020204" pitchFamily="34" charset="0"/>
              <a:cs typeface="Arial" panose="020B0604020202020204" pitchFamily="34" charset="0"/>
            </a:endParaRPr>
          </a:p>
        </p:txBody>
      </p:sp>
      <p:graphicFrame>
        <p:nvGraphicFramePr>
          <p:cNvPr id="8" name="Table 18">
            <a:extLst>
              <a:ext uri="{FF2B5EF4-FFF2-40B4-BE49-F238E27FC236}">
                <a16:creationId xmlns:a16="http://schemas.microsoft.com/office/drawing/2014/main" id="{DC3ED5A9-8DDC-4E82-BAB7-A8DB801E6EA7}"/>
              </a:ext>
            </a:extLst>
          </p:cNvPr>
          <p:cNvGraphicFramePr>
            <a:graphicFrameLocks noGrp="1"/>
          </p:cNvGraphicFramePr>
          <p:nvPr>
            <p:extLst>
              <p:ext uri="{D42A27DB-BD31-4B8C-83A1-F6EECF244321}">
                <p14:modId xmlns:p14="http://schemas.microsoft.com/office/powerpoint/2010/main" val="2276328097"/>
              </p:ext>
            </p:extLst>
          </p:nvPr>
        </p:nvGraphicFramePr>
        <p:xfrm>
          <a:off x="2082800" y="12193463"/>
          <a:ext cx="8128000" cy="182880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062508448"/>
                    </a:ext>
                  </a:extLst>
                </a:gridCol>
                <a:gridCol w="4064000">
                  <a:extLst>
                    <a:ext uri="{9D8B030D-6E8A-4147-A177-3AD203B41FA5}">
                      <a16:colId xmlns:a16="http://schemas.microsoft.com/office/drawing/2014/main" val="2750367952"/>
                    </a:ext>
                  </a:extLst>
                </a:gridCol>
              </a:tblGrid>
              <a:tr h="218440">
                <a:tc>
                  <a:txBody>
                    <a:bodyPr/>
                    <a:lstStyle/>
                    <a:p>
                      <a:r>
                        <a:rPr lang="en-GB" dirty="0"/>
                        <a:t>Date</a:t>
                      </a:r>
                    </a:p>
                  </a:txBody>
                  <a:tcPr/>
                </a:tc>
                <a:tc>
                  <a:txBody>
                    <a:bodyPr/>
                    <a:lstStyle/>
                    <a:p>
                      <a:r>
                        <a:rPr lang="en-GB" dirty="0"/>
                        <a:t>Availability</a:t>
                      </a:r>
                    </a:p>
                  </a:txBody>
                  <a:tcPr/>
                </a:tc>
                <a:extLst>
                  <a:ext uri="{0D108BD9-81ED-4DB2-BD59-A6C34878D82A}">
                    <a16:rowId xmlns:a16="http://schemas.microsoft.com/office/drawing/2014/main" val="1246928019"/>
                  </a:ext>
                </a:extLst>
              </a:tr>
              <a:tr h="370840">
                <a:tc>
                  <a:txBody>
                    <a:bodyPr/>
                    <a:lstStyle/>
                    <a:p>
                      <a:r>
                        <a:rPr lang="en-GB" dirty="0"/>
                        <a:t>17 November 2021 </a:t>
                      </a:r>
                    </a:p>
                  </a:txBody>
                  <a:tcPr/>
                </a:tc>
                <a:tc>
                  <a:txBody>
                    <a:bodyPr/>
                    <a:lstStyle/>
                    <a:p>
                      <a:r>
                        <a:rPr lang="en-GB" dirty="0"/>
                        <a:t>Places available </a:t>
                      </a:r>
                    </a:p>
                  </a:txBody>
                  <a:tcPr/>
                </a:tc>
                <a:extLst>
                  <a:ext uri="{0D108BD9-81ED-4DB2-BD59-A6C34878D82A}">
                    <a16:rowId xmlns:a16="http://schemas.microsoft.com/office/drawing/2014/main" val="2564790241"/>
                  </a:ext>
                </a:extLst>
              </a:tr>
              <a:tr h="370840">
                <a:tc>
                  <a:txBody>
                    <a:bodyPr/>
                    <a:lstStyle/>
                    <a:p>
                      <a:r>
                        <a:rPr lang="en-GB" dirty="0"/>
                        <a:t>29 November 2021 </a:t>
                      </a:r>
                    </a:p>
                  </a:txBody>
                  <a:tcPr/>
                </a:tc>
                <a:tc>
                  <a:txBody>
                    <a:bodyPr/>
                    <a:lstStyle/>
                    <a:p>
                      <a:r>
                        <a:rPr lang="en-GB" dirty="0"/>
                        <a:t>Places available </a:t>
                      </a:r>
                    </a:p>
                  </a:txBody>
                  <a:tcPr/>
                </a:tc>
                <a:extLst>
                  <a:ext uri="{0D108BD9-81ED-4DB2-BD59-A6C34878D82A}">
                    <a16:rowId xmlns:a16="http://schemas.microsoft.com/office/drawing/2014/main" val="3678414966"/>
                  </a:ext>
                </a:extLst>
              </a:tr>
              <a:tr h="370840">
                <a:tc>
                  <a:txBody>
                    <a:bodyPr/>
                    <a:lstStyle/>
                    <a:p>
                      <a:r>
                        <a:rPr lang="en-GB" dirty="0"/>
                        <a:t>1 December 2021</a:t>
                      </a:r>
                    </a:p>
                  </a:txBody>
                  <a:tcPr/>
                </a:tc>
                <a:tc>
                  <a:txBody>
                    <a:bodyPr/>
                    <a:lstStyle/>
                    <a:p>
                      <a:r>
                        <a:rPr lang="en-GB" dirty="0"/>
                        <a:t>Places available </a:t>
                      </a:r>
                    </a:p>
                  </a:txBody>
                  <a:tcPr/>
                </a:tc>
                <a:extLst>
                  <a:ext uri="{0D108BD9-81ED-4DB2-BD59-A6C34878D82A}">
                    <a16:rowId xmlns:a16="http://schemas.microsoft.com/office/drawing/2014/main" val="3922856208"/>
                  </a:ext>
                </a:extLst>
              </a:tr>
            </a:tbl>
          </a:graphicData>
        </a:graphic>
      </p:graphicFrame>
      <p:sp>
        <p:nvSpPr>
          <p:cNvPr id="7" name="Rectangle: Rounded Corners 6">
            <a:extLst>
              <a:ext uri="{FF2B5EF4-FFF2-40B4-BE49-F238E27FC236}">
                <a16:creationId xmlns:a16="http://schemas.microsoft.com/office/drawing/2014/main" id="{0C393345-65A4-4840-9DAE-625DCE6CC0B4}"/>
              </a:ext>
            </a:extLst>
          </p:cNvPr>
          <p:cNvSpPr/>
          <p:nvPr/>
        </p:nvSpPr>
        <p:spPr>
          <a:xfrm>
            <a:off x="2082800" y="14605159"/>
            <a:ext cx="8128000" cy="11429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rPr>
              <a:t>For bookings, please visit the HSCP </a:t>
            </a:r>
            <a:r>
              <a:rPr lang="en-GB" sz="2400" b="1" dirty="0">
                <a:solidFill>
                  <a:schemeClr val="bg1"/>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website</a:t>
            </a:r>
            <a:endParaRPr lang="en-GB" dirty="0"/>
          </a:p>
          <a:p>
            <a:pPr algn="ctr"/>
            <a:endParaRPr lang="en-GB" dirty="0"/>
          </a:p>
        </p:txBody>
      </p:sp>
    </p:spTree>
    <p:extLst>
      <p:ext uri="{BB962C8B-B14F-4D97-AF65-F5344CB8AC3E}">
        <p14:creationId xmlns:p14="http://schemas.microsoft.com/office/powerpoint/2010/main" val="23689323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1DB0DB3-6E02-4D7B-9EBB-074C5DC22F8A}"/>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10" name="TextBox 9">
            <a:extLst>
              <a:ext uri="{FF2B5EF4-FFF2-40B4-BE49-F238E27FC236}">
                <a16:creationId xmlns:a16="http://schemas.microsoft.com/office/drawing/2014/main" id="{9A4B88EE-F08C-44BE-A488-B356A2709F6F}"/>
              </a:ext>
            </a:extLst>
          </p:cNvPr>
          <p:cNvSpPr txBox="1"/>
          <p:nvPr/>
        </p:nvSpPr>
        <p:spPr>
          <a:xfrm>
            <a:off x="673100" y="2636406"/>
            <a:ext cx="10947400" cy="7817525"/>
          </a:xfrm>
          <a:prstGeom prst="rect">
            <a:avLst/>
          </a:prstGeom>
          <a:noFill/>
        </p:spPr>
        <p:txBody>
          <a:bodyPr wrap="square" rtlCol="0">
            <a:spAutoFit/>
          </a:bodyPr>
          <a:lstStyle/>
          <a:p>
            <a:r>
              <a:rPr lang="en-GB" sz="2800" b="1" dirty="0">
                <a:latin typeface="Arial" panose="020B0604020202020204" pitchFamily="34" charset="0"/>
                <a:cs typeface="Arial" panose="020B0604020202020204" pitchFamily="34" charset="0"/>
              </a:rPr>
              <a:t>Trauma Informed Practice </a:t>
            </a:r>
          </a:p>
          <a:p>
            <a:r>
              <a:rPr lang="en-GB" sz="2800" b="1" dirty="0">
                <a:latin typeface="Arial" panose="020B0604020202020204" pitchFamily="34" charset="0"/>
                <a:cs typeface="Arial" panose="020B0604020202020204" pitchFamily="34" charset="0"/>
              </a:rPr>
              <a:t>Warren Larkin &amp; Associates </a:t>
            </a:r>
          </a:p>
          <a:p>
            <a:endParaRPr lang="en-GB" sz="2800" b="1" dirty="0">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rPr>
              <a:t>This 3-hour course, ‘Trauma, Adversity, Resilience and Recovery,’ will provide valuable knowledge and insights which will be relevant to colleagues from across multiple sectors.</a:t>
            </a:r>
          </a:p>
          <a:p>
            <a:r>
              <a:rPr lang="en-GB" sz="2000" dirty="0">
                <a:latin typeface="Arial" panose="020B0604020202020204" pitchFamily="34" charset="0"/>
                <a:cs typeface="Arial" panose="020B0604020202020204" pitchFamily="34" charset="0"/>
              </a:rPr>
              <a:t>The course will be provided by Warren Larkin Associates who are highly sought after leaders in the field of trauma informed education and training.</a:t>
            </a:r>
          </a:p>
          <a:p>
            <a:r>
              <a:rPr lang="en-GB" sz="2000" dirty="0">
                <a:latin typeface="Arial" panose="020B0604020202020204" pitchFamily="34" charset="0"/>
                <a:cs typeface="Arial" panose="020B0604020202020204" pitchFamily="34" charset="0"/>
              </a:rPr>
              <a:t>Key areas of learning:</a:t>
            </a:r>
          </a:p>
          <a:p>
            <a:pPr marL="342900" indent="-342900">
              <a:buFont typeface="Arial" panose="020B0604020202020204" pitchFamily="34" charset="0"/>
              <a:buChar char="•"/>
            </a:pPr>
            <a:r>
              <a:rPr lang="en-GB" sz="2000" dirty="0">
                <a:latin typeface="Arial" panose="020B0604020202020204" pitchFamily="34" charset="0"/>
                <a:cs typeface="Arial" panose="020B0604020202020204" pitchFamily="34" charset="0"/>
              </a:rPr>
              <a:t>The psychological and social impact of the coronavirus pandemic and what we can do in response.</a:t>
            </a:r>
          </a:p>
          <a:p>
            <a:pPr marL="342900" indent="-342900">
              <a:buFont typeface="Arial" panose="020B0604020202020204" pitchFamily="34" charset="0"/>
              <a:buChar char="•"/>
            </a:pPr>
            <a:r>
              <a:rPr lang="en-GB" sz="2000" dirty="0">
                <a:latin typeface="Arial" panose="020B0604020202020204" pitchFamily="34" charset="0"/>
                <a:cs typeface="Arial" panose="020B0604020202020204" pitchFamily="34" charset="0"/>
              </a:rPr>
              <a:t>What is trauma, how does it impact people and what helps recovery?</a:t>
            </a:r>
          </a:p>
          <a:p>
            <a:pPr marL="342900" indent="-342900">
              <a:buFont typeface="Arial" panose="020B0604020202020204" pitchFamily="34" charset="0"/>
              <a:buChar char="•"/>
            </a:pPr>
            <a:r>
              <a:rPr lang="en-GB" sz="2000" dirty="0">
                <a:latin typeface="Arial" panose="020B0604020202020204" pitchFamily="34" charset="0"/>
                <a:cs typeface="Arial" panose="020B0604020202020204" pitchFamily="34" charset="0"/>
              </a:rPr>
              <a:t>What are adverse childhood experiences (ACEs), how common are they and what are the important research findings?</a:t>
            </a:r>
          </a:p>
          <a:p>
            <a:pPr marL="342900" indent="-342900">
              <a:buFont typeface="Arial" panose="020B0604020202020204" pitchFamily="34" charset="0"/>
              <a:buChar char="•"/>
            </a:pPr>
            <a:r>
              <a:rPr lang="en-GB" sz="2000" dirty="0">
                <a:latin typeface="Arial" panose="020B0604020202020204" pitchFamily="34" charset="0"/>
                <a:cs typeface="Arial" panose="020B0604020202020204" pitchFamily="34" charset="0"/>
              </a:rPr>
              <a:t>How and why does adversity in childhood often (but not always) have such long-lasting impacts?</a:t>
            </a:r>
          </a:p>
          <a:p>
            <a:pPr marL="342900" indent="-342900">
              <a:buFont typeface="Arial" panose="020B0604020202020204" pitchFamily="34" charset="0"/>
              <a:buChar char="•"/>
            </a:pPr>
            <a:r>
              <a:rPr lang="en-GB" sz="2000" dirty="0">
                <a:latin typeface="Arial" panose="020B0604020202020204" pitchFamily="34" charset="0"/>
                <a:cs typeface="Arial" panose="020B0604020202020204" pitchFamily="34" charset="0"/>
              </a:rPr>
              <a:t>Addressing some myths and controversies about the ACES movement.</a:t>
            </a:r>
          </a:p>
          <a:p>
            <a:pPr marL="342900" indent="-342900">
              <a:buFont typeface="Arial" panose="020B0604020202020204" pitchFamily="34" charset="0"/>
              <a:buChar char="•"/>
            </a:pPr>
            <a:r>
              <a:rPr lang="en-GB" sz="2000" dirty="0">
                <a:latin typeface="Arial" panose="020B0604020202020204" pitchFamily="34" charset="0"/>
                <a:cs typeface="Arial" panose="020B0604020202020204" pitchFamily="34" charset="0"/>
              </a:rPr>
              <a:t>Defining ‘resilience’, exploring the research evidence and implications for practice.</a:t>
            </a:r>
          </a:p>
          <a:p>
            <a:pPr marL="342900" indent="-342900">
              <a:buFont typeface="Arial" panose="020B0604020202020204" pitchFamily="34" charset="0"/>
              <a:buChar char="•"/>
            </a:pPr>
            <a:r>
              <a:rPr lang="en-GB" sz="2000" dirty="0">
                <a:latin typeface="Arial" panose="020B0604020202020204" pitchFamily="34" charset="0"/>
                <a:cs typeface="Arial" panose="020B0604020202020204" pitchFamily="34" charset="0"/>
              </a:rPr>
              <a:t>What exactly is trauma-informed practice and where did it start?</a:t>
            </a:r>
          </a:p>
          <a:p>
            <a:pPr marL="342900" indent="-342900">
              <a:buFont typeface="Arial" panose="020B0604020202020204" pitchFamily="34" charset="0"/>
              <a:buChar char="•"/>
            </a:pPr>
            <a:r>
              <a:rPr lang="en-GB" sz="2000" dirty="0">
                <a:latin typeface="Arial" panose="020B0604020202020204" pitchFamily="34" charset="0"/>
                <a:cs typeface="Arial" panose="020B0604020202020204" pitchFamily="34" charset="0"/>
              </a:rPr>
              <a:t>ACE Enquiry – what it is, what it isn’t and why it’s important.</a:t>
            </a:r>
          </a:p>
          <a:p>
            <a:pPr marL="342900" indent="-342900">
              <a:buFont typeface="Arial" panose="020B0604020202020204" pitchFamily="34" charset="0"/>
              <a:buChar char="•"/>
            </a:pPr>
            <a:r>
              <a:rPr lang="en-GB" sz="2000" dirty="0">
                <a:latin typeface="Arial" panose="020B0604020202020204" pitchFamily="34" charset="0"/>
                <a:cs typeface="Arial" panose="020B0604020202020204" pitchFamily="34" charset="0"/>
              </a:rPr>
              <a:t>Ideas about how this knowledge can assist you in your role, team, service &amp; organisation.</a:t>
            </a:r>
          </a:p>
          <a:p>
            <a:pPr marL="342900" indent="-342900">
              <a:buFont typeface="Arial" panose="020B0604020202020204" pitchFamily="34" charset="0"/>
              <a:buChar char="•"/>
            </a:pPr>
            <a:r>
              <a:rPr lang="en-GB" sz="2000" dirty="0">
                <a:latin typeface="Arial" panose="020B0604020202020204" pitchFamily="34" charset="0"/>
                <a:cs typeface="Arial" panose="020B0604020202020204" pitchFamily="34" charset="0"/>
              </a:rPr>
              <a:t>Q &amp; A</a:t>
            </a:r>
          </a:p>
          <a:p>
            <a:pPr marL="342900" indent="-342900">
              <a:buFont typeface="Arial" panose="020B0604020202020204" pitchFamily="34" charset="0"/>
              <a:buChar char="•"/>
            </a:pPr>
            <a:endParaRPr lang="en-GB" sz="2000" dirty="0">
              <a:latin typeface="Arial" panose="020B0604020202020204" pitchFamily="34" charset="0"/>
              <a:cs typeface="Arial" panose="020B0604020202020204" pitchFamily="34" charset="0"/>
            </a:endParaRPr>
          </a:p>
          <a:p>
            <a:r>
              <a:rPr lang="en-GB" sz="2000" b="1" dirty="0">
                <a:latin typeface="Arial" panose="020B0604020202020204" pitchFamily="34" charset="0"/>
                <a:cs typeface="Arial" panose="020B0604020202020204" pitchFamily="34" charset="0"/>
              </a:rPr>
              <a:t>Audience: </a:t>
            </a:r>
            <a:r>
              <a:rPr lang="en-GB" sz="2000" dirty="0">
                <a:latin typeface="Arial" panose="020B0604020202020204" pitchFamily="34" charset="0"/>
                <a:cs typeface="Arial" panose="020B0604020202020204" pitchFamily="34" charset="0"/>
              </a:rPr>
              <a:t>All practitioners working with children and families </a:t>
            </a:r>
            <a:endParaRPr lang="en-GB" sz="2000" b="1" dirty="0">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p:txBody>
      </p:sp>
      <p:graphicFrame>
        <p:nvGraphicFramePr>
          <p:cNvPr id="8" name="Table 18">
            <a:extLst>
              <a:ext uri="{FF2B5EF4-FFF2-40B4-BE49-F238E27FC236}">
                <a16:creationId xmlns:a16="http://schemas.microsoft.com/office/drawing/2014/main" id="{DC3ED5A9-8DDC-4E82-BAB7-A8DB801E6EA7}"/>
              </a:ext>
            </a:extLst>
          </p:cNvPr>
          <p:cNvGraphicFramePr>
            <a:graphicFrameLocks noGrp="1"/>
          </p:cNvGraphicFramePr>
          <p:nvPr>
            <p:extLst>
              <p:ext uri="{D42A27DB-BD31-4B8C-83A1-F6EECF244321}">
                <p14:modId xmlns:p14="http://schemas.microsoft.com/office/powerpoint/2010/main" val="2198660822"/>
              </p:ext>
            </p:extLst>
          </p:nvPr>
        </p:nvGraphicFramePr>
        <p:xfrm>
          <a:off x="2082800" y="10337206"/>
          <a:ext cx="8128000" cy="228600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062508448"/>
                    </a:ext>
                  </a:extLst>
                </a:gridCol>
                <a:gridCol w="4064000">
                  <a:extLst>
                    <a:ext uri="{9D8B030D-6E8A-4147-A177-3AD203B41FA5}">
                      <a16:colId xmlns:a16="http://schemas.microsoft.com/office/drawing/2014/main" val="2750367952"/>
                    </a:ext>
                  </a:extLst>
                </a:gridCol>
              </a:tblGrid>
              <a:tr h="218440">
                <a:tc>
                  <a:txBody>
                    <a:bodyPr/>
                    <a:lstStyle/>
                    <a:p>
                      <a:r>
                        <a:rPr lang="en-GB" dirty="0"/>
                        <a:t>Date</a:t>
                      </a:r>
                    </a:p>
                  </a:txBody>
                  <a:tcPr/>
                </a:tc>
                <a:tc>
                  <a:txBody>
                    <a:bodyPr/>
                    <a:lstStyle/>
                    <a:p>
                      <a:r>
                        <a:rPr lang="en-GB" dirty="0"/>
                        <a:t>Availability</a:t>
                      </a:r>
                    </a:p>
                  </a:txBody>
                  <a:tcPr/>
                </a:tc>
                <a:extLst>
                  <a:ext uri="{0D108BD9-81ED-4DB2-BD59-A6C34878D82A}">
                    <a16:rowId xmlns:a16="http://schemas.microsoft.com/office/drawing/2014/main" val="1246928019"/>
                  </a:ext>
                </a:extLst>
              </a:tr>
              <a:tr h="370840">
                <a:tc>
                  <a:txBody>
                    <a:bodyPr/>
                    <a:lstStyle/>
                    <a:p>
                      <a:r>
                        <a:rPr lang="en-GB" dirty="0"/>
                        <a:t>15 October 2021 9:30-12:30</a:t>
                      </a:r>
                    </a:p>
                  </a:txBody>
                  <a:tcPr/>
                </a:tc>
                <a:tc>
                  <a:txBody>
                    <a:bodyPr/>
                    <a:lstStyle/>
                    <a:p>
                      <a:r>
                        <a:rPr lang="en-GB" dirty="0"/>
                        <a:t>Places available </a:t>
                      </a:r>
                    </a:p>
                  </a:txBody>
                  <a:tcPr/>
                </a:tc>
                <a:extLst>
                  <a:ext uri="{0D108BD9-81ED-4DB2-BD59-A6C34878D82A}">
                    <a16:rowId xmlns:a16="http://schemas.microsoft.com/office/drawing/2014/main" val="2564790241"/>
                  </a:ext>
                </a:extLst>
              </a:tr>
              <a:tr h="370840">
                <a:tc>
                  <a:txBody>
                    <a:bodyPr/>
                    <a:lstStyle/>
                    <a:p>
                      <a:r>
                        <a:rPr lang="en-GB" dirty="0"/>
                        <a:t>20 October 2021 9:30-12:30</a:t>
                      </a:r>
                    </a:p>
                  </a:txBody>
                  <a:tcPr/>
                </a:tc>
                <a:tc>
                  <a:txBody>
                    <a:bodyPr/>
                    <a:lstStyle/>
                    <a:p>
                      <a:r>
                        <a:rPr lang="en-GB" dirty="0"/>
                        <a:t>Places available </a:t>
                      </a:r>
                    </a:p>
                  </a:txBody>
                  <a:tcPr/>
                </a:tc>
                <a:extLst>
                  <a:ext uri="{0D108BD9-81ED-4DB2-BD59-A6C34878D82A}">
                    <a16:rowId xmlns:a16="http://schemas.microsoft.com/office/drawing/2014/main" val="3031454285"/>
                  </a:ext>
                </a:extLst>
              </a:tr>
              <a:tr h="370840">
                <a:tc>
                  <a:txBody>
                    <a:bodyPr/>
                    <a:lstStyle/>
                    <a:p>
                      <a:r>
                        <a:rPr lang="en-GB" dirty="0"/>
                        <a:t>23 November 2021 9:30-12:30</a:t>
                      </a:r>
                    </a:p>
                  </a:txBody>
                  <a:tcPr/>
                </a:tc>
                <a:tc>
                  <a:txBody>
                    <a:bodyPr/>
                    <a:lstStyle/>
                    <a:p>
                      <a:r>
                        <a:rPr lang="en-GB" dirty="0"/>
                        <a:t>Places available </a:t>
                      </a:r>
                    </a:p>
                  </a:txBody>
                  <a:tcPr/>
                </a:tc>
                <a:extLst>
                  <a:ext uri="{0D108BD9-81ED-4DB2-BD59-A6C34878D82A}">
                    <a16:rowId xmlns:a16="http://schemas.microsoft.com/office/drawing/2014/main" val="2170187353"/>
                  </a:ext>
                </a:extLst>
              </a:tr>
              <a:tr h="370840">
                <a:tc>
                  <a:txBody>
                    <a:bodyPr/>
                    <a:lstStyle/>
                    <a:p>
                      <a:r>
                        <a:rPr lang="en-GB" dirty="0"/>
                        <a:t>23 November 2021 1:30-4:30</a:t>
                      </a:r>
                    </a:p>
                  </a:txBody>
                  <a:tcPr/>
                </a:tc>
                <a:tc>
                  <a:txBody>
                    <a:bodyPr/>
                    <a:lstStyle/>
                    <a:p>
                      <a:r>
                        <a:rPr lang="en-GB" dirty="0"/>
                        <a:t>Places available </a:t>
                      </a:r>
                    </a:p>
                  </a:txBody>
                  <a:tcPr/>
                </a:tc>
                <a:extLst>
                  <a:ext uri="{0D108BD9-81ED-4DB2-BD59-A6C34878D82A}">
                    <a16:rowId xmlns:a16="http://schemas.microsoft.com/office/drawing/2014/main" val="710558827"/>
                  </a:ext>
                </a:extLst>
              </a:tr>
            </a:tbl>
          </a:graphicData>
        </a:graphic>
      </p:graphicFrame>
      <p:sp>
        <p:nvSpPr>
          <p:cNvPr id="9" name="Rectangle: Rounded Corners 8">
            <a:extLst>
              <a:ext uri="{FF2B5EF4-FFF2-40B4-BE49-F238E27FC236}">
                <a16:creationId xmlns:a16="http://schemas.microsoft.com/office/drawing/2014/main" id="{8FB4CFF9-5157-4099-A06B-FC652BFDB694}"/>
              </a:ext>
            </a:extLst>
          </p:cNvPr>
          <p:cNvSpPr/>
          <p:nvPr/>
        </p:nvSpPr>
        <p:spPr>
          <a:xfrm>
            <a:off x="2082801" y="12812237"/>
            <a:ext cx="8127999" cy="1269796"/>
          </a:xfrm>
          <a:prstGeom prst="roundRect">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tx1"/>
                </a:solidFill>
                <a:latin typeface="Arial" panose="020B0604020202020204" pitchFamily="34" charset="0"/>
                <a:cs typeface="Arial" panose="020B0604020202020204" pitchFamily="34" charset="0"/>
              </a:rPr>
              <a:t>You can log onto the HSCP or HSAB booking systems and add your name to our waiting lists for any courses </a:t>
            </a:r>
          </a:p>
        </p:txBody>
      </p:sp>
      <p:sp>
        <p:nvSpPr>
          <p:cNvPr id="7" name="Rectangle: Rounded Corners 6">
            <a:extLst>
              <a:ext uri="{FF2B5EF4-FFF2-40B4-BE49-F238E27FC236}">
                <a16:creationId xmlns:a16="http://schemas.microsoft.com/office/drawing/2014/main" id="{0C393345-65A4-4840-9DAE-625DCE6CC0B4}"/>
              </a:ext>
            </a:extLst>
          </p:cNvPr>
          <p:cNvSpPr/>
          <p:nvPr/>
        </p:nvSpPr>
        <p:spPr>
          <a:xfrm>
            <a:off x="2082800" y="14605159"/>
            <a:ext cx="8128000" cy="11429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rPr>
              <a:t>For bookings, please visit the HSCP </a:t>
            </a:r>
            <a:r>
              <a:rPr lang="en-GB" sz="2400" b="1" dirty="0">
                <a:solidFill>
                  <a:schemeClr val="bg1"/>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website</a:t>
            </a:r>
            <a:endParaRPr lang="en-GB" dirty="0"/>
          </a:p>
          <a:p>
            <a:pPr algn="ctr"/>
            <a:endParaRPr lang="en-GB" dirty="0"/>
          </a:p>
        </p:txBody>
      </p:sp>
    </p:spTree>
    <p:extLst>
      <p:ext uri="{BB962C8B-B14F-4D97-AF65-F5344CB8AC3E}">
        <p14:creationId xmlns:p14="http://schemas.microsoft.com/office/powerpoint/2010/main" val="21571171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1DB0DB3-6E02-4D7B-9EBB-074C5DC22F8A}"/>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10" name="TextBox 9">
            <a:extLst>
              <a:ext uri="{FF2B5EF4-FFF2-40B4-BE49-F238E27FC236}">
                <a16:creationId xmlns:a16="http://schemas.microsoft.com/office/drawing/2014/main" id="{9A4B88EE-F08C-44BE-A488-B356A2709F6F}"/>
              </a:ext>
            </a:extLst>
          </p:cNvPr>
          <p:cNvSpPr txBox="1"/>
          <p:nvPr/>
        </p:nvSpPr>
        <p:spPr>
          <a:xfrm>
            <a:off x="711200" y="2968001"/>
            <a:ext cx="10947400" cy="5786199"/>
          </a:xfrm>
          <a:prstGeom prst="rect">
            <a:avLst/>
          </a:prstGeom>
          <a:noFill/>
        </p:spPr>
        <p:txBody>
          <a:bodyPr wrap="square" rtlCol="0">
            <a:spAutoFit/>
          </a:bodyPr>
          <a:lstStyle/>
          <a:p>
            <a:r>
              <a:rPr lang="en-GB" sz="3600" b="1" dirty="0">
                <a:latin typeface="Arial" panose="020B0604020202020204" pitchFamily="34" charset="0"/>
                <a:cs typeface="Arial" panose="020B0604020202020204" pitchFamily="34" charset="0"/>
              </a:rPr>
              <a:t>Supervision: An Introduction</a:t>
            </a:r>
          </a:p>
          <a:p>
            <a:endParaRPr lang="en-GB" dirty="0">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rPr>
              <a:t>A 3 hour seminar on the importance and purpose of Reflective Supervision </a:t>
            </a:r>
          </a:p>
          <a:p>
            <a:endParaRPr lang="en-GB" sz="2000" dirty="0">
              <a:latin typeface="Arial" panose="020B0604020202020204" pitchFamily="34" charset="0"/>
              <a:cs typeface="Arial" panose="020B0604020202020204" pitchFamily="34" charset="0"/>
            </a:endParaRPr>
          </a:p>
          <a:p>
            <a:r>
              <a:rPr lang="en-GB" sz="2000" b="1" dirty="0">
                <a:latin typeface="Arial" panose="020B0604020202020204" pitchFamily="34" charset="0"/>
                <a:cs typeface="Arial" panose="020B0604020202020204" pitchFamily="34" charset="0"/>
              </a:rPr>
              <a:t>Aim</a:t>
            </a:r>
            <a:r>
              <a:rPr lang="en-GB" sz="2000" dirty="0">
                <a:latin typeface="Arial" panose="020B0604020202020204" pitchFamily="34" charset="0"/>
                <a:cs typeface="Arial" panose="020B0604020202020204" pitchFamily="34" charset="0"/>
              </a:rPr>
              <a:t>:</a:t>
            </a:r>
          </a:p>
          <a:p>
            <a:endParaRPr lang="en-GB"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sz="2000" dirty="0">
                <a:latin typeface="Arial" panose="020B0604020202020204" pitchFamily="34" charset="0"/>
                <a:cs typeface="Arial" panose="020B0604020202020204" pitchFamily="34" charset="0"/>
              </a:rPr>
              <a:t>The session will raise awareness and reinforce the importance of reflective supervision before, during and after Covid;</a:t>
            </a:r>
          </a:p>
          <a:p>
            <a:pPr marL="342900" indent="-342900">
              <a:buFont typeface="Arial" panose="020B0604020202020204" pitchFamily="34" charset="0"/>
              <a:buChar char="•"/>
            </a:pPr>
            <a:r>
              <a:rPr lang="en-GB" sz="2000" dirty="0">
                <a:latin typeface="Arial" panose="020B0604020202020204" pitchFamily="34" charset="0"/>
                <a:cs typeface="Arial" panose="020B0604020202020204" pitchFamily="34" charset="0"/>
              </a:rPr>
              <a:t>The focus will be on the importance of proper training, time management (protected time and space to enable staff to think properly); the importance of support and development; accountability (and what makes for accountability); comfort with safe uncertainty; and what supervision aims to achieve over the longer term;</a:t>
            </a:r>
          </a:p>
          <a:p>
            <a:pPr marL="342900" indent="-342900">
              <a:buFont typeface="Arial" panose="020B0604020202020204" pitchFamily="34" charset="0"/>
              <a:buChar char="•"/>
            </a:pPr>
            <a:r>
              <a:rPr lang="en-GB" sz="2000" dirty="0">
                <a:latin typeface="Arial" panose="020B0604020202020204" pitchFamily="34" charset="0"/>
                <a:cs typeface="Arial" panose="020B0604020202020204" pitchFamily="34" charset="0"/>
              </a:rPr>
              <a:t>An opportunity to consider the importance, purposes and context of Supervision’ &amp; ‘the needs/qualities of effective supervisors’.</a:t>
            </a:r>
          </a:p>
          <a:p>
            <a:pPr marL="342900" indent="-342900">
              <a:buFont typeface="Arial" panose="020B0604020202020204" pitchFamily="34" charset="0"/>
              <a:buChar char="•"/>
            </a:pPr>
            <a:endParaRPr lang="en-GB" sz="2000" dirty="0">
              <a:latin typeface="Arial" panose="020B0604020202020204" pitchFamily="34" charset="0"/>
              <a:cs typeface="Arial" panose="020B0604020202020204" pitchFamily="34" charset="0"/>
            </a:endParaRPr>
          </a:p>
          <a:p>
            <a:r>
              <a:rPr lang="en-GB" sz="2000" i="1" dirty="0">
                <a:latin typeface="Arial" panose="020B0604020202020204" pitchFamily="34" charset="0"/>
                <a:cs typeface="Arial" panose="020B0604020202020204" pitchFamily="34" charset="0"/>
              </a:rPr>
              <a:t>Please note: this seminar is based on the Integrated Model (4x4x4) but will not teach the model in detail. </a:t>
            </a:r>
          </a:p>
          <a:p>
            <a:endParaRPr lang="en-GB" dirty="0">
              <a:latin typeface="Arial" panose="020B0604020202020204" pitchFamily="34" charset="0"/>
              <a:cs typeface="Arial" panose="020B0604020202020204" pitchFamily="34" charset="0"/>
            </a:endParaRPr>
          </a:p>
        </p:txBody>
      </p:sp>
      <p:graphicFrame>
        <p:nvGraphicFramePr>
          <p:cNvPr id="8" name="Table 18">
            <a:extLst>
              <a:ext uri="{FF2B5EF4-FFF2-40B4-BE49-F238E27FC236}">
                <a16:creationId xmlns:a16="http://schemas.microsoft.com/office/drawing/2014/main" id="{DC3ED5A9-8DDC-4E82-BAB7-A8DB801E6EA7}"/>
              </a:ext>
            </a:extLst>
          </p:cNvPr>
          <p:cNvGraphicFramePr>
            <a:graphicFrameLocks noGrp="1"/>
          </p:cNvGraphicFramePr>
          <p:nvPr>
            <p:extLst>
              <p:ext uri="{D42A27DB-BD31-4B8C-83A1-F6EECF244321}">
                <p14:modId xmlns:p14="http://schemas.microsoft.com/office/powerpoint/2010/main" val="292223150"/>
              </p:ext>
            </p:extLst>
          </p:nvPr>
        </p:nvGraphicFramePr>
        <p:xfrm>
          <a:off x="2032000" y="9332124"/>
          <a:ext cx="8128000" cy="228600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062508448"/>
                    </a:ext>
                  </a:extLst>
                </a:gridCol>
                <a:gridCol w="4064000">
                  <a:extLst>
                    <a:ext uri="{9D8B030D-6E8A-4147-A177-3AD203B41FA5}">
                      <a16:colId xmlns:a16="http://schemas.microsoft.com/office/drawing/2014/main" val="2750367952"/>
                    </a:ext>
                  </a:extLst>
                </a:gridCol>
              </a:tblGrid>
              <a:tr h="218440">
                <a:tc>
                  <a:txBody>
                    <a:bodyPr/>
                    <a:lstStyle/>
                    <a:p>
                      <a:r>
                        <a:rPr lang="en-GB" dirty="0"/>
                        <a:t>Date</a:t>
                      </a:r>
                    </a:p>
                  </a:txBody>
                  <a:tcPr/>
                </a:tc>
                <a:tc>
                  <a:txBody>
                    <a:bodyPr/>
                    <a:lstStyle/>
                    <a:p>
                      <a:r>
                        <a:rPr lang="en-GB" dirty="0"/>
                        <a:t>Availability</a:t>
                      </a:r>
                    </a:p>
                  </a:txBody>
                  <a:tcPr/>
                </a:tc>
                <a:extLst>
                  <a:ext uri="{0D108BD9-81ED-4DB2-BD59-A6C34878D82A}">
                    <a16:rowId xmlns:a16="http://schemas.microsoft.com/office/drawing/2014/main" val="1246928019"/>
                  </a:ext>
                </a:extLst>
              </a:tr>
              <a:tr h="370840">
                <a:tc>
                  <a:txBody>
                    <a:bodyPr/>
                    <a:lstStyle/>
                    <a:p>
                      <a:r>
                        <a:rPr lang="en-GB" dirty="0"/>
                        <a:t>18 October 2021 9:30-12:30</a:t>
                      </a:r>
                    </a:p>
                  </a:txBody>
                  <a:tcPr/>
                </a:tc>
                <a:tc>
                  <a:txBody>
                    <a:bodyPr/>
                    <a:lstStyle/>
                    <a:p>
                      <a:r>
                        <a:rPr lang="en-GB" dirty="0"/>
                        <a:t>FULLY BOOKED </a:t>
                      </a:r>
                    </a:p>
                  </a:txBody>
                  <a:tcPr/>
                </a:tc>
                <a:extLst>
                  <a:ext uri="{0D108BD9-81ED-4DB2-BD59-A6C34878D82A}">
                    <a16:rowId xmlns:a16="http://schemas.microsoft.com/office/drawing/2014/main" val="2564790241"/>
                  </a:ext>
                </a:extLst>
              </a:tr>
              <a:tr h="370840">
                <a:tc>
                  <a:txBody>
                    <a:bodyPr/>
                    <a:lstStyle/>
                    <a:p>
                      <a:r>
                        <a:rPr lang="en-GB" dirty="0"/>
                        <a:t>3 November 2021 9:30-12:30</a:t>
                      </a:r>
                    </a:p>
                  </a:txBody>
                  <a:tcPr/>
                </a:tc>
                <a:tc>
                  <a:txBody>
                    <a:bodyPr/>
                    <a:lstStyle/>
                    <a:p>
                      <a:r>
                        <a:rPr lang="en-GB" dirty="0"/>
                        <a:t>Places available </a:t>
                      </a:r>
                    </a:p>
                  </a:txBody>
                  <a:tcPr/>
                </a:tc>
                <a:extLst>
                  <a:ext uri="{0D108BD9-81ED-4DB2-BD59-A6C34878D82A}">
                    <a16:rowId xmlns:a16="http://schemas.microsoft.com/office/drawing/2014/main" val="3789234492"/>
                  </a:ext>
                </a:extLst>
              </a:tr>
              <a:tr h="370840">
                <a:tc>
                  <a:txBody>
                    <a:bodyPr/>
                    <a:lstStyle/>
                    <a:p>
                      <a:r>
                        <a:rPr lang="en-GB" dirty="0"/>
                        <a:t>6 December 2021 14:00-17:00</a:t>
                      </a:r>
                    </a:p>
                  </a:txBody>
                  <a:tcPr/>
                </a:tc>
                <a:tc>
                  <a:txBody>
                    <a:bodyPr/>
                    <a:lstStyle/>
                    <a:p>
                      <a:r>
                        <a:rPr lang="en-GB" dirty="0"/>
                        <a:t>Places available </a:t>
                      </a:r>
                    </a:p>
                  </a:txBody>
                  <a:tcPr/>
                </a:tc>
                <a:extLst>
                  <a:ext uri="{0D108BD9-81ED-4DB2-BD59-A6C34878D82A}">
                    <a16:rowId xmlns:a16="http://schemas.microsoft.com/office/drawing/2014/main" val="1050403758"/>
                  </a:ext>
                </a:extLst>
              </a:tr>
              <a:tr h="370840">
                <a:tc>
                  <a:txBody>
                    <a:bodyPr/>
                    <a:lstStyle/>
                    <a:p>
                      <a:r>
                        <a:rPr lang="en-GB" dirty="0"/>
                        <a:t>24 January 2022 9:30-12:30</a:t>
                      </a:r>
                    </a:p>
                  </a:txBody>
                  <a:tcPr/>
                </a:tc>
                <a:tc>
                  <a:txBody>
                    <a:bodyPr/>
                    <a:lstStyle/>
                    <a:p>
                      <a:r>
                        <a:rPr lang="en-GB" dirty="0"/>
                        <a:t>Places available </a:t>
                      </a:r>
                    </a:p>
                  </a:txBody>
                  <a:tcPr/>
                </a:tc>
                <a:extLst>
                  <a:ext uri="{0D108BD9-81ED-4DB2-BD59-A6C34878D82A}">
                    <a16:rowId xmlns:a16="http://schemas.microsoft.com/office/drawing/2014/main" val="3719479512"/>
                  </a:ext>
                </a:extLst>
              </a:tr>
            </a:tbl>
          </a:graphicData>
        </a:graphic>
      </p:graphicFrame>
      <p:sp>
        <p:nvSpPr>
          <p:cNvPr id="9" name="Rectangle: Rounded Corners 8">
            <a:extLst>
              <a:ext uri="{FF2B5EF4-FFF2-40B4-BE49-F238E27FC236}">
                <a16:creationId xmlns:a16="http://schemas.microsoft.com/office/drawing/2014/main" id="{8FB4CFF9-5157-4099-A06B-FC652BFDB694}"/>
              </a:ext>
            </a:extLst>
          </p:cNvPr>
          <p:cNvSpPr/>
          <p:nvPr/>
        </p:nvSpPr>
        <p:spPr>
          <a:xfrm>
            <a:off x="2082801" y="12812237"/>
            <a:ext cx="8127999" cy="1269796"/>
          </a:xfrm>
          <a:prstGeom prst="roundRect">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tx1"/>
                </a:solidFill>
                <a:latin typeface="Arial" panose="020B0604020202020204" pitchFamily="34" charset="0"/>
                <a:cs typeface="Arial" panose="020B0604020202020204" pitchFamily="34" charset="0"/>
              </a:rPr>
              <a:t>You can log onto the HSCP or HSAB booking systems and add your name to our waiting lists for any courses </a:t>
            </a:r>
          </a:p>
        </p:txBody>
      </p:sp>
      <p:sp>
        <p:nvSpPr>
          <p:cNvPr id="7" name="Rectangle: Rounded Corners 6">
            <a:extLst>
              <a:ext uri="{FF2B5EF4-FFF2-40B4-BE49-F238E27FC236}">
                <a16:creationId xmlns:a16="http://schemas.microsoft.com/office/drawing/2014/main" id="{0C393345-65A4-4840-9DAE-625DCE6CC0B4}"/>
              </a:ext>
            </a:extLst>
          </p:cNvPr>
          <p:cNvSpPr/>
          <p:nvPr/>
        </p:nvSpPr>
        <p:spPr>
          <a:xfrm>
            <a:off x="2082800" y="14605159"/>
            <a:ext cx="8128000" cy="11429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rPr>
              <a:t>For bookings, please visit the HSCP </a:t>
            </a:r>
            <a:r>
              <a:rPr lang="en-GB" sz="2400" b="1" dirty="0">
                <a:solidFill>
                  <a:schemeClr val="bg1"/>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website</a:t>
            </a:r>
            <a:endParaRPr lang="en-GB" dirty="0"/>
          </a:p>
          <a:p>
            <a:pPr algn="ctr"/>
            <a:endParaRPr lang="en-GB" dirty="0"/>
          </a:p>
        </p:txBody>
      </p:sp>
    </p:spTree>
    <p:extLst>
      <p:ext uri="{BB962C8B-B14F-4D97-AF65-F5344CB8AC3E}">
        <p14:creationId xmlns:p14="http://schemas.microsoft.com/office/powerpoint/2010/main" val="15014492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1DB0DB3-6E02-4D7B-9EBB-074C5DC22F8A}"/>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10" name="TextBox 9">
            <a:extLst>
              <a:ext uri="{FF2B5EF4-FFF2-40B4-BE49-F238E27FC236}">
                <a16:creationId xmlns:a16="http://schemas.microsoft.com/office/drawing/2014/main" id="{9A4B88EE-F08C-44BE-A488-B356A2709F6F}"/>
              </a:ext>
            </a:extLst>
          </p:cNvPr>
          <p:cNvSpPr txBox="1"/>
          <p:nvPr/>
        </p:nvSpPr>
        <p:spPr>
          <a:xfrm>
            <a:off x="711200" y="2968001"/>
            <a:ext cx="10947400" cy="5016758"/>
          </a:xfrm>
          <a:prstGeom prst="rect">
            <a:avLst/>
          </a:prstGeom>
          <a:noFill/>
        </p:spPr>
        <p:txBody>
          <a:bodyPr wrap="square" rtlCol="0">
            <a:spAutoFit/>
          </a:bodyPr>
          <a:lstStyle/>
          <a:p>
            <a:r>
              <a:rPr lang="en-GB" sz="2800" b="1" dirty="0">
                <a:latin typeface="Arial" panose="020B0604020202020204" pitchFamily="34" charset="0"/>
                <a:cs typeface="Arial" panose="020B0604020202020204" pitchFamily="34" charset="0"/>
              </a:rPr>
              <a:t>PREVENT: Misogyny &amp; Violence Against Women and Girls in the context of Extremism</a:t>
            </a:r>
          </a:p>
          <a:p>
            <a:r>
              <a:rPr lang="en-GB" sz="2800" b="1" dirty="0">
                <a:latin typeface="Arial" panose="020B0604020202020204" pitchFamily="34" charset="0"/>
                <a:cs typeface="Arial" panose="020B0604020202020204" pitchFamily="34" charset="0"/>
              </a:rPr>
              <a:t>LUNCH &amp; LEARN SESSIONS 1pm to 1:40pm </a:t>
            </a:r>
          </a:p>
          <a:p>
            <a:endParaRPr lang="en-GB" dirty="0">
              <a:latin typeface="Arial" panose="020B0604020202020204" pitchFamily="34" charset="0"/>
              <a:cs typeface="Arial" panose="020B0604020202020204" pitchFamily="34" charset="0"/>
            </a:endParaRPr>
          </a:p>
          <a:p>
            <a:r>
              <a:rPr lang="en-GB" sz="2000" b="1" dirty="0">
                <a:latin typeface="Arial" panose="020B0604020202020204" pitchFamily="34" charset="0"/>
                <a:cs typeface="Arial" panose="020B0604020202020204" pitchFamily="34" charset="0"/>
              </a:rPr>
              <a:t>Facilitator: Sophie Lawrence, Prevent Programme Manager, Community Protection  </a:t>
            </a:r>
          </a:p>
          <a:p>
            <a:endParaRPr lang="en-GB" sz="2000" b="1" dirty="0">
              <a:latin typeface="Arial" panose="020B0604020202020204" pitchFamily="34" charset="0"/>
              <a:cs typeface="Arial" panose="020B0604020202020204" pitchFamily="34" charset="0"/>
            </a:endParaRPr>
          </a:p>
          <a:p>
            <a:r>
              <a:rPr lang="en-GB" sz="2000" b="1" dirty="0">
                <a:latin typeface="Arial" panose="020B0604020202020204" pitchFamily="34" charset="0"/>
                <a:cs typeface="Arial" panose="020B0604020202020204" pitchFamily="34" charset="0"/>
              </a:rPr>
              <a:t>Aim</a:t>
            </a:r>
            <a:r>
              <a:rPr lang="en-GB" sz="2000" dirty="0">
                <a:latin typeface="Arial" panose="020B0604020202020204" pitchFamily="34" charset="0"/>
                <a:cs typeface="Arial" panose="020B0604020202020204" pitchFamily="34" charset="0"/>
              </a:rPr>
              <a:t>:</a:t>
            </a:r>
          </a:p>
          <a:p>
            <a:endParaRPr lang="en-GB" dirty="0">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rPr>
              <a:t>To understand the growing links between misogyny, VAWG and extreme ideologies such as branches of Satanism, the </a:t>
            </a:r>
            <a:r>
              <a:rPr lang="en-GB" sz="2000" dirty="0" err="1">
                <a:latin typeface="Arial" panose="020B0604020202020204" pitchFamily="34" charset="0"/>
                <a:cs typeface="Arial" panose="020B0604020202020204" pitchFamily="34" charset="0"/>
              </a:rPr>
              <a:t>Incel</a:t>
            </a:r>
            <a:r>
              <a:rPr lang="en-GB" sz="2000" dirty="0">
                <a:latin typeface="Arial" panose="020B0604020202020204" pitchFamily="34" charset="0"/>
                <a:cs typeface="Arial" panose="020B0604020202020204" pitchFamily="34" charset="0"/>
              </a:rPr>
              <a:t> movement and the Islamic State. </a:t>
            </a:r>
          </a:p>
          <a:p>
            <a:endParaRPr lang="en-GB" sz="2000" dirty="0">
              <a:latin typeface="Arial" panose="020B0604020202020204" pitchFamily="34" charset="0"/>
              <a:cs typeface="Arial" panose="020B0604020202020204" pitchFamily="34" charset="0"/>
            </a:endParaRPr>
          </a:p>
          <a:p>
            <a:r>
              <a:rPr lang="en-GB" sz="2000" b="1" i="1" dirty="0">
                <a:latin typeface="Arial" panose="020B0604020202020204" pitchFamily="34" charset="0"/>
                <a:cs typeface="Arial" panose="020B0604020202020204" pitchFamily="34" charset="0"/>
              </a:rPr>
              <a:t>Please do be aware that this is new research into a sensitive topic and the presentation contains sensitive content and imagery.</a:t>
            </a:r>
          </a:p>
          <a:p>
            <a:endParaRPr lang="en-GB" sz="2000" b="1" i="1" dirty="0">
              <a:latin typeface="Arial" panose="020B0604020202020204" pitchFamily="34" charset="0"/>
              <a:cs typeface="Arial" panose="020B0604020202020204" pitchFamily="34" charset="0"/>
            </a:endParaRPr>
          </a:p>
          <a:p>
            <a:r>
              <a:rPr lang="en-GB" sz="2000" b="1" dirty="0">
                <a:latin typeface="Arial" panose="020B0604020202020204" pitchFamily="34" charset="0"/>
                <a:cs typeface="Arial" panose="020B0604020202020204" pitchFamily="34" charset="0"/>
              </a:rPr>
              <a:t>Audience: </a:t>
            </a:r>
            <a:r>
              <a:rPr lang="en-GB" sz="2000" dirty="0">
                <a:latin typeface="Arial" panose="020B0604020202020204" pitchFamily="34" charset="0"/>
                <a:cs typeface="Arial" panose="020B0604020202020204" pitchFamily="34" charset="0"/>
              </a:rPr>
              <a:t>Adult and Children Practitioners </a:t>
            </a:r>
            <a:endParaRPr lang="en-GB" sz="2000" b="1" dirty="0">
              <a:latin typeface="Arial" panose="020B0604020202020204" pitchFamily="34" charset="0"/>
              <a:cs typeface="Arial" panose="020B0604020202020204" pitchFamily="34" charset="0"/>
            </a:endParaRPr>
          </a:p>
        </p:txBody>
      </p:sp>
      <p:graphicFrame>
        <p:nvGraphicFramePr>
          <p:cNvPr id="8" name="Table 18">
            <a:extLst>
              <a:ext uri="{FF2B5EF4-FFF2-40B4-BE49-F238E27FC236}">
                <a16:creationId xmlns:a16="http://schemas.microsoft.com/office/drawing/2014/main" id="{DC3ED5A9-8DDC-4E82-BAB7-A8DB801E6EA7}"/>
              </a:ext>
            </a:extLst>
          </p:cNvPr>
          <p:cNvGraphicFramePr>
            <a:graphicFrameLocks noGrp="1"/>
          </p:cNvGraphicFramePr>
          <p:nvPr>
            <p:extLst>
              <p:ext uri="{D42A27DB-BD31-4B8C-83A1-F6EECF244321}">
                <p14:modId xmlns:p14="http://schemas.microsoft.com/office/powerpoint/2010/main" val="2452660791"/>
              </p:ext>
            </p:extLst>
          </p:nvPr>
        </p:nvGraphicFramePr>
        <p:xfrm>
          <a:off x="2032000" y="9332124"/>
          <a:ext cx="8128000" cy="182880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062508448"/>
                    </a:ext>
                  </a:extLst>
                </a:gridCol>
                <a:gridCol w="4064000">
                  <a:extLst>
                    <a:ext uri="{9D8B030D-6E8A-4147-A177-3AD203B41FA5}">
                      <a16:colId xmlns:a16="http://schemas.microsoft.com/office/drawing/2014/main" val="2750367952"/>
                    </a:ext>
                  </a:extLst>
                </a:gridCol>
              </a:tblGrid>
              <a:tr h="218440">
                <a:tc>
                  <a:txBody>
                    <a:bodyPr/>
                    <a:lstStyle/>
                    <a:p>
                      <a:r>
                        <a:rPr lang="en-GB" dirty="0"/>
                        <a:t>Date</a:t>
                      </a:r>
                    </a:p>
                  </a:txBody>
                  <a:tcPr/>
                </a:tc>
                <a:tc>
                  <a:txBody>
                    <a:bodyPr/>
                    <a:lstStyle/>
                    <a:p>
                      <a:r>
                        <a:rPr lang="en-GB" dirty="0"/>
                        <a:t>Availability</a:t>
                      </a:r>
                    </a:p>
                  </a:txBody>
                  <a:tcPr/>
                </a:tc>
                <a:extLst>
                  <a:ext uri="{0D108BD9-81ED-4DB2-BD59-A6C34878D82A}">
                    <a16:rowId xmlns:a16="http://schemas.microsoft.com/office/drawing/2014/main" val="1246928019"/>
                  </a:ext>
                </a:extLst>
              </a:tr>
              <a:tr h="370840">
                <a:tc>
                  <a:txBody>
                    <a:bodyPr/>
                    <a:lstStyle/>
                    <a:p>
                      <a:r>
                        <a:rPr lang="en-GB" dirty="0"/>
                        <a:t>8 November 2021</a:t>
                      </a:r>
                    </a:p>
                  </a:txBody>
                  <a:tcPr/>
                </a:tc>
                <a:tc>
                  <a:txBody>
                    <a:bodyPr/>
                    <a:lstStyle/>
                    <a:p>
                      <a:r>
                        <a:rPr lang="en-GB" dirty="0"/>
                        <a:t>Places available </a:t>
                      </a:r>
                    </a:p>
                  </a:txBody>
                  <a:tcPr/>
                </a:tc>
                <a:extLst>
                  <a:ext uri="{0D108BD9-81ED-4DB2-BD59-A6C34878D82A}">
                    <a16:rowId xmlns:a16="http://schemas.microsoft.com/office/drawing/2014/main" val="3789234492"/>
                  </a:ext>
                </a:extLst>
              </a:tr>
              <a:tr h="370840">
                <a:tc>
                  <a:txBody>
                    <a:bodyPr/>
                    <a:lstStyle/>
                    <a:p>
                      <a:r>
                        <a:rPr lang="en-GB" dirty="0"/>
                        <a:t>10 January 2022</a:t>
                      </a:r>
                    </a:p>
                  </a:txBody>
                  <a:tcPr/>
                </a:tc>
                <a:tc>
                  <a:txBody>
                    <a:bodyPr/>
                    <a:lstStyle/>
                    <a:p>
                      <a:r>
                        <a:rPr lang="en-GB" dirty="0"/>
                        <a:t>Places available </a:t>
                      </a:r>
                    </a:p>
                  </a:txBody>
                  <a:tcPr/>
                </a:tc>
                <a:extLst>
                  <a:ext uri="{0D108BD9-81ED-4DB2-BD59-A6C34878D82A}">
                    <a16:rowId xmlns:a16="http://schemas.microsoft.com/office/drawing/2014/main" val="1050403758"/>
                  </a:ext>
                </a:extLst>
              </a:tr>
              <a:tr h="370840">
                <a:tc>
                  <a:txBody>
                    <a:bodyPr/>
                    <a:lstStyle/>
                    <a:p>
                      <a:r>
                        <a:rPr lang="en-GB" dirty="0"/>
                        <a:t>21 March 2022 </a:t>
                      </a:r>
                    </a:p>
                  </a:txBody>
                  <a:tcPr/>
                </a:tc>
                <a:tc>
                  <a:txBody>
                    <a:bodyPr/>
                    <a:lstStyle/>
                    <a:p>
                      <a:r>
                        <a:rPr lang="en-GB" dirty="0"/>
                        <a:t>Places available </a:t>
                      </a:r>
                    </a:p>
                  </a:txBody>
                  <a:tcPr/>
                </a:tc>
                <a:extLst>
                  <a:ext uri="{0D108BD9-81ED-4DB2-BD59-A6C34878D82A}">
                    <a16:rowId xmlns:a16="http://schemas.microsoft.com/office/drawing/2014/main" val="3719479512"/>
                  </a:ext>
                </a:extLst>
              </a:tr>
            </a:tbl>
          </a:graphicData>
        </a:graphic>
      </p:graphicFrame>
      <p:sp>
        <p:nvSpPr>
          <p:cNvPr id="9" name="Rectangle: Rounded Corners 8">
            <a:extLst>
              <a:ext uri="{FF2B5EF4-FFF2-40B4-BE49-F238E27FC236}">
                <a16:creationId xmlns:a16="http://schemas.microsoft.com/office/drawing/2014/main" id="{8FB4CFF9-5157-4099-A06B-FC652BFDB694}"/>
              </a:ext>
            </a:extLst>
          </p:cNvPr>
          <p:cNvSpPr/>
          <p:nvPr/>
        </p:nvSpPr>
        <p:spPr>
          <a:xfrm>
            <a:off x="2082801" y="12812237"/>
            <a:ext cx="8127999" cy="1269796"/>
          </a:xfrm>
          <a:prstGeom prst="roundRect">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tx1"/>
                </a:solidFill>
                <a:latin typeface="Arial" panose="020B0604020202020204" pitchFamily="34" charset="0"/>
                <a:cs typeface="Arial" panose="020B0604020202020204" pitchFamily="34" charset="0"/>
              </a:rPr>
              <a:t>You can log onto the HSCP or HSAB booking systems and add your name to our waiting lists for any courses </a:t>
            </a:r>
          </a:p>
        </p:txBody>
      </p:sp>
      <p:sp>
        <p:nvSpPr>
          <p:cNvPr id="7" name="Rectangle: Rounded Corners 6">
            <a:extLst>
              <a:ext uri="{FF2B5EF4-FFF2-40B4-BE49-F238E27FC236}">
                <a16:creationId xmlns:a16="http://schemas.microsoft.com/office/drawing/2014/main" id="{0C393345-65A4-4840-9DAE-625DCE6CC0B4}"/>
              </a:ext>
            </a:extLst>
          </p:cNvPr>
          <p:cNvSpPr/>
          <p:nvPr/>
        </p:nvSpPr>
        <p:spPr>
          <a:xfrm>
            <a:off x="2082800" y="14605159"/>
            <a:ext cx="8128000" cy="11429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rPr>
              <a:t>For bookings, please visit the HSCP </a:t>
            </a:r>
            <a:r>
              <a:rPr lang="en-GB" sz="2400" b="1" dirty="0">
                <a:solidFill>
                  <a:schemeClr val="bg1"/>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website</a:t>
            </a:r>
            <a:endParaRPr lang="en-GB" dirty="0"/>
          </a:p>
          <a:p>
            <a:pPr algn="ctr"/>
            <a:endParaRPr lang="en-GB" dirty="0"/>
          </a:p>
        </p:txBody>
      </p:sp>
    </p:spTree>
    <p:extLst>
      <p:ext uri="{BB962C8B-B14F-4D97-AF65-F5344CB8AC3E}">
        <p14:creationId xmlns:p14="http://schemas.microsoft.com/office/powerpoint/2010/main" val="11529528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1DB0DB3-6E02-4D7B-9EBB-074C5DC22F8A}"/>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10" name="TextBox 9">
            <a:extLst>
              <a:ext uri="{FF2B5EF4-FFF2-40B4-BE49-F238E27FC236}">
                <a16:creationId xmlns:a16="http://schemas.microsoft.com/office/drawing/2014/main" id="{9A4B88EE-F08C-44BE-A488-B356A2709F6F}"/>
              </a:ext>
            </a:extLst>
          </p:cNvPr>
          <p:cNvSpPr txBox="1"/>
          <p:nvPr/>
        </p:nvSpPr>
        <p:spPr>
          <a:xfrm>
            <a:off x="711200" y="2968001"/>
            <a:ext cx="10947400" cy="6186309"/>
          </a:xfrm>
          <a:prstGeom prst="rect">
            <a:avLst/>
          </a:prstGeom>
          <a:noFill/>
        </p:spPr>
        <p:txBody>
          <a:bodyPr wrap="square" rtlCol="0">
            <a:spAutoFit/>
          </a:bodyPr>
          <a:lstStyle/>
          <a:p>
            <a:r>
              <a:rPr lang="en-GB" sz="3600" b="1" dirty="0">
                <a:latin typeface="Arial" panose="020B0604020202020204" pitchFamily="34" charset="0"/>
                <a:cs typeface="Arial" panose="020B0604020202020204" pitchFamily="34" charset="0"/>
              </a:rPr>
              <a:t>Domestic Abuse </a:t>
            </a:r>
          </a:p>
          <a:p>
            <a:r>
              <a:rPr lang="en-GB" sz="3600" b="1" dirty="0">
                <a:latin typeface="Arial" panose="020B0604020202020204" pitchFamily="34" charset="0"/>
                <a:cs typeface="Arial" panose="020B0604020202020204" pitchFamily="34" charset="0"/>
              </a:rPr>
              <a:t>Facilitator: St Albans &amp; Hertsmere Women’s Refuge </a:t>
            </a:r>
          </a:p>
          <a:p>
            <a:endParaRPr lang="en-GB" dirty="0">
              <a:latin typeface="Arial" panose="020B0604020202020204" pitchFamily="34" charset="0"/>
              <a:cs typeface="Arial" panose="020B0604020202020204" pitchFamily="34" charset="0"/>
            </a:endParaRPr>
          </a:p>
          <a:p>
            <a:r>
              <a:rPr lang="en-GB" sz="2800" b="1" dirty="0">
                <a:latin typeface="Arial" panose="020B0604020202020204" pitchFamily="34" charset="0"/>
                <a:cs typeface="Arial" panose="020B0604020202020204" pitchFamily="34" charset="0"/>
              </a:rPr>
              <a:t>Aim: </a:t>
            </a:r>
            <a:r>
              <a:rPr lang="en-GB" sz="2800" dirty="0">
                <a:latin typeface="Arial" panose="020B0604020202020204" pitchFamily="34" charset="0"/>
                <a:cs typeface="Arial" panose="020B0604020202020204" pitchFamily="34" charset="0"/>
              </a:rPr>
              <a:t>The aim of the session is for delegates to gain an understanding of;</a:t>
            </a:r>
          </a:p>
          <a:p>
            <a:pPr marL="285750" indent="-285750">
              <a:buFont typeface="Arial" panose="020B0604020202020204" pitchFamily="34" charset="0"/>
              <a:buChar char="•"/>
            </a:pPr>
            <a:r>
              <a:rPr lang="en-GB" sz="2800" dirty="0">
                <a:latin typeface="Arial" panose="020B0604020202020204" pitchFamily="34" charset="0"/>
                <a:cs typeface="Arial" panose="020B0604020202020204" pitchFamily="34" charset="0"/>
              </a:rPr>
              <a:t>What is Domestic Abuse</a:t>
            </a:r>
          </a:p>
          <a:p>
            <a:pPr marL="285750" indent="-285750">
              <a:buFont typeface="Arial" panose="020B0604020202020204" pitchFamily="34" charset="0"/>
              <a:buChar char="•"/>
            </a:pPr>
            <a:r>
              <a:rPr lang="en-GB" sz="2800" dirty="0">
                <a:latin typeface="Arial" panose="020B0604020202020204" pitchFamily="34" charset="0"/>
                <a:cs typeface="Arial" panose="020B0604020202020204" pitchFamily="34" charset="0"/>
              </a:rPr>
              <a:t>The Prevalence and impact of Domestic Abuse</a:t>
            </a:r>
          </a:p>
          <a:p>
            <a:pPr marL="285750" indent="-285750">
              <a:buFont typeface="Arial" panose="020B0604020202020204" pitchFamily="34" charset="0"/>
              <a:buChar char="•"/>
            </a:pPr>
            <a:r>
              <a:rPr lang="en-GB" sz="2800" dirty="0">
                <a:latin typeface="Arial" panose="020B0604020202020204" pitchFamily="34" charset="0"/>
                <a:cs typeface="Arial" panose="020B0604020202020204" pitchFamily="34" charset="0"/>
              </a:rPr>
              <a:t>The high risk factors</a:t>
            </a:r>
          </a:p>
          <a:p>
            <a:endParaRPr lang="en-GB" sz="2800" dirty="0">
              <a:latin typeface="Arial" panose="020B0604020202020204" pitchFamily="34" charset="0"/>
              <a:cs typeface="Arial" panose="020B0604020202020204" pitchFamily="34" charset="0"/>
            </a:endParaRPr>
          </a:p>
          <a:p>
            <a:r>
              <a:rPr lang="en-GB" sz="2800" b="1" dirty="0">
                <a:latin typeface="Arial" panose="020B0604020202020204" pitchFamily="34" charset="0"/>
                <a:cs typeface="Arial" panose="020B0604020202020204" pitchFamily="34" charset="0"/>
              </a:rPr>
              <a:t>Outcomes:</a:t>
            </a:r>
          </a:p>
          <a:p>
            <a:r>
              <a:rPr lang="en-GB" sz="2800" dirty="0">
                <a:latin typeface="Arial" panose="020B0604020202020204" pitchFamily="34" charset="0"/>
                <a:cs typeface="Arial" panose="020B0604020202020204" pitchFamily="34" charset="0"/>
              </a:rPr>
              <a:t>At the end of this session delegates will gain an understanding of how to recognise, respond and refer potential victims</a:t>
            </a:r>
          </a:p>
          <a:p>
            <a:endParaRPr lang="en-GB" dirty="0">
              <a:latin typeface="Arial" panose="020B0604020202020204" pitchFamily="34" charset="0"/>
              <a:cs typeface="Arial" panose="020B0604020202020204" pitchFamily="34" charset="0"/>
            </a:endParaRPr>
          </a:p>
        </p:txBody>
      </p:sp>
      <p:graphicFrame>
        <p:nvGraphicFramePr>
          <p:cNvPr id="8" name="Table 18">
            <a:extLst>
              <a:ext uri="{FF2B5EF4-FFF2-40B4-BE49-F238E27FC236}">
                <a16:creationId xmlns:a16="http://schemas.microsoft.com/office/drawing/2014/main" id="{DC3ED5A9-8DDC-4E82-BAB7-A8DB801E6EA7}"/>
              </a:ext>
            </a:extLst>
          </p:cNvPr>
          <p:cNvGraphicFramePr>
            <a:graphicFrameLocks noGrp="1"/>
          </p:cNvGraphicFramePr>
          <p:nvPr>
            <p:extLst>
              <p:ext uri="{D42A27DB-BD31-4B8C-83A1-F6EECF244321}">
                <p14:modId xmlns:p14="http://schemas.microsoft.com/office/powerpoint/2010/main" val="482808378"/>
              </p:ext>
            </p:extLst>
          </p:nvPr>
        </p:nvGraphicFramePr>
        <p:xfrm>
          <a:off x="1886030" y="9840902"/>
          <a:ext cx="8128000" cy="1371600"/>
        </p:xfrm>
        <a:graphic>
          <a:graphicData uri="http://schemas.openxmlformats.org/drawingml/2006/table">
            <a:tbl>
              <a:tblPr firstRow="1" bandRow="1">
                <a:tableStyleId>{5C22544A-7EE6-4342-B048-85BDC9FD1C3A}</a:tableStyleId>
              </a:tblPr>
              <a:tblGrid>
                <a:gridCol w="4375873">
                  <a:extLst>
                    <a:ext uri="{9D8B030D-6E8A-4147-A177-3AD203B41FA5}">
                      <a16:colId xmlns:a16="http://schemas.microsoft.com/office/drawing/2014/main" val="2062508448"/>
                    </a:ext>
                  </a:extLst>
                </a:gridCol>
                <a:gridCol w="3752127">
                  <a:extLst>
                    <a:ext uri="{9D8B030D-6E8A-4147-A177-3AD203B41FA5}">
                      <a16:colId xmlns:a16="http://schemas.microsoft.com/office/drawing/2014/main" val="2750367952"/>
                    </a:ext>
                  </a:extLst>
                </a:gridCol>
              </a:tblGrid>
              <a:tr h="218440">
                <a:tc>
                  <a:txBody>
                    <a:bodyPr/>
                    <a:lstStyle/>
                    <a:p>
                      <a:r>
                        <a:rPr lang="en-GB" dirty="0"/>
                        <a:t>Date</a:t>
                      </a:r>
                    </a:p>
                  </a:txBody>
                  <a:tcPr/>
                </a:tc>
                <a:tc>
                  <a:txBody>
                    <a:bodyPr/>
                    <a:lstStyle/>
                    <a:p>
                      <a:r>
                        <a:rPr lang="en-GB" dirty="0"/>
                        <a:t>Availability</a:t>
                      </a:r>
                    </a:p>
                  </a:txBody>
                  <a:tcPr/>
                </a:tc>
                <a:extLst>
                  <a:ext uri="{0D108BD9-81ED-4DB2-BD59-A6C34878D82A}">
                    <a16:rowId xmlns:a16="http://schemas.microsoft.com/office/drawing/2014/main" val="1246928019"/>
                  </a:ext>
                </a:extLst>
              </a:tr>
              <a:tr h="370840">
                <a:tc>
                  <a:txBody>
                    <a:bodyPr/>
                    <a:lstStyle/>
                    <a:p>
                      <a:r>
                        <a:rPr lang="en-GB" dirty="0"/>
                        <a:t>20 Oct 2021 1:30pm to 3:30pm</a:t>
                      </a:r>
                    </a:p>
                  </a:txBody>
                  <a:tcPr/>
                </a:tc>
                <a:tc>
                  <a:txBody>
                    <a:bodyPr/>
                    <a:lstStyle/>
                    <a:p>
                      <a:r>
                        <a:rPr lang="en-GB" dirty="0"/>
                        <a:t>Places available </a:t>
                      </a:r>
                    </a:p>
                  </a:txBody>
                  <a:tcPr/>
                </a:tc>
                <a:extLst>
                  <a:ext uri="{0D108BD9-81ED-4DB2-BD59-A6C34878D82A}">
                    <a16:rowId xmlns:a16="http://schemas.microsoft.com/office/drawing/2014/main" val="1778421098"/>
                  </a:ext>
                </a:extLst>
              </a:tr>
              <a:tr h="370840">
                <a:tc>
                  <a:txBody>
                    <a:bodyPr/>
                    <a:lstStyle/>
                    <a:p>
                      <a:r>
                        <a:rPr lang="en-GB" dirty="0"/>
                        <a:t>11 Nov 2021 1:30pm to3:30pm</a:t>
                      </a:r>
                    </a:p>
                  </a:txBody>
                  <a:tcPr/>
                </a:tc>
                <a:tc>
                  <a:txBody>
                    <a:bodyPr/>
                    <a:lstStyle/>
                    <a:p>
                      <a:r>
                        <a:rPr lang="en-GB" dirty="0"/>
                        <a:t>Places available </a:t>
                      </a:r>
                    </a:p>
                  </a:txBody>
                  <a:tcPr/>
                </a:tc>
                <a:extLst>
                  <a:ext uri="{0D108BD9-81ED-4DB2-BD59-A6C34878D82A}">
                    <a16:rowId xmlns:a16="http://schemas.microsoft.com/office/drawing/2014/main" val="1074693883"/>
                  </a:ext>
                </a:extLst>
              </a:tr>
            </a:tbl>
          </a:graphicData>
        </a:graphic>
      </p:graphicFrame>
      <p:sp>
        <p:nvSpPr>
          <p:cNvPr id="9" name="Rectangle: Rounded Corners 8">
            <a:extLst>
              <a:ext uri="{FF2B5EF4-FFF2-40B4-BE49-F238E27FC236}">
                <a16:creationId xmlns:a16="http://schemas.microsoft.com/office/drawing/2014/main" id="{8FB4CFF9-5157-4099-A06B-FC652BFDB694}"/>
              </a:ext>
            </a:extLst>
          </p:cNvPr>
          <p:cNvSpPr/>
          <p:nvPr/>
        </p:nvSpPr>
        <p:spPr>
          <a:xfrm>
            <a:off x="2082801" y="12812237"/>
            <a:ext cx="8127999" cy="1269796"/>
          </a:xfrm>
          <a:prstGeom prst="roundRect">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tx1"/>
                </a:solidFill>
                <a:latin typeface="Arial" panose="020B0604020202020204" pitchFamily="34" charset="0"/>
                <a:cs typeface="Arial" panose="020B0604020202020204" pitchFamily="34" charset="0"/>
              </a:rPr>
              <a:t>You can log onto the HSCP or HSAB booking systems and add your name to our waiting lists for any courses </a:t>
            </a:r>
          </a:p>
        </p:txBody>
      </p:sp>
      <p:sp>
        <p:nvSpPr>
          <p:cNvPr id="7" name="Rectangle: Rounded Corners 6">
            <a:extLst>
              <a:ext uri="{FF2B5EF4-FFF2-40B4-BE49-F238E27FC236}">
                <a16:creationId xmlns:a16="http://schemas.microsoft.com/office/drawing/2014/main" id="{0C393345-65A4-4840-9DAE-625DCE6CC0B4}"/>
              </a:ext>
            </a:extLst>
          </p:cNvPr>
          <p:cNvSpPr/>
          <p:nvPr/>
        </p:nvSpPr>
        <p:spPr>
          <a:xfrm>
            <a:off x="2082800" y="14605159"/>
            <a:ext cx="8128000" cy="11429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rPr>
              <a:t>For bookings, please visit the HSCP </a:t>
            </a:r>
            <a:r>
              <a:rPr lang="en-GB" sz="2400" b="1" dirty="0">
                <a:solidFill>
                  <a:schemeClr val="bg1"/>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website</a:t>
            </a:r>
            <a:endParaRPr lang="en-GB" dirty="0"/>
          </a:p>
          <a:p>
            <a:pPr algn="ctr"/>
            <a:endParaRPr lang="en-GB" dirty="0"/>
          </a:p>
        </p:txBody>
      </p:sp>
    </p:spTree>
    <p:extLst>
      <p:ext uri="{BB962C8B-B14F-4D97-AF65-F5344CB8AC3E}">
        <p14:creationId xmlns:p14="http://schemas.microsoft.com/office/powerpoint/2010/main" val="2837211691"/>
      </p:ext>
    </p:extLst>
  </p:cSld>
  <p:clrMapOvr>
    <a:masterClrMapping/>
  </p:clrMapOvr>
</p:sld>
</file>

<file path=ppt/theme/theme1.xml><?xml version="1.0" encoding="utf-8"?>
<a:theme xmlns:a="http://schemas.openxmlformats.org/drawingml/2006/main" name="L&amp;D Bulletin">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L&amp;D Bulletin" id="{90147E13-BED7-408B-937C-D4118C8DF734}" vid="{BA8A86FF-70D2-49A4-A201-4AE6ED390BA8}"/>
    </a:ext>
  </a:extLst>
</a:theme>
</file>

<file path=docProps/app.xml><?xml version="1.0" encoding="utf-8"?>
<Properties xmlns="http://schemas.openxmlformats.org/officeDocument/2006/extended-properties" xmlns:vt="http://schemas.openxmlformats.org/officeDocument/2006/docPropsVTypes">
  <Template>L&amp;D Bulletin</Template>
  <TotalTime>25411</TotalTime>
  <Words>6595</Words>
  <Application>Microsoft Office PowerPoint</Application>
  <PresentationFormat>Custom</PresentationFormat>
  <Paragraphs>748</Paragraphs>
  <Slides>31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31</vt:i4>
      </vt:variant>
    </vt:vector>
  </HeadingPairs>
  <TitlesOfParts>
    <vt:vector size="38" baseType="lpstr">
      <vt:lpstr>Microsoft JhengHei</vt:lpstr>
      <vt:lpstr>Arial</vt:lpstr>
      <vt:lpstr>Arial Black</vt:lpstr>
      <vt:lpstr>Calibri</vt:lpstr>
      <vt:lpstr>Calibri Light</vt:lpstr>
      <vt:lpstr>Wingdings</vt:lpstr>
      <vt:lpstr>L&amp;D Bulletin</vt:lpstr>
      <vt:lpstr>HSCP/HSAB L&amp;D  PROGRAMME</vt:lpstr>
      <vt:lpstr>HSCP/HSAB L&amp;D  PROGRAMME</vt:lpstr>
      <vt:lpstr>HSCP/HSAB L&amp;D  PROGRAMME</vt:lpstr>
      <vt:lpstr>HSCP/HSAB L&amp;D  PROGRAMME</vt:lpstr>
      <vt:lpstr>HSCP/HSAB L&amp;D  PROGRAMME</vt:lpstr>
      <vt:lpstr>HSCP/HSAB L&amp;D  PROGRAMME</vt:lpstr>
      <vt:lpstr>HSCP/HSAB L&amp;D  PROGRAMME</vt:lpstr>
      <vt:lpstr>HSCP/HSAB L&amp;D  PROGRAMME</vt:lpstr>
      <vt:lpstr>HSCP/HSAB L&amp;D  PROGRAMME</vt:lpstr>
      <vt:lpstr>HSCP/HSAB L&amp;D  PROGRAMME</vt:lpstr>
      <vt:lpstr>HSCP/HSAB L&amp;D  PROGRAMME</vt:lpstr>
      <vt:lpstr>HSCP/HSAB L&amp;D  PROGRAMME</vt:lpstr>
      <vt:lpstr>HSCP/HSAB L&amp;D  PROGRAMME</vt:lpstr>
      <vt:lpstr>HSCP/HSAB L&amp;D  PROGRAMME</vt:lpstr>
      <vt:lpstr>HSCP/HSAB L&amp;D  PROGRAMME</vt:lpstr>
      <vt:lpstr>HSCP/HSAB L&amp;D  PROGRAMME</vt:lpstr>
      <vt:lpstr>HSCP/HSAB L&amp;D  PROGRAMME</vt:lpstr>
      <vt:lpstr>HSCP/HSAB L&amp;D  PROGRAMME</vt:lpstr>
      <vt:lpstr>HSCP/HSAB L&amp;D  PROGRAMME</vt:lpstr>
      <vt:lpstr>HSCP/HSAB L&amp;D  PROGRAMME</vt:lpstr>
      <vt:lpstr>HSCP/HSAB L&amp;D  PROGRAMME</vt:lpstr>
      <vt:lpstr>HSCP/HSAB L&amp;D  PROGRAMME</vt:lpstr>
      <vt:lpstr>HSCP/HSAB L&amp;D  PROGRAMME</vt:lpstr>
      <vt:lpstr>HSCP/HSAB L&amp;D  PROGRAMME</vt:lpstr>
      <vt:lpstr>HSCP/HSAB L&amp;D  PROGRAMME</vt:lpstr>
      <vt:lpstr>HSCP/HSAB L&amp;D  PROGRAMME</vt:lpstr>
      <vt:lpstr>HSCP/HSAB L&amp;D  PROGRAMME</vt:lpstr>
      <vt:lpstr>HSCP/HSAB L&amp;D  PROGRAMME</vt:lpstr>
      <vt:lpstr>HSCP/HSAB L&amp;D  PROGRAMME</vt:lpstr>
      <vt:lpstr>HSCP/HSAB L&amp;D  PROGRAMME</vt:lpstr>
      <vt:lpstr>HSCP/HSAB L&amp;D  PROGRAMME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L&amp;D Programme August 2020</dc:title>
  <dc:creator>Elizabeth Peters</dc:creator>
  <cp:lastModifiedBy>Elizabeth Peters</cp:lastModifiedBy>
  <cp:revision>322</cp:revision>
  <dcterms:created xsi:type="dcterms:W3CDTF">2020-05-19T08:36:46Z</dcterms:created>
  <dcterms:modified xsi:type="dcterms:W3CDTF">2021-10-12T11:32:32Z</dcterms:modified>
</cp:coreProperties>
</file>