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0"/>
  </p:notesMasterIdLst>
  <p:sldIdLst>
    <p:sldId id="275" r:id="rId2"/>
    <p:sldId id="363" r:id="rId3"/>
    <p:sldId id="268" r:id="rId4"/>
    <p:sldId id="270" r:id="rId5"/>
    <p:sldId id="260" r:id="rId6"/>
    <p:sldId id="259" r:id="rId7"/>
    <p:sldId id="276" r:id="rId8"/>
    <p:sldId id="263" r:id="rId9"/>
    <p:sldId id="313" r:id="rId10"/>
    <p:sldId id="314" r:id="rId11"/>
    <p:sldId id="317" r:id="rId12"/>
    <p:sldId id="322" r:id="rId13"/>
    <p:sldId id="324" r:id="rId14"/>
    <p:sldId id="325" r:id="rId15"/>
    <p:sldId id="326" r:id="rId16"/>
    <p:sldId id="310" r:id="rId17"/>
    <p:sldId id="342" r:id="rId18"/>
    <p:sldId id="352" r:id="rId19"/>
    <p:sldId id="361" r:id="rId20"/>
    <p:sldId id="367" r:id="rId21"/>
    <p:sldId id="365" r:id="rId22"/>
    <p:sldId id="336" r:id="rId23"/>
    <p:sldId id="362" r:id="rId24"/>
    <p:sldId id="350" r:id="rId25"/>
    <p:sldId id="294" r:id="rId26"/>
    <p:sldId id="340" r:id="rId27"/>
    <p:sldId id="369" r:id="rId28"/>
    <p:sldId id="261" r:id="rId29"/>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25" d="100"/>
          <a:sy n="25" d="100"/>
        </p:scale>
        <p:origin x="2192"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15/07/2025</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4</a:t>
            </a:fld>
            <a:endParaRPr lang="en-GB"/>
          </a:p>
        </p:txBody>
      </p:sp>
    </p:spTree>
    <p:extLst>
      <p:ext uri="{BB962C8B-B14F-4D97-AF65-F5344CB8AC3E}">
        <p14:creationId xmlns:p14="http://schemas.microsoft.com/office/powerpoint/2010/main" val="131735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15/07/2025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2.xml"/><Relationship Id="rId18" Type="http://schemas.openxmlformats.org/officeDocument/2006/relationships/slide" Target="slide16.xml"/><Relationship Id="rId26" Type="http://schemas.openxmlformats.org/officeDocument/2006/relationships/slide" Target="slide26.xml"/><Relationship Id="rId3" Type="http://schemas.openxmlformats.org/officeDocument/2006/relationships/slide" Target="slide28.xml"/><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1.xml"/><Relationship Id="rId17" Type="http://schemas.openxmlformats.org/officeDocument/2006/relationships/slide" Target="slide22.xml"/><Relationship Id="rId25" Type="http://schemas.openxmlformats.org/officeDocument/2006/relationships/slide" Target="slide25.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3.xml"/><Relationship Id="rId5" Type="http://schemas.openxmlformats.org/officeDocument/2006/relationships/slide" Target="slide3.xml"/><Relationship Id="rId15" Type="http://schemas.openxmlformats.org/officeDocument/2006/relationships/slide" Target="slide14.xml"/><Relationship Id="rId23" Type="http://schemas.openxmlformats.org/officeDocument/2006/relationships/slide" Target="slide21.xml"/><Relationship Id="rId28" Type="http://schemas.openxmlformats.org/officeDocument/2006/relationships/slide" Target="slide24.xml"/><Relationship Id="rId10" Type="http://schemas.openxmlformats.org/officeDocument/2006/relationships/slide" Target="slide8.xml"/><Relationship Id="rId19" Type="http://schemas.openxmlformats.org/officeDocument/2006/relationships/slide" Target="slide17.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3.xml"/><Relationship Id="rId22" Type="http://schemas.openxmlformats.org/officeDocument/2006/relationships/slide" Target="slide20.xml"/><Relationship Id="rId27" Type="http://schemas.openxmlformats.org/officeDocument/2006/relationships/slide" Target="slide10.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spaceherts.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eur02.safelinks.protection.outlook.com/?url=https%3A%2F%2Fwww.lullabytrust.org.uk%2Fsafer-sleep-advice%2F&amp;data=05%7C02%7CElizabeth.Peters%40hertfordshire.gov.uk%7C25eddb1afd864964130908dd28da1c30%7C53e92c3666174e71a989dd739ad32a4d%7C0%7C0%7C638711639419550581%7CUnknown%7CTWFpbGZsb3d8eyJFbXB0eU1hcGkiOnRydWUsIlYiOiIwLjAuMDAwMCIsIlAiOiJXaW4zMiIsIkFOIjoiTWFpbCIsIldUIjoyfQ%3D%3D%7C0%7C%7C%7C&amp;sdata=pk2Pk2KbDqJ5%2BjAcz%2FuLaz6DBy%2Fw5oebAOrPy0WpOTM%3D&amp;reserved=0" TargetMode="External"/><Relationship Id="rId2" Type="http://schemas.openxmlformats.org/officeDocument/2006/relationships/hyperlink" Target="https://eur02.safelinks.protection.outlook.com/?url=https%3A%2F%2Fwww.hertfordshire.gov.uk%2Fdoc%2Fchild%2Fhscb%2Fhiap-framework-safer-sleeping-nov-24-web.pdf&amp;data=05%7C02%7CElizabeth.Peters%40hertfordshire.gov.uk%7C25eddb1afd864964130908dd28da1c30%7C53e92c3666174e71a989dd739ad32a4d%7C0%7C0%7C638711639419529905%7CUnknown%7CTWFpbGZsb3d8eyJFbXB0eU1hcGkiOnRydWUsIlYiOiIwLjAuMDAwMCIsIlAiOiJXaW4zMiIsIkFOIjoiTWFpbCIsIldUIjoyfQ%3D%3D%7C0%7C%7C%7C&amp;sdata=WtLLP4oVZ4VtJ6NDI0MIzd9XAPSf6tCBX%2BDFFomqR%2Bo%3D&amp;reserved=0"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eur02.safelinks.protection.outlook.com/?url=https%3A%2F%2Fwww.lullabytrust.org.uk%2Fprofessionals%2Ftraining%2F&amp;data=05%7C02%7CElizabeth.Peters%40hertfordshire.gov.uk%7C25eddb1afd864964130908dd28da1c30%7C53e92c3666174e71a989dd739ad32a4d%7C0%7C0%7C638711639419563985%7CUnknown%7CTWFpbGZsb3d8eyJFbXB0eU1hcGkiOnRydWUsIlYiOiIwLjAuMDAwMCIsIlAiOiJXaW4zMiIsIkFOIjoiTWFpbCIsIldUIjoyfQ%3D%3D%7C0%7C%7C%7C&amp;sdata=VvVsJKaZjr8S%2BT8HTj187wA9dE5py6fikoNiqIdcUmA%3D&amp;reserved=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August 2025</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1757065"/>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r>
              <a:rPr lang="en-GB" sz="1700" dirty="0">
                <a:solidFill>
                  <a:srgbClr val="00B050"/>
                </a:solidFill>
                <a:latin typeface="Arial" panose="020B0604020202020204" pitchFamily="34" charset="0"/>
                <a:cs typeface="Arial" panose="020B0604020202020204" pitchFamily="34" charset="0"/>
              </a:rPr>
              <a:t> </a:t>
            </a:r>
            <a:endParaRPr lang="en-GB" sz="1700"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Physical Abuse in Children (previously the ‘Bruising Lite Bite’)</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Child Protection Conference Training</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Disguised Compliance &amp; Avoidant Families</a:t>
            </a:r>
            <a:endParaRPr lang="en-GB" sz="1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Emotional Wellbeing and Coping Strategies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Voice of the Child </a:t>
            </a:r>
            <a:endParaRPr lang="en-GB" sz="1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Extra Familial Harm, Contextual Safeguarding and Intersecting Risks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Eating Disorders in Children and Young People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Self-Harm in Children and Young People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Anxiety in Children and Young People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sz="1700" dirty="0">
                <a:solidFill>
                  <a:srgbClr val="00B050"/>
                </a:solidFill>
                <a:latin typeface="Arial" panose="020B0604020202020204" pitchFamily="34" charset="0"/>
                <a:cs typeface="Arial" panose="020B0604020202020204" pitchFamily="34" charset="0"/>
              </a:rPr>
              <a:t>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Introduction to Mental Health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Safeguarding Vulnerable Groups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u="sng"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Perinatal Training </a:t>
            </a:r>
            <a:endParaRPr lang="en-GB" sz="1700" u="sng"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Child Sexual Exploitation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Neurodiversity Training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u="sng"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Prevent Extremism in the UK today / The Extreme Right Wing</a:t>
            </a:r>
            <a:endParaRPr lang="en-GB" sz="1700" u="sng"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Safe Sleeping training with the Lullaby Trust </a:t>
            </a:r>
            <a:endParaRPr lang="en-GB" sz="1700" dirty="0">
              <a:solidFill>
                <a:srgbClr val="00B050"/>
              </a:solidFill>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sz="1700" dirty="0">
                <a:solidFill>
                  <a:srgbClr val="A8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HSAB Multi-Agency Safeguarding Adults Awareness</a:t>
            </a:r>
            <a:r>
              <a:rPr lang="en-GB" sz="1700" dirty="0">
                <a:solidFill>
                  <a:srgbClr val="A80000"/>
                </a:solidFill>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1700" dirty="0">
                <a:solidFill>
                  <a:srgbClr val="C00000"/>
                </a:solidFill>
                <a:latin typeface="Arial" panose="020B0604020202020204" pitchFamily="34" charset="0"/>
                <a:cs typeface="Arial" panose="020B0604020202020204" pitchFamily="34" charset="0"/>
              </a:rPr>
              <a:t>  </a:t>
            </a:r>
            <a:r>
              <a:rPr lang="en-GB" sz="1700" dirty="0">
                <a:solidFill>
                  <a:srgbClr val="A8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HSAB Professional Curiosity &amp; Difficult Conversations</a:t>
            </a:r>
            <a:endParaRPr lang="en-GB" sz="1700" u="sng"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1700" dirty="0">
              <a:solidFill>
                <a:srgbClr val="A80000"/>
              </a:solidFill>
              <a:latin typeface="Arial" panose="020B0604020202020204" pitchFamily="34" charset="0"/>
              <a:cs typeface="Arial" panose="020B0604020202020204" pitchFamily="34" charset="0"/>
            </a:endParaRPr>
          </a:p>
          <a:p>
            <a:r>
              <a:rPr lang="en-GB"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700" dirty="0">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Spot the Signs (Youth Suicide Prevent Course) </a:t>
            </a:r>
            <a:r>
              <a:rPr lang="en-GB" sz="1700"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sz="1700" dirty="0">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Perinatal Training </a:t>
            </a:r>
            <a:endParaRPr lang="en-GB" sz="17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700" b="1" dirty="0">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PREVENT</a:t>
            </a:r>
            <a:r>
              <a:rPr lang="en-GB" sz="1700" dirty="0">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 Awareness Briefings; Extremism in the UK Today; The Extreme Right Wing </a:t>
            </a:r>
            <a:endParaRPr lang="en-GB" sz="1700" dirty="0">
              <a:solidFill>
                <a:srgbClr val="FF0000"/>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700" dirty="0">
                <a:solidFill>
                  <a:srgbClr val="0070C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Trauma Awareness </a:t>
            </a:r>
            <a:endParaRPr lang="en-GB" sz="17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solidFill>
                  <a:srgbClr val="0070C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Introduction to Children &amp; Young People’s Mental Health </a:t>
            </a:r>
            <a:r>
              <a:rPr lang="en-GB" sz="1700" dirty="0">
                <a:solidFill>
                  <a:srgbClr val="0070C0"/>
                </a:solidFill>
                <a:latin typeface="Arial" panose="020B0604020202020204" pitchFamily="34" charset="0"/>
                <a:cs typeface="Arial" panose="020B0604020202020204" pitchFamily="34" charset="0"/>
              </a:rPr>
              <a:t>and Emotional Wellbeing</a:t>
            </a:r>
          </a:p>
          <a:p>
            <a:pPr marL="285750" indent="-285750">
              <a:buFont typeface="Arial" panose="020B0604020202020204" pitchFamily="34" charset="0"/>
              <a:buChar char="•"/>
            </a:pPr>
            <a:r>
              <a:rPr lang="en-GB" sz="1700" u="sng" dirty="0">
                <a:solidFill>
                  <a:srgbClr val="0070C0"/>
                </a:solidFill>
                <a:latin typeface="Arial" panose="020B0604020202020204" pitchFamily="34" charset="0"/>
                <a:cs typeface="Arial" panose="020B0604020202020204" pitchFamily="34" charset="0"/>
                <a:hlinkClick r:id="rId25" action="ppaction://hlinksldjump"/>
              </a:rPr>
              <a:t>Power and Identity (the social GGRRAAACCEEESS)</a:t>
            </a:r>
            <a:endParaRPr lang="en-GB" sz="1700" u="sng"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u="sng" dirty="0">
                <a:solidFill>
                  <a:srgbClr val="0070C0"/>
                </a:solidFill>
                <a:latin typeface="Arial" panose="020B0604020202020204" pitchFamily="34" charset="0"/>
                <a:cs typeface="Arial" panose="020B0604020202020204" pitchFamily="34" charset="0"/>
                <a:hlinkClick r:id="rId28" action="ppaction://hlinksldjump"/>
              </a:rPr>
              <a:t>Young Carers e-Learning Module </a:t>
            </a:r>
            <a:r>
              <a:rPr lang="en-GB" sz="1700" dirty="0">
                <a:solidFill>
                  <a:srgbClr val="FF0000"/>
                </a:solidFill>
                <a:latin typeface="Arial" panose="020B0604020202020204" pitchFamily="34" charset="0"/>
                <a:cs typeface="Arial" panose="020B0604020202020204" pitchFamily="34" charset="0"/>
              </a:rPr>
              <a:t>*** NEW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87966649"/>
              </p:ext>
            </p:extLst>
          </p:nvPr>
        </p:nvGraphicFramePr>
        <p:xfrm>
          <a:off x="1930400" y="11342110"/>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30 Sep 2025 10.00 to 2.30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2137181932"/>
                  </a:ext>
                </a:extLst>
              </a:tr>
              <a:tr h="370840">
                <a:tc>
                  <a:txBody>
                    <a:bodyPr/>
                    <a:lstStyle/>
                    <a:p>
                      <a:r>
                        <a:rPr lang="en-GB" sz="2000" dirty="0">
                          <a:latin typeface="Arial" panose="020B0604020202020204" pitchFamily="34" charset="0"/>
                          <a:cs typeface="Arial" panose="020B0604020202020204" pitchFamily="34" charset="0"/>
                        </a:rPr>
                        <a:t>3 Feb 2026 10.00 to 2.30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79954415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33600" y="141276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949192432"/>
              </p:ext>
            </p:extLst>
          </p:nvPr>
        </p:nvGraphicFramePr>
        <p:xfrm>
          <a:off x="2120900" y="10562294"/>
          <a:ext cx="8128000" cy="792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0840">
                <a:tc>
                  <a:txBody>
                    <a:bodyPr/>
                    <a:lstStyle/>
                    <a:p>
                      <a:r>
                        <a:rPr lang="en-GB" sz="2000" dirty="0">
                          <a:latin typeface="Arial" panose="020B0604020202020204" pitchFamily="34" charset="0"/>
                          <a:cs typeface="Arial" panose="020B0604020202020204" pitchFamily="34" charset="0"/>
                        </a:rPr>
                        <a:t>21 October 2025 </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463905726"/>
                  </a:ext>
                </a:extLst>
              </a:tr>
              <a:tr h="370840">
                <a:tc>
                  <a:txBody>
                    <a:bodyPr/>
                    <a:lstStyle/>
                    <a:p>
                      <a:r>
                        <a:rPr lang="en-GB" sz="2000" dirty="0">
                          <a:latin typeface="Arial" panose="020B0604020202020204" pitchFamily="34" charset="0"/>
                          <a:cs typeface="Arial" panose="020B0604020202020204" pitchFamily="34" charset="0"/>
                        </a:rPr>
                        <a:t>18 November 2025</a:t>
                      </a:r>
                    </a:p>
                  </a:txBody>
                  <a:tcPr/>
                </a:tc>
                <a:tc>
                  <a:txBody>
                    <a:bodyPr/>
                    <a:lstStyle/>
                    <a:p>
                      <a:r>
                        <a:rPr lang="en-GB" sz="2000" dirty="0">
                          <a:latin typeface="Arial" panose="020B0604020202020204" pitchFamily="34" charset="0"/>
                          <a:cs typeface="Arial" panose="020B0604020202020204" pitchFamily="34" charset="0"/>
                        </a:rPr>
                        <a:t>FULLY BOOKED</a:t>
                      </a:r>
                    </a:p>
                  </a:txBody>
                  <a:tcPr/>
                </a:tc>
                <a:extLst>
                  <a:ext uri="{0D108BD9-81ED-4DB2-BD59-A6C34878D82A}">
                    <a16:rowId xmlns:a16="http://schemas.microsoft.com/office/drawing/2014/main" val="377807809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1295400"/>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Extra Familial Harm, Contextual Safeguarding and Intersecting Risks </a:t>
            </a:r>
          </a:p>
          <a:p>
            <a:endParaRPr lang="en-GB" sz="32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Barnes </a:t>
            </a: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3803860528"/>
              </p:ext>
            </p:extLst>
          </p:nvPr>
        </p:nvGraphicFramePr>
        <p:xfrm>
          <a:off x="894443" y="9301922"/>
          <a:ext cx="10580914" cy="3588200"/>
        </p:xfrm>
        <a:graphic>
          <a:graphicData uri="http://schemas.openxmlformats.org/drawingml/2006/table">
            <a:tbl>
              <a:tblPr firstRow="1" bandRow="1">
                <a:tableStyleId>{5C22544A-7EE6-4342-B048-85BDC9FD1C3A}</a:tableStyleId>
              </a:tblPr>
              <a:tblGrid>
                <a:gridCol w="5720314">
                  <a:extLst>
                    <a:ext uri="{9D8B030D-6E8A-4147-A177-3AD203B41FA5}">
                      <a16:colId xmlns:a16="http://schemas.microsoft.com/office/drawing/2014/main" val="2062508448"/>
                    </a:ext>
                  </a:extLst>
                </a:gridCol>
                <a:gridCol w="4860600">
                  <a:extLst>
                    <a:ext uri="{9D8B030D-6E8A-4147-A177-3AD203B41FA5}">
                      <a16:colId xmlns:a16="http://schemas.microsoft.com/office/drawing/2014/main" val="2750367952"/>
                    </a:ext>
                  </a:extLst>
                </a:gridCol>
              </a:tblGrid>
              <a:tr h="51260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12600">
                <a:tc>
                  <a:txBody>
                    <a:bodyPr/>
                    <a:lstStyle/>
                    <a:p>
                      <a:r>
                        <a:rPr lang="en-GB" sz="2000" dirty="0">
                          <a:latin typeface="Arial" panose="020B0604020202020204" pitchFamily="34" charset="0"/>
                          <a:cs typeface="Arial" panose="020B0604020202020204" pitchFamily="34" charset="0"/>
                        </a:rPr>
                        <a:t>23 September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5173466"/>
                  </a:ext>
                </a:extLst>
              </a:tr>
              <a:tr h="512600">
                <a:tc>
                  <a:txBody>
                    <a:bodyPr/>
                    <a:lstStyle/>
                    <a:p>
                      <a:r>
                        <a:rPr lang="en-GB" sz="2000" dirty="0">
                          <a:latin typeface="Arial" panose="020B0604020202020204" pitchFamily="34" charset="0"/>
                          <a:cs typeface="Arial" panose="020B0604020202020204" pitchFamily="34" charset="0"/>
                        </a:rPr>
                        <a:t>6 November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639107773"/>
                  </a:ext>
                </a:extLst>
              </a:tr>
              <a:tr h="512600">
                <a:tc>
                  <a:txBody>
                    <a:bodyPr/>
                    <a:lstStyle/>
                    <a:p>
                      <a:r>
                        <a:rPr lang="en-GB" sz="2000" dirty="0">
                          <a:latin typeface="Arial" panose="020B0604020202020204" pitchFamily="34" charset="0"/>
                          <a:cs typeface="Arial" panose="020B0604020202020204" pitchFamily="34" charset="0"/>
                        </a:rPr>
                        <a:t>6 November 2025 2:00 – 5.30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84139377"/>
                  </a:ext>
                </a:extLst>
              </a:tr>
              <a:tr h="512600">
                <a:tc>
                  <a:txBody>
                    <a:bodyPr/>
                    <a:lstStyle/>
                    <a:p>
                      <a:r>
                        <a:rPr lang="en-GB" sz="2000" dirty="0">
                          <a:latin typeface="Arial" panose="020B0604020202020204" pitchFamily="34" charset="0"/>
                          <a:cs typeface="Arial" panose="020B0604020202020204" pitchFamily="34" charset="0"/>
                        </a:rPr>
                        <a:t>2 December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38247390"/>
                  </a:ext>
                </a:extLst>
              </a:tr>
              <a:tr h="512600">
                <a:tc>
                  <a:txBody>
                    <a:bodyPr/>
                    <a:lstStyle/>
                    <a:p>
                      <a:r>
                        <a:rPr lang="en-GB" sz="2000" dirty="0">
                          <a:latin typeface="Arial" panose="020B0604020202020204" pitchFamily="34" charset="0"/>
                          <a:cs typeface="Arial" panose="020B0604020202020204" pitchFamily="34" charset="0"/>
                        </a:rPr>
                        <a:t>26 January 2026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889121753"/>
                  </a:ext>
                </a:extLst>
              </a:tr>
              <a:tr h="512600">
                <a:tc>
                  <a:txBody>
                    <a:bodyPr/>
                    <a:lstStyle/>
                    <a:p>
                      <a:r>
                        <a:rPr lang="en-GB" sz="2000" dirty="0">
                          <a:latin typeface="Arial" panose="020B0604020202020204" pitchFamily="34" charset="0"/>
                          <a:cs typeface="Arial" panose="020B0604020202020204" pitchFamily="34" charset="0"/>
                        </a:rPr>
                        <a:t>20 March 2026 9:30 – 1:30pm </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449340820"/>
                  </a:ext>
                </a:extLst>
              </a:tr>
            </a:tbl>
          </a:graphicData>
        </a:graphic>
      </p:graphicFrame>
      <p:sp>
        <p:nvSpPr>
          <p:cNvPr id="2" name="Rectangle: Rounded Corners 1">
            <a:extLst>
              <a:ext uri="{FF2B5EF4-FFF2-40B4-BE49-F238E27FC236}">
                <a16:creationId xmlns:a16="http://schemas.microsoft.com/office/drawing/2014/main" id="{FA5E4CC2-7D9A-AF34-21A3-D73E394CD96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5273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59263268"/>
              </p:ext>
            </p:extLst>
          </p:nvPr>
        </p:nvGraphicFramePr>
        <p:xfrm>
          <a:off x="1737093" y="11208705"/>
          <a:ext cx="8717814" cy="124968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6 Nov 2025 10.00 am – 12.15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172060613"/>
                  </a:ext>
                </a:extLst>
              </a:tr>
              <a:tr h="370840">
                <a:tc>
                  <a:txBody>
                    <a:bodyPr/>
                    <a:lstStyle/>
                    <a:p>
                      <a:r>
                        <a:rPr lang="en-GB" sz="2000" dirty="0">
                          <a:latin typeface="Arial" panose="020B0604020202020204" pitchFamily="34" charset="0"/>
                          <a:cs typeface="Arial" panose="020B0604020202020204" pitchFamily="34" charset="0"/>
                        </a:rPr>
                        <a:t>12 Mar 2026 10.00 am – 12.15pm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23302551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63599731"/>
              </p:ext>
            </p:extLst>
          </p:nvPr>
        </p:nvGraphicFramePr>
        <p:xfrm>
          <a:off x="2032000" y="11241189"/>
          <a:ext cx="8128000" cy="1249680"/>
        </p:xfrm>
        <a:graphic>
          <a:graphicData uri="http://schemas.openxmlformats.org/drawingml/2006/table">
            <a:tbl>
              <a:tblPr firstRow="1" bandRow="1">
                <a:tableStyleId>{5C22544A-7EE6-4342-B048-85BDC9FD1C3A}</a:tableStyleId>
              </a:tblPr>
              <a:tblGrid>
                <a:gridCol w="4288388">
                  <a:extLst>
                    <a:ext uri="{9D8B030D-6E8A-4147-A177-3AD203B41FA5}">
                      <a16:colId xmlns:a16="http://schemas.microsoft.com/office/drawing/2014/main" val="2062508448"/>
                    </a:ext>
                  </a:extLst>
                </a:gridCol>
                <a:gridCol w="3839612">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23 Oct 2025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088308431"/>
                  </a:ext>
                </a:extLst>
              </a:tr>
              <a:tr h="370840">
                <a:tc>
                  <a:txBody>
                    <a:bodyPr/>
                    <a:lstStyle/>
                    <a:p>
                      <a:r>
                        <a:rPr lang="en-GB" sz="2000" dirty="0">
                          <a:latin typeface="Arial" panose="020B0604020202020204" pitchFamily="34" charset="0"/>
                          <a:cs typeface="Arial" panose="020B0604020202020204" pitchFamily="34" charset="0"/>
                        </a:rPr>
                        <a:t>19 March 2026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9898848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34367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4800E98C-1C3A-FD7D-B9EA-6BD75C40B030}"/>
              </a:ext>
            </a:extLst>
          </p:cNvPr>
          <p:cNvGraphicFramePr>
            <a:graphicFrameLocks noGrp="1"/>
          </p:cNvGraphicFramePr>
          <p:nvPr>
            <p:extLst>
              <p:ext uri="{D42A27DB-BD31-4B8C-83A1-F6EECF244321}">
                <p14:modId xmlns:p14="http://schemas.microsoft.com/office/powerpoint/2010/main" val="1618687945"/>
              </p:ext>
            </p:extLst>
          </p:nvPr>
        </p:nvGraphicFramePr>
        <p:xfrm>
          <a:off x="1573696" y="12186726"/>
          <a:ext cx="8128000" cy="1249680"/>
        </p:xfrm>
        <a:graphic>
          <a:graphicData uri="http://schemas.openxmlformats.org/drawingml/2006/table">
            <a:tbl>
              <a:tblPr firstRow="1" bandRow="1">
                <a:tableStyleId>{5C22544A-7EE6-4342-B048-85BDC9FD1C3A}</a:tableStyleId>
              </a:tblPr>
              <a:tblGrid>
                <a:gridCol w="4628321">
                  <a:extLst>
                    <a:ext uri="{9D8B030D-6E8A-4147-A177-3AD203B41FA5}">
                      <a16:colId xmlns:a16="http://schemas.microsoft.com/office/drawing/2014/main" val="2557720046"/>
                    </a:ext>
                  </a:extLst>
                </a:gridCol>
                <a:gridCol w="3499679">
                  <a:extLst>
                    <a:ext uri="{9D8B030D-6E8A-4147-A177-3AD203B41FA5}">
                      <a16:colId xmlns:a16="http://schemas.microsoft.com/office/drawing/2014/main" val="2232527726"/>
                    </a:ext>
                  </a:extLst>
                </a:gridCol>
              </a:tblGrid>
              <a:tr h="35841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4005802568"/>
                  </a:ext>
                </a:extLst>
              </a:tr>
              <a:tr h="370840">
                <a:tc>
                  <a:txBody>
                    <a:bodyPr/>
                    <a:lstStyle/>
                    <a:p>
                      <a:r>
                        <a:rPr lang="en-GB" sz="2000" dirty="0">
                          <a:latin typeface="Arial" panose="020B0604020202020204" pitchFamily="34" charset="0"/>
                          <a:cs typeface="Arial" panose="020B0604020202020204" pitchFamily="34" charset="0"/>
                        </a:rPr>
                        <a:t>18 Sept 2025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989825948"/>
                  </a:ext>
                </a:extLst>
              </a:tr>
              <a:tr h="370840">
                <a:tc>
                  <a:txBody>
                    <a:bodyPr/>
                    <a:lstStyle/>
                    <a:p>
                      <a:r>
                        <a:rPr lang="en-GB" sz="2000" dirty="0">
                          <a:latin typeface="Arial" panose="020B0604020202020204" pitchFamily="34" charset="0"/>
                          <a:cs typeface="Arial" panose="020B0604020202020204" pitchFamily="34" charset="0"/>
                        </a:rPr>
                        <a:t>29 January 2026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25342615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573696" y="141605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39984039"/>
              </p:ext>
            </p:extLst>
          </p:nvPr>
        </p:nvGraphicFramePr>
        <p:xfrm>
          <a:off x="1384300" y="10919050"/>
          <a:ext cx="8801100" cy="124968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25 Sep 2025 10:00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807037141"/>
                  </a:ext>
                </a:extLst>
              </a:tr>
              <a:tr h="370840">
                <a:tc>
                  <a:txBody>
                    <a:bodyPr/>
                    <a:lstStyle/>
                    <a:p>
                      <a:r>
                        <a:rPr lang="en-GB" sz="2000" dirty="0">
                          <a:latin typeface="Arial" panose="020B0604020202020204" pitchFamily="34" charset="0"/>
                          <a:cs typeface="Arial" panose="020B0604020202020204" pitchFamily="34" charset="0"/>
                        </a:rPr>
                        <a:t>22 January 2026 10.00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23937618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587500" y="133933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584375772"/>
              </p:ext>
            </p:extLst>
          </p:nvPr>
        </p:nvGraphicFramePr>
        <p:xfrm>
          <a:off x="1872974" y="11052534"/>
          <a:ext cx="8128000" cy="101481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618576">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4 Feb 2026 10.00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6117216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872974" y="1320455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218730"/>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r>
              <a:rPr lang="en-GB" b="1" dirty="0">
                <a:solidFill>
                  <a:srgbClr val="2A2A2A"/>
                </a:solidFill>
                <a:latin typeface="Arial" panose="020B0604020202020204" pitchFamily="34" charset="0"/>
              </a:rPr>
              <a:t>Facilitator:  </a:t>
            </a:r>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course is </a:t>
            </a:r>
            <a:r>
              <a:rPr lang="en-GB" b="1" dirty="0">
                <a:solidFill>
                  <a:srgbClr val="FF0000"/>
                </a:solidFill>
                <a:latin typeface="Arial" panose="020B0604020202020204" pitchFamily="34" charset="0"/>
              </a:rPr>
              <a:t>being run over 4 half days (March 2025), which  </a:t>
            </a:r>
            <a:r>
              <a:rPr lang="en-GB" b="1" u="sng" dirty="0">
                <a:solidFill>
                  <a:srgbClr val="FF0000"/>
                </a:solidFill>
                <a:latin typeface="Arial" panose="020B0604020202020204" pitchFamily="34" charset="0"/>
              </a:rPr>
              <a:t>ALL half days need to be completed</a:t>
            </a:r>
            <a:r>
              <a:rPr lang="en-GB" b="1" dirty="0">
                <a:solidFill>
                  <a:srgbClr val="FF0000"/>
                </a:solidFill>
                <a:latin typeface="Arial" panose="020B0604020202020204" pitchFamily="34" charset="0"/>
              </a:rPr>
              <a:t> in the sets outlined below</a:t>
            </a:r>
            <a:r>
              <a:rPr lang="en-GB" b="1" i="0" dirty="0">
                <a:solidFill>
                  <a:srgbClr val="FF0000"/>
                </a:solidFill>
                <a:effectLst/>
                <a:latin typeface="Arial" panose="020B0604020202020204" pitchFamily="34" charset="0"/>
              </a:rPr>
              <a:t>. November 2025 is being run over two full days -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3751809562"/>
              </p:ext>
            </p:extLst>
          </p:nvPr>
        </p:nvGraphicFramePr>
        <p:xfrm>
          <a:off x="1104900" y="12535352"/>
          <a:ext cx="9906001" cy="1263270"/>
        </p:xfrm>
        <a:graphic>
          <a:graphicData uri="http://schemas.openxmlformats.org/drawingml/2006/table">
            <a:tbl>
              <a:tblPr firstRow="1" firstCol="1" bandRow="1">
                <a:tableStyleId>{5C22544A-7EE6-4342-B048-85BDC9FD1C3A}</a:tableStyleId>
              </a:tblPr>
              <a:tblGrid>
                <a:gridCol w="3301634">
                  <a:extLst>
                    <a:ext uri="{9D8B030D-6E8A-4147-A177-3AD203B41FA5}">
                      <a16:colId xmlns:a16="http://schemas.microsoft.com/office/drawing/2014/main" val="2151011093"/>
                    </a:ext>
                  </a:extLst>
                </a:gridCol>
                <a:gridCol w="3301634">
                  <a:extLst>
                    <a:ext uri="{9D8B030D-6E8A-4147-A177-3AD203B41FA5}">
                      <a16:colId xmlns:a16="http://schemas.microsoft.com/office/drawing/2014/main" val="3103932968"/>
                    </a:ext>
                  </a:extLst>
                </a:gridCol>
                <a:gridCol w="3302733">
                  <a:extLst>
                    <a:ext uri="{9D8B030D-6E8A-4147-A177-3AD203B41FA5}">
                      <a16:colId xmlns:a16="http://schemas.microsoft.com/office/drawing/2014/main" val="4001132743"/>
                    </a:ext>
                  </a:extLst>
                </a:gridCol>
              </a:tblGrid>
              <a:tr h="0">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1</a:t>
                      </a:r>
                      <a:r>
                        <a:rPr lang="en-GB" sz="2000" kern="100" baseline="30000" dirty="0">
                          <a:effectLst/>
                          <a:latin typeface="Arial" panose="020B0604020202020204" pitchFamily="34" charset="0"/>
                          <a:cs typeface="Arial" panose="020B0604020202020204" pitchFamily="34" charset="0"/>
                        </a:rPr>
                        <a:t>st</a:t>
                      </a:r>
                      <a:r>
                        <a:rPr lang="en-GB" sz="2000" kern="100" dirty="0">
                          <a:effectLst/>
                          <a:latin typeface="Arial" panose="020B0604020202020204" pitchFamily="34" charset="0"/>
                          <a:cs typeface="Arial" panose="020B0604020202020204" pitchFamily="34" charset="0"/>
                        </a:rPr>
                        <a:t> Date</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2</a:t>
                      </a:r>
                      <a:r>
                        <a:rPr lang="en-GB" sz="2000" kern="100" baseline="30000" dirty="0">
                          <a:effectLst/>
                          <a:latin typeface="Arial" panose="020B0604020202020204" pitchFamily="34" charset="0"/>
                          <a:cs typeface="Arial" panose="020B0604020202020204" pitchFamily="34" charset="0"/>
                        </a:rPr>
                        <a:t>nd</a:t>
                      </a:r>
                      <a:r>
                        <a:rPr lang="en-GB" sz="2000" kern="100" dirty="0">
                          <a:effectLst/>
                          <a:latin typeface="Arial" panose="020B0604020202020204" pitchFamily="34" charset="0"/>
                          <a:cs typeface="Arial" panose="020B0604020202020204" pitchFamily="34" charset="0"/>
                        </a:rPr>
                        <a:t> Date</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Availability </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43885642"/>
                  </a:ext>
                </a:extLst>
              </a:tr>
              <a:tr h="904227">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2 October 09.30 -  4.15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9 October 09.30 – 1.00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Places available </a:t>
                      </a:r>
                    </a:p>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(both dates must be completed)</a:t>
                      </a:r>
                    </a:p>
                  </a:txBody>
                  <a:tcPr marL="68580" marR="68580" marT="0" marB="0"/>
                </a:tc>
                <a:extLst>
                  <a:ext uri="{0D108BD9-81ED-4DB2-BD59-A6C34878D82A}">
                    <a16:rowId xmlns:a16="http://schemas.microsoft.com/office/drawing/2014/main" val="162466510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978025" y="15225310"/>
            <a:ext cx="8159750" cy="796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20197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Child Sexual Exploitation </a:t>
            </a:r>
          </a:p>
          <a:p>
            <a:endParaRPr lang="en-GB" sz="16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Target Audience: </a:t>
            </a:r>
          </a:p>
          <a:p>
            <a:r>
              <a:rPr lang="en-GB" sz="2800" dirty="0">
                <a:latin typeface="Arial" panose="020B0604020202020204" pitchFamily="34" charset="0"/>
                <a:cs typeface="Arial" panose="020B0604020202020204" pitchFamily="34" charset="0"/>
              </a:rPr>
              <a:t>Practitioners working with children, young people and families </a:t>
            </a:r>
          </a:p>
          <a:p>
            <a:endParaRPr lang="en-GB" sz="2800" dirty="0">
              <a:latin typeface="Arial" panose="020B0604020202020204" pitchFamily="34" charset="0"/>
              <a:cs typeface="Arial" panose="020B0604020202020204" pitchFamily="34" charset="0"/>
            </a:endParaRPr>
          </a:p>
          <a:p>
            <a:r>
              <a:rPr lang="en-GB" sz="2800" b="1" i="0" dirty="0">
                <a:solidFill>
                  <a:srgbClr val="2A2A2A"/>
                </a:solidFill>
                <a:effectLst/>
                <a:latin typeface="Arial" panose="020B0604020202020204" pitchFamily="34" charset="0"/>
              </a:rPr>
              <a:t>Aim of the Course:</a:t>
            </a:r>
            <a:r>
              <a:rPr lang="en-GB" sz="2800" b="0" i="0" dirty="0">
                <a:solidFill>
                  <a:srgbClr val="2A2A2A"/>
                </a:solidFill>
                <a:effectLst/>
                <a:latin typeface="Arial" panose="020B0604020202020204" pitchFamily="34" charset="0"/>
              </a:rPr>
              <a:t> </a:t>
            </a:r>
            <a:endParaRPr lang="en-GB" sz="32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dirty="0">
                <a:solidFill>
                  <a:srgbClr val="2A2A2A"/>
                </a:solidFill>
                <a:effectLst/>
                <a:latin typeface="Arial" panose="020B0604020202020204" pitchFamily="34" charset="0"/>
              </a:rPr>
              <a:t>To increase participants awareness of:</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What Child Sexual Exploitation means</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identify the vulnerability and risk factors of children/young people who are at risk of CSE and the reasons why they may become involved in, or targeted for, CSE</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The impact of CSE on a child/young person</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respond to concerns and share information, including making referrals to appropriate services in order to both protect and support the child/young person</a:t>
            </a: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912773851"/>
              </p:ext>
            </p:extLst>
          </p:nvPr>
        </p:nvGraphicFramePr>
        <p:xfrm>
          <a:off x="2032000" y="11914650"/>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9 September 10:00 – 12:00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742829961"/>
                  </a:ext>
                </a:extLst>
              </a:tr>
              <a:tr h="370840">
                <a:tc>
                  <a:txBody>
                    <a:bodyPr/>
                    <a:lstStyle/>
                    <a:p>
                      <a:r>
                        <a:rPr lang="en-GB" sz="2000" dirty="0">
                          <a:latin typeface="Arial" panose="020B0604020202020204" pitchFamily="34" charset="0"/>
                          <a:cs typeface="Arial" panose="020B0604020202020204" pitchFamily="34" charset="0"/>
                        </a:rPr>
                        <a:t>27 January 10:00 – 12:00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4486628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28262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1471949076"/>
              </p:ext>
            </p:extLst>
          </p:nvPr>
        </p:nvGraphicFramePr>
        <p:xfrm>
          <a:off x="2082800" y="10098446"/>
          <a:ext cx="8128000" cy="127567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483194">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24 Sept 2025 1:30 to 4pm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084233078"/>
                  </a:ext>
                </a:extLst>
              </a:tr>
              <a:tr h="370840">
                <a:tc>
                  <a:txBody>
                    <a:bodyPr/>
                    <a:lstStyle/>
                    <a:p>
                      <a:r>
                        <a:rPr lang="en-GB" sz="2000" dirty="0">
                          <a:latin typeface="Arial" panose="020B0604020202020204" pitchFamily="34" charset="0"/>
                          <a:cs typeface="Arial" panose="020B0604020202020204" pitchFamily="34" charset="0"/>
                        </a:rPr>
                        <a:t>20 January 2026 9:30 – 1pm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49076294"/>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3411199"/>
            <a:ext cx="8128000" cy="716553"/>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392977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917174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Neurodiversity Training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young people and families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hlinkClick r:id="rId2"/>
              </a:rPr>
              <a:t>SPACE Herts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rPr>
              <a:t>Aim of the Course:</a:t>
            </a:r>
            <a:r>
              <a:rPr lang="en-GB" sz="24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opportunity to explore neurodiversity in vulnerable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Learning Outcomes:</a:t>
            </a:r>
            <a:endParaRPr lang="en-GB"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be able to recognise neurodiverse conditions in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increase confidence in supporting neurodivergent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raise awareness of neurodiverse children's' profiles of need.</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explore potential barriers to working with and supporting children and young people with disabilities.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consider reasonable adjustments and consent for neurodiverse children and young people, and their families to access appropriate support</a:t>
            </a:r>
            <a:r>
              <a:rPr lang="en-GB" sz="2400" dirty="0"/>
              <a:t>.</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All sessions are 10am to 12pm </a:t>
            </a: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098307720"/>
              </p:ext>
            </p:extLst>
          </p:nvPr>
        </p:nvGraphicFramePr>
        <p:xfrm>
          <a:off x="1122217" y="12422690"/>
          <a:ext cx="9912928" cy="1645920"/>
        </p:xfrm>
        <a:graphic>
          <a:graphicData uri="http://schemas.openxmlformats.org/drawingml/2006/table">
            <a:tbl>
              <a:tblPr firstRow="1" bandRow="1">
                <a:tableStyleId>{5C22544A-7EE6-4342-B048-85BDC9FD1C3A}</a:tableStyleId>
              </a:tblPr>
              <a:tblGrid>
                <a:gridCol w="5382492">
                  <a:extLst>
                    <a:ext uri="{9D8B030D-6E8A-4147-A177-3AD203B41FA5}">
                      <a16:colId xmlns:a16="http://schemas.microsoft.com/office/drawing/2014/main" val="2062508448"/>
                    </a:ext>
                  </a:extLst>
                </a:gridCol>
                <a:gridCol w="4530436">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10 September 2025 10:00 am – 12.00 pm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558016177"/>
                  </a:ext>
                </a:extLst>
              </a:tr>
              <a:tr h="370840">
                <a:tc>
                  <a:txBody>
                    <a:bodyPr/>
                    <a:lstStyle/>
                    <a:p>
                      <a:r>
                        <a:rPr lang="en-GB" sz="2000" dirty="0">
                          <a:latin typeface="Arial" panose="020B0604020202020204" pitchFamily="34" charset="0"/>
                          <a:cs typeface="Arial" panose="020B0604020202020204" pitchFamily="34" charset="0"/>
                        </a:rPr>
                        <a:t>5 November 2025 10.00 am – 12.00 pm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3293068470"/>
                  </a:ext>
                </a:extLst>
              </a:tr>
              <a:tr h="370840">
                <a:tc>
                  <a:txBody>
                    <a:bodyPr/>
                    <a:lstStyle/>
                    <a:p>
                      <a:r>
                        <a:rPr lang="en-GB" sz="2000" dirty="0">
                          <a:latin typeface="Arial" panose="020B0604020202020204" pitchFamily="34" charset="0"/>
                          <a:cs typeface="Arial" panose="020B0604020202020204" pitchFamily="34" charset="0"/>
                        </a:rPr>
                        <a:t>11 February 2026 10.00 am – 12.00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88970737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1375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07909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611141"/>
            <a:ext cx="10947400" cy="3139321"/>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Awareness Briefing</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session will be looking at the current terrorist threat level in the UK, covering relevant legislation and terminology relating to terrorism and extremism and discussing groups and movements which operate in the terrorist and extremist space. Most importantly, we will consider how you as practitioners can feel confident in your execution of the Prevent Duty within your organisation to ensure you are safeguarding students and staff from dangerous ideologies.</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62645960"/>
              </p:ext>
            </p:extLst>
          </p:nvPr>
        </p:nvGraphicFramePr>
        <p:xfrm>
          <a:off x="2032000" y="5812085"/>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19 Sept 2025 1pm to 3pm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40566053"/>
                  </a:ext>
                </a:extLst>
              </a:tr>
              <a:tr h="370840">
                <a:tc>
                  <a:txBody>
                    <a:bodyPr/>
                    <a:lstStyle/>
                    <a:p>
                      <a:r>
                        <a:rPr lang="en-GB" sz="2000" dirty="0">
                          <a:latin typeface="Arial" panose="020B0604020202020204" pitchFamily="34" charset="0"/>
                          <a:cs typeface="Arial" panose="020B0604020202020204" pitchFamily="34" charset="0"/>
                        </a:rPr>
                        <a:t>5 March 2026 1pm to 3pm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1450953765"/>
                  </a:ext>
                </a:extLst>
              </a:tr>
            </a:tbl>
          </a:graphicData>
        </a:graphic>
      </p:graphicFrame>
      <p:sp>
        <p:nvSpPr>
          <p:cNvPr id="2" name="TextBox 1">
            <a:extLst>
              <a:ext uri="{FF2B5EF4-FFF2-40B4-BE49-F238E27FC236}">
                <a16:creationId xmlns:a16="http://schemas.microsoft.com/office/drawing/2014/main" id="{79B9EDD2-195B-C13D-43B8-D4AE2C072359}"/>
              </a:ext>
            </a:extLst>
          </p:cNvPr>
          <p:cNvSpPr txBox="1"/>
          <p:nvPr/>
        </p:nvSpPr>
        <p:spPr>
          <a:xfrm>
            <a:off x="622300" y="7267985"/>
            <a:ext cx="10947400" cy="2308324"/>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Extremism in the UK Today </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thematic session will explore current and evolving elements relating to extremism and the Prevent duty in the UK.</a:t>
            </a:r>
            <a:endParaRPr lang="en-GB" sz="1600" b="1"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EC3B8100-C4EE-C7AD-D1AB-68ECEA5CB563}"/>
              </a:ext>
            </a:extLst>
          </p:cNvPr>
          <p:cNvGraphicFramePr>
            <a:graphicFrameLocks noGrp="1"/>
          </p:cNvGraphicFramePr>
          <p:nvPr>
            <p:extLst>
              <p:ext uri="{D42A27DB-BD31-4B8C-83A1-F6EECF244321}">
                <p14:modId xmlns:p14="http://schemas.microsoft.com/office/powerpoint/2010/main" val="843562980"/>
              </p:ext>
            </p:extLst>
          </p:nvPr>
        </p:nvGraphicFramePr>
        <p:xfrm>
          <a:off x="2032000" y="9576309"/>
          <a:ext cx="8128000" cy="853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4 Dec 2025 12pm to 1pm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40566053"/>
                  </a:ext>
                </a:extLst>
              </a:tr>
            </a:tbl>
          </a:graphicData>
        </a:graphic>
      </p:graphicFrame>
      <p:sp>
        <p:nvSpPr>
          <p:cNvPr id="7" name="Rectangle: Rounded Corners 6">
            <a:extLst>
              <a:ext uri="{FF2B5EF4-FFF2-40B4-BE49-F238E27FC236}">
                <a16:creationId xmlns:a16="http://schemas.microsoft.com/office/drawing/2014/main" id="{7D5BB27B-010E-0140-0F16-82B3B6AA2B61}"/>
              </a:ext>
            </a:extLst>
          </p:cNvPr>
          <p:cNvSpPr/>
          <p:nvPr/>
        </p:nvSpPr>
        <p:spPr>
          <a:xfrm>
            <a:off x="2032000" y="11886987"/>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47374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4499090"/>
            <a:ext cx="10947400" cy="9756517"/>
          </a:xfrm>
          <a:prstGeom prst="rect">
            <a:avLst/>
          </a:prstGeom>
          <a:noFill/>
        </p:spPr>
        <p:txBody>
          <a:bodyPr wrap="square" rtlCol="0">
            <a:spAutoFit/>
          </a:bodyPr>
          <a:lstStyle/>
          <a:p>
            <a:endParaRPr lang="en-GB" sz="4000" dirty="0">
              <a:solidFill>
                <a:srgbClr val="2A2A2A"/>
              </a:solidFill>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Safe Sleeping training with the Lullaby Trust </a:t>
            </a: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Over the past two years, Hertfordshire’s Safeguarding Children’s Partnership and local health and family services have collaborated to reduce unexpected infant deaths during co-sleeping. This work has led to the development of the safer sleeping framework which we encourage key organisations to implement – see an extract at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 </a:t>
            </a:r>
            <a:r>
              <a:rPr lang="en-GB" sz="280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HiAP</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 framework for Safer Sleeping</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latin typeface="Arial" panose="020B0604020202020204" pitchFamily="34" charset="0"/>
              <a:ea typeface="Calibri" panose="020F0502020204030204" pitchFamily="34" charset="0"/>
              <a:cs typeface="Arial" panose="020B0604020202020204" pitchFamily="34" charset="0"/>
            </a:endParaRP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Groups/teams working closely with vulnerable families are being encouraged to be aware of modifiable risk factors for infant safer sleeping. If you your teams are likely to have contact with vulnerable families in Hertfordshire, please consider Safer Sleeping training provided by the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Lullaby Trust</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The Lullaby Trust training offer can be found online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Training - The Lullaby Trust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p:txBody>
      </p:sp>
      <p:pic>
        <p:nvPicPr>
          <p:cNvPr id="2053" name="Picture 1" descr="Lullaby Trust logo">
            <a:extLst>
              <a:ext uri="{FF2B5EF4-FFF2-40B4-BE49-F238E27FC236}">
                <a16:creationId xmlns:a16="http://schemas.microsoft.com/office/drawing/2014/main" id="{5D08F620-C74D-3D3E-A20A-128AA2156D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863" y="2716516"/>
            <a:ext cx="1212850" cy="121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450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870856" y="2503714"/>
            <a:ext cx="10507457" cy="14233512"/>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endParaRPr lang="en-GB" sz="2000" dirty="0"/>
          </a:p>
          <a:p>
            <a:pPr algn="just">
              <a:lnSpc>
                <a:spcPct val="107000"/>
              </a:lnSpc>
              <a:spcAft>
                <a:spcPts val="800"/>
              </a:spcAft>
            </a:pPr>
            <a:r>
              <a:rPr lang="en-GB" sz="2000" b="1" dirty="0">
                <a:latin typeface="Arial" panose="020B0604020202020204" pitchFamily="34" charset="0"/>
                <a:ea typeface="Calibri" panose="020F0502020204030204" pitchFamily="34" charset="0"/>
                <a:cs typeface="Arial" panose="020B0604020202020204" pitchFamily="34" charset="0"/>
              </a:rPr>
              <a:t>Trauma</a:t>
            </a:r>
            <a:r>
              <a:rPr lang="en-GB" sz="1700" b="1" dirty="0">
                <a:latin typeface="Arial" panose="020B0604020202020204" pitchFamily="34" charset="0"/>
                <a:ea typeface="Calibri" panose="020F0502020204030204" pitchFamily="34" charset="0"/>
                <a:cs typeface="Arial" panose="020B0604020202020204" pitchFamily="34" charset="0"/>
              </a:rPr>
              <a:t> Awareness </a:t>
            </a:r>
          </a:p>
          <a:p>
            <a:r>
              <a:rPr lang="en-GB" sz="1700" dirty="0">
                <a:solidFill>
                  <a:srgbClr val="2A2A2A"/>
                </a:solidFill>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r>
              <a:rPr lang="en-GB" sz="1700" dirty="0">
                <a:solidFill>
                  <a:srgbClr val="2A2A2A"/>
                </a:solidFill>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r>
              <a:rPr lang="en-GB" sz="1700" dirty="0">
                <a:solidFill>
                  <a:srgbClr val="2A2A2A"/>
                </a:solidFill>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  This introduction to trauma e-learning module has been developed by a multi agency panel and is essential for ALL those that work with children and / or adults.</a:t>
            </a:r>
            <a:endParaRPr lang="en-GB" sz="17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700" b="1" dirty="0">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1700" dirty="0">
              <a:latin typeface="Arial" panose="020B0604020202020204" pitchFamily="34" charset="0"/>
              <a:ea typeface="Calibri" panose="020F0502020204030204" pitchFamily="34" charset="0"/>
              <a:cs typeface="Arial" panose="020B0604020202020204" pitchFamily="34" charset="0"/>
            </a:endParaRPr>
          </a:p>
          <a:p>
            <a:endParaRPr lang="en-GB" sz="1700" dirty="0">
              <a:solidFill>
                <a:srgbClr val="2A2A2A"/>
              </a:solidFill>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Introduction to Child and Young People’s Mental Health and Emotional Wellbeing </a:t>
            </a:r>
          </a:p>
          <a:p>
            <a:endParaRPr lang="en-GB" sz="1700" b="1" dirty="0">
              <a:latin typeface="Arial" panose="020B0604020202020204" pitchFamily="34" charset="0"/>
              <a:cs typeface="Arial" panose="020B0604020202020204" pitchFamily="34" charset="0"/>
            </a:endParaRPr>
          </a:p>
          <a:p>
            <a:r>
              <a:rPr lang="en-GB" sz="1700" dirty="0">
                <a:solidFill>
                  <a:srgbClr val="2A2A2A"/>
                </a:solidFill>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1700" b="1" dirty="0">
              <a:solidFill>
                <a:srgbClr val="2A2A2A"/>
              </a:solidFill>
              <a:latin typeface="Arial" panose="020B0604020202020204" pitchFamily="34" charset="0"/>
              <a:cs typeface="Arial" panose="020B0604020202020204" pitchFamily="34" charset="0"/>
            </a:endParaRPr>
          </a:p>
          <a:p>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endParaRPr lang="en-GB" sz="1700" b="1" dirty="0">
              <a:solidFill>
                <a:srgbClr val="2A2A2A"/>
              </a:solidFill>
              <a:latin typeface="Arial" panose="020B0604020202020204" pitchFamily="34" charset="0"/>
              <a:cs typeface="Arial" panose="020B0604020202020204" pitchFamily="34" charset="0"/>
            </a:endParaRPr>
          </a:p>
          <a:p>
            <a:r>
              <a:rPr lang="en-GB" sz="2000" b="1" dirty="0">
                <a:solidFill>
                  <a:srgbClr val="2A2A2A"/>
                </a:solidFill>
                <a:latin typeface="Arial" panose="020B0604020202020204" pitchFamily="34" charset="0"/>
              </a:rPr>
              <a:t>Power and Identity (the Social GGRRAAACCEEESSS)</a:t>
            </a:r>
          </a:p>
          <a:p>
            <a:endParaRPr lang="en-GB" sz="1700" dirty="0">
              <a:solidFill>
                <a:srgbClr val="2A2A2A"/>
              </a:solidFill>
              <a:latin typeface="Arial" panose="020B0604020202020204" pitchFamily="34" charset="0"/>
            </a:endParaRPr>
          </a:p>
          <a:p>
            <a:r>
              <a:rPr lang="en-GB" sz="1700" dirty="0">
                <a:solidFill>
                  <a:srgbClr val="2A2A2A"/>
                </a:solidFill>
                <a:latin typeface="Arial" panose="020B0604020202020204" pitchFamily="34" charset="0"/>
              </a:rPr>
              <a:t>To assist practitioners to use Anti-Discriminatory Practice (ADP) when with Clients, using the Social GGRRAAACCEEESSS framework.</a:t>
            </a:r>
          </a:p>
          <a:p>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endParaRPr lang="en-GB" sz="1700" b="1" dirty="0">
              <a:solidFill>
                <a:srgbClr val="2A2A2A"/>
              </a:solidFill>
              <a:latin typeface="Arial" panose="020B0604020202020204" pitchFamily="34" charset="0"/>
              <a:cs typeface="Arial" panose="020B0604020202020204" pitchFamily="34" charset="0"/>
            </a:endParaRPr>
          </a:p>
          <a:p>
            <a:r>
              <a:rPr lang="en-GB" sz="2000" b="1" dirty="0">
                <a:solidFill>
                  <a:srgbClr val="000000"/>
                </a:solidFill>
                <a:latin typeface="Arial" panose="020B0604020202020204" pitchFamily="34" charset="0"/>
                <a:cs typeface="Arial" panose="020B0604020202020204" pitchFamily="34" charset="0"/>
              </a:rPr>
              <a:t>Young Carers e-Learning Module</a:t>
            </a:r>
          </a:p>
          <a:p>
            <a:pPr>
              <a:buNone/>
            </a:pPr>
            <a:endParaRPr lang="en-GB" sz="1700" b="1" dirty="0">
              <a:latin typeface="Arial" panose="020B0604020202020204" pitchFamily="34" charset="0"/>
              <a:cs typeface="Arial" panose="020B0604020202020204" pitchFamily="34" charset="0"/>
            </a:endParaRPr>
          </a:p>
          <a:p>
            <a:pPr>
              <a:buNone/>
            </a:pPr>
            <a:r>
              <a:rPr lang="en-GB" sz="1700" b="1" dirty="0">
                <a:latin typeface="Arial" panose="020B0604020202020204" pitchFamily="34" charset="0"/>
                <a:cs typeface="Arial" panose="020B0604020202020204" pitchFamily="34" charset="0"/>
              </a:rPr>
              <a:t>Who is this module for?</a:t>
            </a:r>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Young Carers are everyone’s business, so this training is for all HCC staff and their partners who work with families. </a:t>
            </a:r>
          </a:p>
          <a:p>
            <a:pPr>
              <a:buNone/>
            </a:pPr>
            <a:r>
              <a:rPr lang="en-GB" sz="1700" b="1" dirty="0">
                <a:latin typeface="Arial" panose="020B0604020202020204" pitchFamily="34" charset="0"/>
                <a:cs typeface="Arial" panose="020B0604020202020204" pitchFamily="34" charset="0"/>
              </a:rPr>
              <a:t>Learning Outcomes:</a:t>
            </a:r>
            <a:endParaRPr lang="en-GB" sz="1700" dirty="0">
              <a:latin typeface="Arial" panose="020B0604020202020204" pitchFamily="34" charset="0"/>
              <a:cs typeface="Arial" panose="020B0604020202020204" pitchFamily="34" charset="0"/>
            </a:endParaRPr>
          </a:p>
          <a:p>
            <a:pPr>
              <a:buNone/>
            </a:pPr>
            <a:r>
              <a:rPr lang="en-GB" sz="1700" dirty="0">
                <a:latin typeface="Arial" panose="020B0604020202020204" pitchFamily="34" charset="0"/>
                <a:cs typeface="Arial" panose="020B0604020202020204" pitchFamily="34" charset="0"/>
              </a:rPr>
              <a:t>By the end of the course, you will:</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the definition of a young carer and be able to identify a Young Carer in your work.</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why you should recognise and make sure Young Carers are supported.</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the legal duty on the local authority and other agencies to assess young carers and provide support.</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what support is available to Young Carers in Hertfordshire and how you can help them access it.</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Know where to obtain additional information about Young Carers.</a:t>
            </a:r>
          </a:p>
          <a:p>
            <a:pPr>
              <a:buFont typeface="Arial" panose="020B0604020202020204" pitchFamily="34" charset="0"/>
              <a:buChar char="•"/>
            </a:pPr>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latin typeface="Arial" panose="020B0604020202020204" pitchFamily="34" charset="0"/>
                <a:ea typeface="+mn-ea"/>
                <a:cs typeface="Arial" panose="020B0604020202020204" pitchFamily="34" charset="0"/>
              </a:rPr>
              <a:t>HSCP/HSAB L&amp;D </a:t>
            </a:r>
            <a:br>
              <a:rPr lang="en-GB" sz="4400" b="1" dirty="0">
                <a:latin typeface="Arial" panose="020B0604020202020204" pitchFamily="34" charset="0"/>
                <a:ea typeface="+mn-ea"/>
                <a:cs typeface="Arial" panose="020B0604020202020204" pitchFamily="34" charset="0"/>
              </a:rPr>
            </a:br>
            <a:r>
              <a:rPr lang="en-GB" sz="4400" b="1" dirty="0">
                <a:latin typeface="Arial" panose="020B0604020202020204" pitchFamily="34" charset="0"/>
                <a:ea typeface="+mn-ea"/>
                <a:cs typeface="Arial" panose="020B06040202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1497551672"/>
              </p:ext>
            </p:extLst>
          </p:nvPr>
        </p:nvGraphicFramePr>
        <p:xfrm>
          <a:off x="1517073" y="9075954"/>
          <a:ext cx="9247910" cy="1249680"/>
        </p:xfrm>
        <a:graphic>
          <a:graphicData uri="http://schemas.openxmlformats.org/drawingml/2006/table">
            <a:tbl>
              <a:tblPr firstRow="1" bandRow="1">
                <a:tableStyleId>{5C22544A-7EE6-4342-B048-85BDC9FD1C3A}</a:tableStyleId>
              </a:tblPr>
              <a:tblGrid>
                <a:gridCol w="4883727">
                  <a:extLst>
                    <a:ext uri="{9D8B030D-6E8A-4147-A177-3AD203B41FA5}">
                      <a16:colId xmlns:a16="http://schemas.microsoft.com/office/drawing/2014/main" val="2062508448"/>
                    </a:ext>
                  </a:extLst>
                </a:gridCol>
                <a:gridCol w="4364183">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15 January 2026 10:00 am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539883737"/>
                  </a:ext>
                </a:extLst>
              </a:tr>
              <a:tr h="370840">
                <a:tc>
                  <a:txBody>
                    <a:bodyPr/>
                    <a:lstStyle/>
                    <a:p>
                      <a:r>
                        <a:rPr lang="en-GB" sz="2000" dirty="0">
                          <a:latin typeface="Arial" panose="020B0604020202020204" pitchFamily="34" charset="0"/>
                          <a:cs typeface="Arial" panose="020B0604020202020204" pitchFamily="34" charset="0"/>
                        </a:rPr>
                        <a:t>5 March 2026 10:00 am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229948671"/>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latin typeface="Arial" panose="020B0604020202020204" pitchFamily="34" charset="0"/>
                <a:ea typeface="+mn-ea"/>
                <a:cs typeface="Arial" panose="020B0604020202020204" pitchFamily="34" charset="0"/>
              </a:rPr>
              <a:t>HSCP/HSAB L&amp;D </a:t>
            </a:r>
            <a:br>
              <a:rPr lang="en-GB" sz="4400" b="1" dirty="0">
                <a:latin typeface="Arial" panose="020B0604020202020204" pitchFamily="34" charset="0"/>
                <a:ea typeface="+mn-ea"/>
                <a:cs typeface="Arial" panose="020B0604020202020204" pitchFamily="34" charset="0"/>
              </a:rPr>
            </a:br>
            <a:r>
              <a:rPr lang="en-GB" sz="4400" b="1" dirty="0">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431494029"/>
              </p:ext>
            </p:extLst>
          </p:nvPr>
        </p:nvGraphicFramePr>
        <p:xfrm>
          <a:off x="1704109" y="10547622"/>
          <a:ext cx="8749146" cy="1645920"/>
        </p:xfrm>
        <a:graphic>
          <a:graphicData uri="http://schemas.openxmlformats.org/drawingml/2006/table">
            <a:tbl>
              <a:tblPr firstRow="1" bandRow="1">
                <a:tableStyleId>{5C22544A-7EE6-4342-B048-85BDC9FD1C3A}</a:tableStyleId>
              </a:tblPr>
              <a:tblGrid>
                <a:gridCol w="4792146">
                  <a:extLst>
                    <a:ext uri="{9D8B030D-6E8A-4147-A177-3AD203B41FA5}">
                      <a16:colId xmlns:a16="http://schemas.microsoft.com/office/drawing/2014/main" val="2062508448"/>
                    </a:ext>
                  </a:extLst>
                </a:gridCol>
                <a:gridCol w="39570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09 July 2025</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523894827"/>
                  </a:ext>
                </a:extLst>
              </a:tr>
              <a:tr h="370840">
                <a:tc>
                  <a:txBody>
                    <a:bodyPr/>
                    <a:lstStyle/>
                    <a:p>
                      <a:r>
                        <a:rPr lang="en-GB" sz="2000" dirty="0">
                          <a:latin typeface="Arial" panose="020B0604020202020204" pitchFamily="34" charset="0"/>
                          <a:cs typeface="Arial" panose="020B0604020202020204" pitchFamily="34" charset="0"/>
                        </a:rPr>
                        <a:t>14 October 2026</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793251818"/>
                  </a:ext>
                </a:extLst>
              </a:tr>
              <a:tr h="370840">
                <a:tc>
                  <a:txBody>
                    <a:bodyPr/>
                    <a:lstStyle/>
                    <a:p>
                      <a:r>
                        <a:rPr lang="en-GB" sz="2000" dirty="0">
                          <a:latin typeface="Arial" panose="020B0604020202020204" pitchFamily="34" charset="0"/>
                          <a:cs typeface="Arial" panose="020B0604020202020204" pitchFamily="34" charset="0"/>
                        </a:rPr>
                        <a:t>12 February 2026</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66424825"/>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1917148" y="1486211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092C9-CEE2-94AB-6CE6-D0B57AEE97E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576B1ED-789C-D1CF-C81E-3B04260D9179}"/>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3D7F23FD-C123-5C3C-B90F-66AE25D45923}"/>
              </a:ext>
            </a:extLst>
          </p:cNvPr>
          <p:cNvSpPr txBox="1"/>
          <p:nvPr/>
        </p:nvSpPr>
        <p:spPr>
          <a:xfrm>
            <a:off x="673100" y="3051446"/>
            <a:ext cx="10947400" cy="12372618"/>
          </a:xfrm>
          <a:prstGeom prst="rect">
            <a:avLst/>
          </a:prstGeom>
          <a:noFill/>
        </p:spPr>
        <p:txBody>
          <a:bodyPr wrap="square" rtlCol="0">
            <a:spAutoFit/>
          </a:bodyPr>
          <a:lstStyle/>
          <a:p>
            <a:r>
              <a:rPr lang="en-GB" sz="3900" b="1" dirty="0">
                <a:latin typeface="Arial" panose="020B0604020202020204" pitchFamily="34" charset="0"/>
                <a:cs typeface="Arial" panose="020B0604020202020204" pitchFamily="34" charset="0"/>
              </a:rPr>
              <a:t>HSAB Homelessness Workshop (reflective learning event) Free Event – 17 June 2025</a:t>
            </a:r>
          </a:p>
          <a:p>
            <a:endParaRPr lang="en-GB" sz="2400"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Free Event - Homelessness Workshop (reflective learning event):</a:t>
            </a:r>
            <a:endParaRPr lang="en-GB" sz="2400"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Venue: Oak Room, Hertfordshire Development Centre, Stevenage</a:t>
            </a:r>
          </a:p>
          <a:p>
            <a:pPr>
              <a:buNone/>
            </a:pPr>
            <a:r>
              <a:rPr lang="en-GB" sz="2400" b="1" dirty="0">
                <a:latin typeface="Arial" panose="020B0604020202020204" pitchFamily="34" charset="0"/>
                <a:cs typeface="Arial" panose="020B0604020202020204" pitchFamily="34" charset="0"/>
              </a:rPr>
              <a:t>Time: 9am for 9.15 start, finishing at 1pm</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Hertfordshire Safeguarding Adult Board (HSAB) are hosting this Homelessness Workshop, this is an in-person event at Hertfordshire Development Centre in Stevenage.</a:t>
            </a:r>
          </a:p>
          <a:p>
            <a:pPr>
              <a:buNone/>
            </a:pP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In response to several safeguarding adult referrals (SAR) relating to deaths of people experiencing homelessness in Hertfordshire,  the HSAB Safeguarding Adult Review Sub-Group recommended a thematic review be undertaken.  The review was conducted by Michael Preston-Shoot and a final report including a 7-minute briefing was published. </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 recommendations made included HSAB hosting a reflective learning event on what has (not) changed since the conclusion of this review.</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 workshop will include an introduction by Michael Preston-Shoot setting the background, outcome and recommendations, keynote speakers will be highlighting the National and Hertfordshire picture regarding people experiencing homelessness and multiple disadvantaged.</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There will be opportunities to ask the panel of speakers questions followed by facilitated tabletop activities to reflect on the key messages provided within the workshop, how agencies can take forward the learning and implement within practice and how the HSAB Board can support.</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40CCD054-A04F-B65B-4D47-09815396DDC4}"/>
              </a:ext>
            </a:extLst>
          </p:cNvPr>
          <p:cNvSpPr/>
          <p:nvPr/>
        </p:nvSpPr>
        <p:spPr>
          <a:xfrm>
            <a:off x="1731167" y="15464630"/>
            <a:ext cx="8128000" cy="7446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722396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£75 per person per full-day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£50 per person per half-day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7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10am to 1pm,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936769414"/>
              </p:ext>
            </p:extLst>
          </p:nvPr>
        </p:nvGraphicFramePr>
        <p:xfrm>
          <a:off x="1883664" y="11805092"/>
          <a:ext cx="8327136" cy="1720728"/>
        </p:xfrm>
        <a:graphic>
          <a:graphicData uri="http://schemas.openxmlformats.org/drawingml/2006/table">
            <a:tbl>
              <a:tblPr firstRow="1" bandRow="1">
                <a:tableStyleId>{5C22544A-7EE6-4342-B048-85BDC9FD1C3A}</a:tableStyleId>
              </a:tblPr>
              <a:tblGrid>
                <a:gridCol w="4163568">
                  <a:extLst>
                    <a:ext uri="{9D8B030D-6E8A-4147-A177-3AD203B41FA5}">
                      <a16:colId xmlns:a16="http://schemas.microsoft.com/office/drawing/2014/main" val="2062508448"/>
                    </a:ext>
                  </a:extLst>
                </a:gridCol>
                <a:gridCol w="4163568">
                  <a:extLst>
                    <a:ext uri="{9D8B030D-6E8A-4147-A177-3AD203B41FA5}">
                      <a16:colId xmlns:a16="http://schemas.microsoft.com/office/drawing/2014/main" val="2750367952"/>
                    </a:ext>
                  </a:extLst>
                </a:gridCol>
              </a:tblGrid>
              <a:tr h="53200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25 September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740914230"/>
                  </a:ext>
                </a:extLst>
              </a:tr>
              <a:tr h="370840">
                <a:tc>
                  <a:txBody>
                    <a:bodyPr/>
                    <a:lstStyle/>
                    <a:p>
                      <a:r>
                        <a:rPr lang="en-GB" sz="2000" dirty="0">
                          <a:latin typeface="Arial" panose="020B0604020202020204" pitchFamily="34" charset="0"/>
                          <a:cs typeface="Arial" panose="020B0604020202020204" pitchFamily="34" charset="0"/>
                        </a:rPr>
                        <a:t>2 December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362594854"/>
                  </a:ext>
                </a:extLst>
              </a:tr>
              <a:tr h="370840">
                <a:tc>
                  <a:txBody>
                    <a:bodyPr/>
                    <a:lstStyle/>
                    <a:p>
                      <a:r>
                        <a:rPr lang="en-GB" sz="2000" dirty="0">
                          <a:latin typeface="Arial" panose="020B0604020202020204" pitchFamily="34" charset="0"/>
                          <a:cs typeface="Arial" panose="020B0604020202020204" pitchFamily="34" charset="0"/>
                        </a:rPr>
                        <a:t>25 March 2026</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02165549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a:t>
            </a:r>
            <a:r>
              <a:rPr lang="en-GB" sz="3600" b="1">
                <a:latin typeface="Arial" panose="020B0604020202020204" pitchFamily="34" charset="0"/>
                <a:cs typeface="Arial" panose="020B0604020202020204" pitchFamily="34" charset="0"/>
              </a:rPr>
              <a:t>Early Help </a:t>
            </a:r>
            <a:endParaRPr lang="en-GB" sz="36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94008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Any professional working with children and their families </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Attendance criteria</a:t>
            </a:r>
            <a:r>
              <a:rPr lang="en-GB"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 </a:t>
            </a:r>
            <a:r>
              <a:rPr lang="en-GB"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TIMINGS: 10am TO 12:15pm </a:t>
            </a:r>
          </a:p>
          <a:p>
            <a:endParaRPr lang="en-GB" sz="2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2364553770"/>
              </p:ext>
            </p:extLst>
          </p:nvPr>
        </p:nvGraphicFramePr>
        <p:xfrm>
          <a:off x="2032000" y="11804316"/>
          <a:ext cx="8750302" cy="1795444"/>
        </p:xfrm>
        <a:graphic>
          <a:graphicData uri="http://schemas.openxmlformats.org/drawingml/2006/table">
            <a:tbl>
              <a:tblPr firstRow="1" bandRow="1">
                <a:tableStyleId>{5C22544A-7EE6-4342-B048-85BDC9FD1C3A}</a:tableStyleId>
              </a:tblPr>
              <a:tblGrid>
                <a:gridCol w="4375151">
                  <a:extLst>
                    <a:ext uri="{9D8B030D-6E8A-4147-A177-3AD203B41FA5}">
                      <a16:colId xmlns:a16="http://schemas.microsoft.com/office/drawing/2014/main" val="2062508448"/>
                    </a:ext>
                  </a:extLst>
                </a:gridCol>
                <a:gridCol w="4375151">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Time</a:t>
                      </a:r>
                    </a:p>
                  </a:txBody>
                  <a:tcPr/>
                </a:tc>
                <a:extLst>
                  <a:ext uri="{0D108BD9-81ED-4DB2-BD59-A6C34878D82A}">
                    <a16:rowId xmlns:a16="http://schemas.microsoft.com/office/drawing/2014/main" val="1246928019"/>
                  </a:ext>
                </a:extLst>
              </a:tr>
              <a:tr h="482565">
                <a:tc>
                  <a:txBody>
                    <a:bodyPr/>
                    <a:lstStyle/>
                    <a:p>
                      <a:r>
                        <a:rPr lang="en-GB" sz="2000" dirty="0">
                          <a:latin typeface="Arial" panose="020B0604020202020204" pitchFamily="34" charset="0"/>
                          <a:cs typeface="Arial" panose="020B0604020202020204" pitchFamily="34" charset="0"/>
                        </a:rPr>
                        <a:t>20 Jan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020067800"/>
                  </a:ext>
                </a:extLst>
              </a:tr>
              <a:tr h="855679">
                <a:tc>
                  <a:txBody>
                    <a:bodyPr/>
                    <a:lstStyle/>
                    <a:p>
                      <a:r>
                        <a:rPr lang="en-GB" sz="2000" dirty="0">
                          <a:latin typeface="Arial" panose="020B0604020202020204" pitchFamily="34" charset="0"/>
                          <a:cs typeface="Arial" panose="020B0604020202020204" pitchFamily="34" charset="0"/>
                        </a:rPr>
                        <a:t>26 March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526268434"/>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386090"/>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3681854621"/>
              </p:ext>
            </p:extLst>
          </p:nvPr>
        </p:nvGraphicFramePr>
        <p:xfrm>
          <a:off x="2182091" y="8902030"/>
          <a:ext cx="7990609" cy="3209485"/>
        </p:xfrm>
        <a:graphic>
          <a:graphicData uri="http://schemas.openxmlformats.org/drawingml/2006/table">
            <a:tbl>
              <a:tblPr firstRow="1" bandRow="1">
                <a:tableStyleId>{5C22544A-7EE6-4342-B048-85BDC9FD1C3A}</a:tableStyleId>
              </a:tblPr>
              <a:tblGrid>
                <a:gridCol w="3926609">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838717">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92692">
                <a:tc>
                  <a:txBody>
                    <a:bodyPr/>
                    <a:lstStyle/>
                    <a:p>
                      <a:r>
                        <a:rPr lang="en-GB" sz="2000" dirty="0">
                          <a:latin typeface="Arial" panose="020B0604020202020204" pitchFamily="34" charset="0"/>
                          <a:cs typeface="Arial" panose="020B0604020202020204" pitchFamily="34" charset="0"/>
                        </a:rPr>
                        <a:t>16 September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26318286"/>
                  </a:ext>
                </a:extLst>
              </a:tr>
              <a:tr h="592692">
                <a:tc>
                  <a:txBody>
                    <a:bodyPr/>
                    <a:lstStyle/>
                    <a:p>
                      <a:r>
                        <a:rPr lang="en-GB" sz="2000" dirty="0">
                          <a:latin typeface="Arial" panose="020B0604020202020204" pitchFamily="34" charset="0"/>
                          <a:cs typeface="Arial" panose="020B0604020202020204" pitchFamily="34" charset="0"/>
                        </a:rPr>
                        <a:t>22 October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533834997"/>
                  </a:ext>
                </a:extLst>
              </a:tr>
              <a:tr h="592692">
                <a:tc>
                  <a:txBody>
                    <a:bodyPr/>
                    <a:lstStyle/>
                    <a:p>
                      <a:r>
                        <a:rPr lang="en-GB" sz="2000" dirty="0">
                          <a:latin typeface="Arial" panose="020B0604020202020204" pitchFamily="34" charset="0"/>
                          <a:cs typeface="Arial" panose="020B0604020202020204" pitchFamily="34" charset="0"/>
                        </a:rPr>
                        <a:t>19 November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964207801"/>
                  </a:ext>
                </a:extLst>
              </a:tr>
              <a:tr h="592692">
                <a:tc>
                  <a:txBody>
                    <a:bodyPr/>
                    <a:lstStyle/>
                    <a:p>
                      <a:r>
                        <a:rPr lang="en-GB" sz="2000" dirty="0">
                          <a:latin typeface="Arial" panose="020B0604020202020204" pitchFamily="34" charset="0"/>
                          <a:cs typeface="Arial" panose="020B0604020202020204" pitchFamily="34" charset="0"/>
                        </a:rPr>
                        <a:t>11 December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15710016"/>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19300" y="13843180"/>
            <a:ext cx="8128000" cy="826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4838218"/>
            <a:ext cx="8127999" cy="1082128"/>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142525324"/>
              </p:ext>
            </p:extLst>
          </p:nvPr>
        </p:nvGraphicFramePr>
        <p:xfrm>
          <a:off x="1001485" y="10294037"/>
          <a:ext cx="10218058" cy="1621686"/>
        </p:xfrm>
        <a:graphic>
          <a:graphicData uri="http://schemas.openxmlformats.org/drawingml/2006/table">
            <a:tbl>
              <a:tblPr firstRow="1" bandRow="1">
                <a:tableStyleId>{5C22544A-7EE6-4342-B048-85BDC9FD1C3A}</a:tableStyleId>
              </a:tblPr>
              <a:tblGrid>
                <a:gridCol w="5109029">
                  <a:extLst>
                    <a:ext uri="{9D8B030D-6E8A-4147-A177-3AD203B41FA5}">
                      <a16:colId xmlns:a16="http://schemas.microsoft.com/office/drawing/2014/main" val="2062508448"/>
                    </a:ext>
                  </a:extLst>
                </a:gridCol>
                <a:gridCol w="5109029">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82243">
                <a:tc>
                  <a:txBody>
                    <a:bodyPr/>
                    <a:lstStyle/>
                    <a:p>
                      <a:r>
                        <a:rPr lang="en-GB" sz="2000" dirty="0">
                          <a:latin typeface="Arial" panose="020B0604020202020204" pitchFamily="34" charset="0"/>
                          <a:cs typeface="Arial" panose="020B0604020202020204" pitchFamily="34" charset="0"/>
                        </a:rPr>
                        <a:t>16 September 2025 09:30 to 11:30am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325200760"/>
                  </a:ext>
                </a:extLst>
              </a:tr>
              <a:tr h="582243">
                <a:tc>
                  <a:txBody>
                    <a:bodyPr/>
                    <a:lstStyle/>
                    <a:p>
                      <a:r>
                        <a:rPr lang="en-GB" sz="2000" dirty="0">
                          <a:latin typeface="Arial" panose="020B0604020202020204" pitchFamily="34" charset="0"/>
                          <a:cs typeface="Arial" panose="020B0604020202020204" pitchFamily="34" charset="0"/>
                        </a:rPr>
                        <a:t>18 November 2025 09:30 to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92559197"/>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406948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4077851670"/>
              </p:ext>
            </p:extLst>
          </p:nvPr>
        </p:nvGraphicFramePr>
        <p:xfrm>
          <a:off x="2162628" y="10953428"/>
          <a:ext cx="8128000" cy="133509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542612">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20 Nov 2025 10:00 to 11:45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139723045"/>
                  </a:ext>
                </a:extLst>
              </a:tr>
              <a:tr h="370840">
                <a:tc>
                  <a:txBody>
                    <a:bodyPr/>
                    <a:lstStyle/>
                    <a:p>
                      <a:r>
                        <a:rPr lang="en-GB" sz="2000" dirty="0">
                          <a:latin typeface="Arial" panose="020B0604020202020204" pitchFamily="34" charset="0"/>
                          <a:cs typeface="Arial" panose="020B0604020202020204" pitchFamily="34" charset="0"/>
                        </a:rPr>
                        <a:t>27 Mar 2026 10:00 to 11:45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04982675"/>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014855" y="133082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187404"/>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1845467517"/>
              </p:ext>
            </p:extLst>
          </p:nvPr>
        </p:nvGraphicFramePr>
        <p:xfrm>
          <a:off x="1917700" y="13728972"/>
          <a:ext cx="8128000" cy="9144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New dates to be confirmed </a:t>
                      </a:r>
                    </a:p>
                  </a:txBody>
                  <a:tcPr/>
                </a:tc>
                <a:tc>
                  <a:txBody>
                    <a:bodyPr/>
                    <a:lstStyle/>
                    <a:p>
                      <a:endParaRPr lang="en-GB" dirty="0"/>
                    </a:p>
                  </a:txBody>
                  <a:tcPr/>
                </a:tc>
                <a:extLst>
                  <a:ext uri="{0D108BD9-81ED-4DB2-BD59-A6C34878D82A}">
                    <a16:rowId xmlns:a16="http://schemas.microsoft.com/office/drawing/2014/main" val="755968834"/>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3050950"/>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02488765"/>
              </p:ext>
            </p:extLst>
          </p:nvPr>
        </p:nvGraphicFramePr>
        <p:xfrm>
          <a:off x="2032000" y="10051818"/>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11 Sept 2025 09:30 to 11:00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893683839"/>
                  </a:ext>
                </a:extLst>
              </a:tr>
              <a:tr h="370840">
                <a:tc>
                  <a:txBody>
                    <a:bodyPr/>
                    <a:lstStyle/>
                    <a:p>
                      <a:r>
                        <a:rPr lang="en-GB" sz="2000" dirty="0">
                          <a:latin typeface="Arial" panose="020B0604020202020204" pitchFamily="34" charset="0"/>
                          <a:cs typeface="Arial" panose="020B0604020202020204" pitchFamily="34" charset="0"/>
                        </a:rPr>
                        <a:t>08 Jan 2026 09:30 to 11:00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638575237"/>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L&amp;D Bulletin</Template>
  <TotalTime>41904</TotalTime>
  <Words>6861</Words>
  <Application>Microsoft Office PowerPoint</Application>
  <PresentationFormat>Custom</PresentationFormat>
  <Paragraphs>720</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Chris OConnor</cp:lastModifiedBy>
  <cp:revision>529</cp:revision>
  <dcterms:created xsi:type="dcterms:W3CDTF">2020-05-19T08:36:46Z</dcterms:created>
  <dcterms:modified xsi:type="dcterms:W3CDTF">2025-07-15T06:17:42Z</dcterms:modified>
</cp:coreProperties>
</file>