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3"/>
  </p:notesMasterIdLst>
  <p:handoutMasterIdLst>
    <p:handoutMasterId r:id="rId34"/>
  </p:handoutMasterIdLst>
  <p:sldIdLst>
    <p:sldId id="269" r:id="rId2"/>
    <p:sldId id="363" r:id="rId3"/>
    <p:sldId id="351" r:id="rId4"/>
    <p:sldId id="361" r:id="rId5"/>
    <p:sldId id="356" r:id="rId6"/>
    <p:sldId id="357" r:id="rId7"/>
    <p:sldId id="366" r:id="rId8"/>
    <p:sldId id="359" r:id="rId9"/>
    <p:sldId id="345" r:id="rId10"/>
    <p:sldId id="348" r:id="rId11"/>
    <p:sldId id="358" r:id="rId12"/>
    <p:sldId id="343" r:id="rId13"/>
    <p:sldId id="344" r:id="rId14"/>
    <p:sldId id="364" r:id="rId15"/>
    <p:sldId id="346" r:id="rId16"/>
    <p:sldId id="354" r:id="rId17"/>
    <p:sldId id="350" r:id="rId18"/>
    <p:sldId id="365" r:id="rId19"/>
    <p:sldId id="341" r:id="rId20"/>
    <p:sldId id="353" r:id="rId21"/>
    <p:sldId id="355" r:id="rId22"/>
    <p:sldId id="349" r:id="rId23"/>
    <p:sldId id="367" r:id="rId24"/>
    <p:sldId id="301" r:id="rId25"/>
    <p:sldId id="338" r:id="rId26"/>
    <p:sldId id="278" r:id="rId27"/>
    <p:sldId id="320" r:id="rId28"/>
    <p:sldId id="333" r:id="rId29"/>
    <p:sldId id="335" r:id="rId30"/>
    <p:sldId id="336" r:id="rId31"/>
    <p:sldId id="33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05D61-22B3-864C-CA67-7C890EE71BA5}" name="Chloe Keane" initials="CK" userId="S::Chloe.Keane@hertfordshire.gov.uk::8a7213f7-7ff0-466a-ab72-17c6989565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792" autoAdjust="0"/>
  </p:normalViewPr>
  <p:slideViewPr>
    <p:cSldViewPr snapToGrid="0">
      <p:cViewPr varScale="1">
        <p:scale>
          <a:sx n="56" d="100"/>
          <a:sy n="56" d="100"/>
        </p:scale>
        <p:origin x="872" y="44"/>
      </p:cViewPr>
      <p:guideLst/>
    </p:cSldViewPr>
  </p:slideViewPr>
  <p:notesTextViewPr>
    <p:cViewPr>
      <p:scale>
        <a:sx n="1" d="1"/>
        <a:sy n="1" d="1"/>
      </p:scale>
      <p:origin x="0" y="0"/>
    </p:cViewPr>
  </p:notesTextViewPr>
  <p:sorterViewPr>
    <p:cViewPr>
      <p:scale>
        <a:sx n="100" d="100"/>
        <a:sy n="100" d="100"/>
      </p:scale>
      <p:origin x="0" y="-2260"/>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hyperlink" Target="https://directory.hertfordshire.gov.uk/information/register-to-add-a-listing" TargetMode="External"/><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hyperlink" Target="mailto:familiesfirst.support@hertfordshire.gov.uk" TargetMode="External"/><Relationship Id="rId9" Type="http://schemas.openxmlformats.org/officeDocument/2006/relationships/image" Target="../media/image38.svg"/><Relationship Id="rId1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3.png"/><Relationship Id="rId3" Type="http://schemas.openxmlformats.org/officeDocument/2006/relationships/hyperlink" Target="https://www.hertfordshirefamiliesfirst.org.uk/" TargetMode="External"/><Relationship Id="rId7" Type="http://schemas.openxmlformats.org/officeDocument/2006/relationships/image" Target="../media/image39.png"/><Relationship Id="rId12" Type="http://schemas.openxmlformats.org/officeDocument/2006/relationships/hyperlink" Target="mailto:familiesfirst.support@hertfordshire.gov.uk" TargetMode="External"/><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hyperlink" Target="https://www.hertfordshire.gov.uk/microsites/families-first/families-first.aspx" TargetMode="External"/><Relationship Id="rId11" Type="http://schemas.openxmlformats.org/officeDocument/2006/relationships/image" Target="../media/image42.svg"/><Relationship Id="rId5" Type="http://schemas.openxmlformats.org/officeDocument/2006/relationships/image" Target="../media/image38.svg"/><Relationship Id="rId15" Type="http://schemas.openxmlformats.org/officeDocument/2006/relationships/hyperlink" Target="https://directory.hertfordshire.gov.uk/information/register-to-add-a-listing" TargetMode="External"/><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hyperlink" Target="https://www.hertfordshire.gov.uk/microsites/families-first/early-help-professionals-area/early-help-professionals.aspx" TargetMode="External"/><Relationship Id="rId1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3"/>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2">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12/02/2026</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12/02/2026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12/02/2026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12/02/2026</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12/02/2026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12/02/2026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 name="Date Placeholder 6"/>
          <p:cNvSpPr>
            <a:spLocks noGrp="1"/>
          </p:cNvSpPr>
          <p:nvPr>
            <p:ph type="dt" sz="half" idx="10"/>
          </p:nvPr>
        </p:nvSpPr>
        <p:spPr/>
        <p:txBody>
          <a:bodyPr/>
          <a:lstStyle/>
          <a:p>
            <a:fld id="{BA3CBFFB-E640-4604-A508-0015AA18518A}" type="datetimeFigureOut">
              <a:rPr lang="en-GB" smtClean="0"/>
              <a:t>12/02/2026</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12/02/2026</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12/02/2026</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eur02.safelinks.protection.outlook.com/?url=https%3A%2F%2Fevents.teams.microsoft.com%2Fevent%2F474d7ab0-ff77-4d92-9fb8-5ae13b2d5dc8%4053e92c36-6617-4e71-a989-dd739ad32a4d&amp;data=05%7C02%7CJane.Parkins%40hertfordshire.gov.uk%7C57cf1f5e37844aa566fe08de5e4fb0ab%7C53e92c3666174e71a989dd739ad32a4d%7C0%7C0%7C639051893552593539%7CUnknown%7CTWFpbGZsb3d8eyJFbXB0eU1hcGkiOnRydWUsIlYiOiIwLjAuMDAwMCIsIlAiOiJXaW4zMiIsIkFOIjoiTWFpbCIsIldUIjoyfQ%3D%3D%7C0%7C%7C%7C&amp;sdata=aHrDS1cJX55raMP%2FXFCMLoYkK12wK8tSDKTI7NKCKEg%3D&amp;reserved=0" TargetMode="External"/><Relationship Id="rId3" Type="http://schemas.openxmlformats.org/officeDocument/2006/relationships/hyperlink" Target="https://eur02.safelinks.protection.outlook.com/?url=https%3A%2F%2Fevents.teams.microsoft.com%2Fevent%2Fdc96761e-1b26-4a72-84ba-b7af6b2911be%4053e92c36-6617-4e71-a989-dd739ad32a4d&amp;data=05%7C02%7CJane.Parkins%40hertfordshire.gov.uk%7C57cf1f5e37844aa566fe08de5e4fb0ab%7C53e92c3666174e71a989dd739ad32a4d%7C0%7C0%7C639051893552456180%7CUnknown%7CTWFpbGZsb3d8eyJFbXB0eU1hcGkiOnRydWUsIlYiOiIwLjAuMDAwMCIsIlAiOiJXaW4zMiIsIkFOIjoiTWFpbCIsIldUIjoyfQ%3D%3D%7C0%7C%7C%7C&amp;sdata=7THUFzgiuL3lJSLNMYJwitOeNZY90zXDz0GP3XilP9w%3D&amp;reserved=0" TargetMode="External"/><Relationship Id="rId7" Type="http://schemas.openxmlformats.org/officeDocument/2006/relationships/hyperlink" Target="https://eur02.safelinks.protection.outlook.com/?url=https%3A%2F%2Fevents.teams.microsoft.com%2Fevent%2F474d7ab0-ff77-4d92-9fb8-5ae13b2d5dc8%4053e92c36-6617-4e71-a989-dd739ad32a4d&amp;data=05%7C02%7CJane.Parkins%40hertfordshire.gov.uk%7C57cf1f5e37844aa566fe08de5e4fb0ab%7C53e92c3666174e71a989dd739ad32a4d%7C0%7C0%7C639051893552573076%7CUnknown%7CTWFpbGZsb3d8eyJFbXB0eU1hcGkiOnRydWUsIlYiOiIwLjAuMDAwMCIsIlAiOiJXaW4zMiIsIkFOIjoiTWFpbCIsIldUIjoyfQ%3D%3D%7C0%7C%7C%7C&amp;sdata=DmkrXb7Gx9LSR9bMJRQgjF0%2BtYTqKzQWvW2Ws8o5Cc4%3D&amp;reserved=0" TargetMode="Externa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hyperlink" Target="https://eur02.safelinks.protection.outlook.com/?url=https%3A%2F%2Fevents.teams.microsoft.com%2Fevent%2F474d7ab0-ff77-4d92-9fb8-5ae13b2d5dc8%4053e92c36-6617-4e71-a989-dd739ad32a4d&amp;data=05%7C02%7CJane.Parkins%40hertfordshire.gov.uk%7C57cf1f5e37844aa566fe08de5e4fb0ab%7C53e92c3666174e71a989dd739ad32a4d%7C0%7C0%7C639051893552553587%7CUnknown%7CTWFpbGZsb3d8eyJFbXB0eU1hcGkiOnRydWUsIlYiOiIwLjAuMDAwMCIsIlAiOiJXaW4zMiIsIkFOIjoiTWFpbCIsIldUIjoyfQ%3D%3D%7C0%7C%7C%7C&amp;sdata=rKzlsMHohpH4ndG%2BXPWjdVigDHJhPtcpUr%2BFkS9QYXw%3D&amp;reserved=0" TargetMode="External"/><Relationship Id="rId5" Type="http://schemas.openxmlformats.org/officeDocument/2006/relationships/hyperlink" Target="https://eur02.safelinks.protection.outlook.com/?url=https%3A%2F%2Fevents.teams.microsoft.com%2Fevent%2Fdc96761e-1b26-4a72-84ba-b7af6b2911be%4053e92c36-6617-4e71-a989-dd739ad32a4d&amp;data=05%7C02%7CJane.Parkins%40hertfordshire.gov.uk%7C57cf1f5e37844aa566fe08de5e4fb0ab%7C53e92c3666174e71a989dd739ad32a4d%7C0%7C0%7C639051893552533527%7CUnknown%7CTWFpbGZsb3d8eyJFbXB0eU1hcGkiOnRydWUsIlYiOiIwLjAuMDAwMCIsIlAiOiJXaW4zMiIsIkFOIjoiTWFpbCIsIldUIjoyfQ%3D%3D%7C0%7C%7C%7C&amp;sdata=tuXIfknvtmvaJzOuJ47T5J9%2FyM9s%2BrjssLbyajE0PVU%3D&amp;reserved=0" TargetMode="External"/><Relationship Id="rId4" Type="http://schemas.openxmlformats.org/officeDocument/2006/relationships/hyperlink" Target="https://eur02.safelinks.protection.outlook.com/?url=https%3A%2F%2Fevents.teams.microsoft.com%2Fevent%2Fdc96761e-1b26-4a72-84ba-b7af6b2911be%4053e92c36-6617-4e71-a989-dd739ad32a4d&amp;data=05%7C02%7CJane.Parkins%40hertfordshire.gov.uk%7C57cf1f5e37844aa566fe08de5e4fb0ab%7C53e92c3666174e71a989dd739ad32a4d%7C0%7C0%7C639051893552501123%7CUnknown%7CTWFpbGZsb3d8eyJFbXB0eU1hcGkiOnRydWUsIlYiOiIwLjAuMDAwMCIsIlAiOiJXaW4zMiIsIkFOIjoiTWFpbCIsIldUIjoyfQ%3D%3D%7C0%7C%7C%7C&amp;sdata=fB%2FGtc%2FXpABa0P9NocTzovLlv9eOvAnoH40oPWP43sw%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3.bin"/><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rtfordshire.gov.uk/about-the-council/news/news-archive/fiftythrifty-feb26"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ur02.safelinks.protection.outlook.com/?url=https%3A%2F%2Fwww.servicesforyoungpeople.org%2Fhudnall-park%2Ffree-february-half-term-activities-for-young-people-with-send%2F&amp;data=05%7C02%7CJane.Parkins%40hertfordshire.gov.uk%7C8797d46f634b4ab6196408de5994dbbe%7C53e92c3666174e71a989dd739ad32a4d%7C0%7C0%7C639046693277256955%7CUnknown%7CTWFpbGZsb3d8eyJFbXB0eU1hcGkiOnRydWUsIlYiOiIwLjAuMDAwMCIsIlAiOiJXaW4zMiIsIkFOIjoiTWFpbCIsIldUIjoyfQ%3D%3D%7C0%7C%7C%7C&amp;sdata=cVcfGxedPVt2vp8B%2BYUF9K9FRhdvbOC0gW1hr5ovHMw%3D&amp;reserved=0"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spaceherts.org.uk/services/"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hyperlink" Target="https://spacehertsservices.org/appointmen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ur02.safelinks.protection.outlook.com/?url=https%3A%2F%2Fwww.eventbrite.co.uk%2Fo%2Fhertfordshire-family-centre-service-110959792311&amp;data=05%7C02%7Cfamiliesfirst.support%40hertfordshire.gov.uk%7C636c95c429934478f27408de5db48e36%7C53e92c3666174e71a989dd739ad32a4d%7C0%7C0%7C639051227228436723%7CUnknown%7CTWFpbGZsb3d8eyJFbXB0eU1hcGkiOnRydWUsIlYiOiIwLjAuMDAwMCIsIlAiOiJXaW4zMiIsIkFOIjoiTWFpbCIsIldUIjoyfQ%3D%3D%7C0%7C%7C%7C&amp;sdata=cGLGxaNpFKdCbUXLRjv0ppglC9NdU0G4zz9NPknVTw4%3D&amp;reserved=0"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eur02.safelinks.protection.outlook.com/?url=https%3A%2F%2Fhrt.maximusuk.co.uk%2Fbeezeefamilies%2F&amp;data=05%7C02%7Cteresa.meehan%40hertfordshire.gov.uk%7Cab750d2de7bd4d3947f008de687a6ef4%7C53e92c3666174e71a989dd739ad32a4d%7C0%7C0%7C639063072479095246%7CUnknown%7CTWFpbGZsb3d8eyJFbXB0eU1hcGkiOnRydWUsIlYiOiIwLjAuMDAwMCIsIlAiOiJXaW4zMiIsIkFOIjoiTWFpbCIsIldUIjoyfQ%3D%3D%7C0%7C%7C%7C&amp;sdata=9fHYTN4GQ%2FJkX2sidipjzLIWqfS9lsnzhGESnM6U%2BkM%3D&amp;reserved=0"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reativechefs.org/" TargetMode="External"/><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hyperlink" Target="https://eur02.safelinks.protection.outlook.com/?url=https%3A%2F%2Fwww.communitywellbeingnorthherts.co.uk%2Fevents%3Fkeyword%3D%26tag%255B20%255D%3D20&amp;data=05%7C02%7Cfamiliesfirst.support%40hertfordshire.gov.uk%7C773e119299834c43894108de4e9bbb76%7C53e92c3666174e71a989dd739ad32a4d%7C0%7C0%7C639034627989220754%7CUnknown%7CTWFpbGZsb3d8eyJFbXB0eU1hcGkiOnRydWUsIlYiOiIwLjAuMDAwMCIsIlAiOiJXaW4zMiIsIkFOIjoiTWFpbCIsIldUIjoyfQ%3D%3D%7C0%7C%7C%7C&amp;sdata=%2FMvy%2Fc%2FQxBnFaD6ZNEUhuiZxhqH0UjSNosS%2BDR6gnok%3D&amp;reserved=0" TargetMode="External"/><Relationship Id="rId4" Type="http://schemas.openxmlformats.org/officeDocument/2006/relationships/hyperlink" Target="mailto:communitywellbeing@north-herts.gov.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hyperlink" Target="https://www.hertfordshire.gov.uk/microsites/families-first/early-help-professionals-area/training-and-learning/workforce-development.aspx#DynamicJumpMenuManager_1_Anchor_1" TargetMode="External"/><Relationship Id="rId7" Type="http://schemas.openxmlformats.org/officeDocument/2006/relationships/image" Target="../media/image5.png"/><Relationship Id="rId2" Type="http://schemas.openxmlformats.org/officeDocument/2006/relationships/hyperlink" Target="mailto:familiesfirst.support@hertfordshire.gov.uk" TargetMode="Externa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eur02.safelinks.protection.outlook.com/?url=https%3A%2F%2Fevents.hertfordshire.gov.uk%2Fpublic-health-training%3Fcategory%3D11dea657-6761-4220-85f1-f8c080a3fb47&amp;data=05%7C02%7CFamiliesFirst.Support%40hertfordshire.gov.uk%7Cb91e8bf4629a433388e308de5e519f3a%7C53e92c3666174e71a989dd739ad32a4d%7C0%7C0%7C639051901825222273%7CUnknown%7CTWFpbGZsb3d8eyJFbXB0eU1hcGkiOnRydWUsIlYiOiIwLjAuMDAwMCIsIlAiOiJXaW4zMiIsIkFOIjoiTWFpbCIsIldUIjoyfQ%3D%3D%7C0%7C%7C%7C&amp;sdata=fWhuOSleWN0ciHuBlx%2Fqfj%2ByhDDOyRQoLqFjXUOnXiw%3D&amp;reserved=0"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hyperlink" Target="https://eur02.safelinks.protection.outlook.com/?url=https%3A%2F%2Fwww.hertsmindnetwork.org%2Fservices-for-adults%2Fcommunity-support%2Fflourish%2F&amp;data=05%7C02%7CJane.Parkins%40hertfordshire.gov.uk%7C4ddd3cf704ca43aa672208de5f358d42%7C53e92c3666174e71a989dd739ad32a4d%7C0%7C0%7C639052880770562142%7CUnknown%7CTWFpbGZsb3d8eyJFbXB0eU1hcGkiOnRydWUsIlYiOiIwLjAuMDAwMCIsIlAiOiJXaW4zMiIsIkFOIjoiTWFpbCIsIldUIjoyfQ%3D%3D%7C0%7C%7C%7C&amp;sdata=w%2BZhXc2tPzODrEMMehgPYQlkoC7XUHRBayv9ciSA3xo%3D&amp;reserved=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eur02.safelinks.protection.outlook.com/?url=https%3A%2F%2Fsurveys.hertfordshire.gov.uk%2Fs%2FCYTJ72%2F&amp;data=05%7C02%7CFamiliesFirst.Support%40hertfordshire.gov.uk%7Cc26253d9d3d8473a106108de6235dab7%7C53e92c3666174e71a989dd739ad32a4d%7C0%7C0%7C639056180776279325%7CUnknown%7CTWFpbGZsb3d8eyJFbXB0eU1hcGkiOnRydWUsIlYiOiIwLjAuMDAwMCIsIlAiOiJXaW4zMiIsIkFOIjoiTWFpbCIsIldUIjoyfQ%3D%3D%7C0%7C%7C%7C&amp;sdata=b9cPIozxNE15E9dGnidCdQQyFOeZcMwKomEv4WQRfh8%3D&amp;reserved=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hyperlink" Target="mailto:CSStrategic.Partnerships@hertfordshire.gov.uk" TargetMode="External"/><Relationship Id="rId4" Type="http://schemas.openxmlformats.org/officeDocument/2006/relationships/hyperlink" Target="https://www.oneplusone.org.uk/par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6" Type="http://schemas.openxmlformats.org/officeDocument/2006/relationships/hyperlink" Target="https://eur02.safelinks.protection.outlook.com/?url=https%3A%2F%2Fwww.hertfordshirefamiliesfirst.org.uk%2Fworkforce-development%2Fcourses%2Fworkforce-development-newsletter-autumn-term-2025&amp;data=05%7C02%7CTeresa.Meehan%40hertfordshire.gov.uk%7C3af820919ecc4d7b88a708de00d7c195%7C53e92c3666174e71a989dd739ad32a4d%7C0%7C0%7C638949124043953346%7CUnknown%7CTWFpbGZsb3d8eyJFbXB0eU1hcGkiOnRydWUsIlYiOiIwLjAuMDAwMCIsIlAiOiJXaW4zMiIsIkFOIjoiTWFpbCIsIldUIjoyfQ%3D%3D%7C0%7C%7C%7C&amp;sdata=zSj1jZtAHUaWye3Jo8rEhEwtEDTC%2BZQaoJjZVbD9dz0%3D&amp;reserved=0" TargetMode="External"/><Relationship Id="rId5" Type="http://schemas.openxmlformats.org/officeDocument/2006/relationships/hyperlink" Target="https://eur02.safelinks.protection.outlook.com/?url=https%3A%2F%2Fwww.hertfordshirefamiliesfirst.org.uk%2Fparenting-and-relationship-support-newsletter%2Fcourses%2Fparenting-and-relationship-support-newsletter&amp;data=05%7C02%7CTeresa.Meehan%40hertfordshire.gov.uk%7C3af820919ecc4d7b88a708de00d7c195%7C53e92c3666174e71a989dd739ad32a4d%7C0%7C0%7C638949124043930933%7CUnknown%7CTWFpbGZsb3d8eyJFbXB0eU1hcGkiOnRydWUsIlYiOiIwLjAuMDAwMCIsIlAiOiJXaW4zMiIsIkFOIjoiTWFpbCIsIldUIjoyfQ%3D%3D%7C0%7C%7C%7C&amp;sdata=JdszAI6qzmNa8EmPzi1GyFMKFvf3Yv0yhdkZIdt4I0E%3D&amp;reserved=0"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eur02.safelinks.protection.outlook.com/?url=https%3A%2F%2Fwww.hertfordshire.gov.uk%2Fparticipationteam&amp;data=05%7C02%7CJane.Parkins%40hertfordshire.gov.uk%7C4496f27247e644841aad08de5dc8d226%7C53e92c3666174e71a989dd739ad32a4d%7C0%7C0%7C639051314383421583%7CUnknown%7CTWFpbGZsb3d8eyJFbXB0eU1hcGkiOnRydWUsIlYiOiIwLjAuMDAwMCIsIlAiOiJXaW4zMiIsIkFOIjoiTWFpbCIsIldUIjoyfQ%3D%3D%7C0%7C%7C%7C&amp;sdata=f5ceD6wJWijboeuNfruWDBT7Yg72Qs%2Fmrbs2aIQtAfQ%3D&amp;reserved=0" TargetMode="External"/><Relationship Id="rId2" Type="http://schemas.openxmlformats.org/officeDocument/2006/relationships/hyperlink" Target="mailto:Brooke.Donovan@hertfordshire.gov.uk" TargetMode="Externa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eur02.safelinks.protection.outlook.com/?url=https%3A%2F%2Fwww.youtube.com%2F%40ParticipationTeam&amp;data=05%7C02%7CJane.Parkins%40hertfordshire.gov.uk%7C4496f27247e644841aad08de5dc8d226%7C53e92c3666174e71a989dd739ad32a4d%7C0%7C0%7C639051314383456335%7CUnknown%7CTWFpbGZsb3d8eyJFbXB0eU1hcGkiOnRydWUsIlYiOiIwLjAuMDAwMCIsIlAiOiJXaW4zMiIsIkFOIjoiTWFpbCIsIldUIjoyfQ%3D%3D%7C0%7C%7C%7C&amp;sdata=7%2FEZ7JYytxPmXBb3%2FLxGrFpHoiqm%2FWqUcuyl6DwbDDQ%3D&amp;reserved=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hertfordshire.gov.uk/doc/child/hscb/hertfordshire-ma-child-exploitation-strategy.pdf"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mailto:england.eastsafeguarding@nhs.net" TargetMode="External"/><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ur02.safelinks.protection.outlook.com/?url=https%3A%2F%2Fbeaconvictimsawarnessconference2026.eventbrite.com%2F&amp;data=05%7C02%7CTeresa.Meehan%40hertfordshire.gov.uk%7Cd0d157dc4d3245cac27308de649e0d60%7C53e92c3666174e71a989dd739ad32a4d%7C0%7C0%7C639058827315099400%7CUnknown%7CTWFpbGZsb3d8eyJFbXB0eU1hcGkiOnRydWUsIlYiOiIwLjAuMDAwMCIsIlAiOiJXaW4zMiIsIkFOIjoiTWFpbCIsIldUIjoyfQ%3D%3D%7C0%7C%7C%7C&amp;sdata=KzjgOXlROb0l7EoNK05qcYkFNGkeWY21LOII%2BGYExr8%3D&amp;reserved=0"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events.hertfordshire.gov.uk/public-health-training?category=26a0efcc-36a0-4b07-9319-efd67cfc3e6c" TargetMode="External"/><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eur02.safelinks.protection.outlook.com/?url=https%3A%2F%2Fwww.hertfordshire.gov.uk%2Fservices%2Fadult-social-services%2Freport-a-concern-about-an-adult%2Fhertfordshire-safeguarding-adults-board%2Fhsab-and-hscp-training-and-resources.aspx%23training&amp;data=05%7C02%7CJane.Parkins%40hertfordshire.gov.uk%7Cf96006abb7a44d0e7da508de580f8c1d%7C53e92c3666174e71a989dd739ad32a4d%7C0%7C0%7C639045020959376664%7CUnknown%7CTWFpbGZsb3d8eyJFbXB0eU1hcGkiOnRydWUsIlYiOiIwLjAuMDAwMCIsIlAiOiJXaW4zMiIsIkFOIjoiTWFpbCIsIldUIjoyfQ%3D%3D%7C0%7C%7C%7C&amp;sdata=0vScI206Ptg5zTJYqYeFrVL%2BwzN0fopiotWxZIYLy38%3D&amp;reserved=0"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9778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Karen Dorney</a:t>
            </a:r>
            <a:br>
              <a:rPr lang="en-GB" sz="3100" b="1" dirty="0">
                <a:solidFill>
                  <a:schemeClr val="bg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Head of Service</a:t>
            </a:r>
            <a:br>
              <a:rPr lang="en-GB" sz="3100" b="1" dirty="0">
                <a:solidFill>
                  <a:schemeClr val="bg1"/>
                </a:solidFill>
                <a:latin typeface="Calibri" panose="020F0502020204030204" pitchFamily="34" charset="0"/>
                <a:cs typeface="Calibri" panose="020F0502020204030204" pitchFamily="34" charset="0"/>
              </a:rPr>
            </a:br>
            <a:br>
              <a:rPr lang="en-GB" sz="22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802126"/>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1485900" y="6291931"/>
            <a:ext cx="2491189" cy="647529"/>
          </a:xfrm>
        </p:spPr>
        <p:txBody>
          <a:bodyPr>
            <a:normAutofit/>
          </a:bodyPr>
          <a:lstStyle/>
          <a:p>
            <a:r>
              <a:rPr lang="en-GB" sz="2300" b="1" dirty="0">
                <a:solidFill>
                  <a:schemeClr val="bg1"/>
                </a:solidFill>
              </a:rPr>
              <a:t>February 2026</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11900-91C2-77DB-4BF8-7D53338D0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6067A-9401-C058-DBB4-ECD0695EC3A5}"/>
              </a:ext>
            </a:extLst>
          </p:cNvPr>
          <p:cNvSpPr>
            <a:spLocks noGrp="1"/>
          </p:cNvSpPr>
          <p:nvPr>
            <p:ph type="title"/>
          </p:nvPr>
        </p:nvSpPr>
        <p:spPr>
          <a:xfrm>
            <a:off x="535032" y="487987"/>
            <a:ext cx="10664190" cy="1476883"/>
          </a:xfrm>
        </p:spPr>
        <p:txBody>
          <a:bodyPr>
            <a:normAutofit fontScale="90000"/>
          </a:bodyPr>
          <a:lstStyle/>
          <a:p>
            <a:r>
              <a:rPr lang="en-GB" b="1" dirty="0">
                <a:solidFill>
                  <a:srgbClr val="00B0F0"/>
                </a:solidFill>
                <a:latin typeface="Aptos" panose="020B0004020202020204" pitchFamily="34" charset="0"/>
              </a:rPr>
              <a:t>NEW: Relationships, Sex and Health Education (RSHE) </a:t>
            </a:r>
            <a:br>
              <a:rPr lang="en-GB" b="1" dirty="0">
                <a:solidFill>
                  <a:srgbClr val="00B0F0"/>
                </a:solidFill>
                <a:latin typeface="Aptos" panose="020B0004020202020204" pitchFamily="34" charset="0"/>
              </a:rPr>
            </a:br>
            <a:r>
              <a:rPr lang="en-GB" sz="3100" b="1" dirty="0">
                <a:solidFill>
                  <a:schemeClr val="tx1"/>
                </a:solidFill>
                <a:latin typeface="Aptos" panose="020B0004020202020204" pitchFamily="34" charset="0"/>
              </a:rPr>
              <a:t>Statutory guidance and curriculum training opportunity</a:t>
            </a:r>
            <a:endParaRPr lang="en-GB" b="1" dirty="0">
              <a:solidFill>
                <a:srgbClr val="00B0F0"/>
              </a:solidFill>
            </a:endParaRPr>
          </a:p>
        </p:txBody>
      </p:sp>
      <p:pic>
        <p:nvPicPr>
          <p:cNvPr id="4" name="Picture 3">
            <a:extLst>
              <a:ext uri="{FF2B5EF4-FFF2-40B4-BE49-F238E27FC236}">
                <a16:creationId xmlns:a16="http://schemas.microsoft.com/office/drawing/2014/main" id="{3FA9F3B2-628B-1FC0-DFAD-C0A151884936}"/>
              </a:ext>
            </a:extLst>
          </p:cNvPr>
          <p:cNvPicPr>
            <a:picLocks noChangeAspect="1"/>
          </p:cNvPicPr>
          <p:nvPr/>
        </p:nvPicPr>
        <p:blipFill>
          <a:blip r:embed="rId2"/>
          <a:stretch>
            <a:fillRect/>
          </a:stretch>
        </p:blipFill>
        <p:spPr>
          <a:xfrm>
            <a:off x="10010289" y="487987"/>
            <a:ext cx="1873389" cy="1211079"/>
          </a:xfrm>
          <a:prstGeom prst="rect">
            <a:avLst/>
          </a:prstGeom>
        </p:spPr>
      </p:pic>
      <p:sp>
        <p:nvSpPr>
          <p:cNvPr id="7" name="TextBox 6">
            <a:extLst>
              <a:ext uri="{FF2B5EF4-FFF2-40B4-BE49-F238E27FC236}">
                <a16:creationId xmlns:a16="http://schemas.microsoft.com/office/drawing/2014/main" id="{6EA9049B-C334-967D-1FB7-C725951E271A}"/>
              </a:ext>
            </a:extLst>
          </p:cNvPr>
          <p:cNvSpPr txBox="1"/>
          <p:nvPr/>
        </p:nvSpPr>
        <p:spPr>
          <a:xfrm>
            <a:off x="535032" y="2492829"/>
            <a:ext cx="7408817"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t>Department for Education published updated RSHE guidance in July 2025, must be implemented in schools by 1</a:t>
            </a:r>
            <a:r>
              <a:rPr lang="en-GB" sz="2400" baseline="30000" dirty="0"/>
              <a:t>st</a:t>
            </a:r>
            <a:r>
              <a:rPr lang="en-GB" sz="2400" dirty="0"/>
              <a:t> September 2026</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err="1"/>
              <a:t>Hfl</a:t>
            </a:r>
            <a:r>
              <a:rPr lang="en-GB" sz="2400" dirty="0"/>
              <a:t> Education running sessions on new guidance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For professionals working in PH, CYP services, drug and alcohol, youth settings and other community based services</a:t>
            </a:r>
          </a:p>
        </p:txBody>
      </p:sp>
      <p:sp>
        <p:nvSpPr>
          <p:cNvPr id="11" name="TextBox 10">
            <a:extLst>
              <a:ext uri="{FF2B5EF4-FFF2-40B4-BE49-F238E27FC236}">
                <a16:creationId xmlns:a16="http://schemas.microsoft.com/office/drawing/2014/main" id="{C77A9491-0454-111E-7A12-274DBCD0239A}"/>
              </a:ext>
            </a:extLst>
          </p:cNvPr>
          <p:cNvSpPr txBox="1"/>
          <p:nvPr/>
        </p:nvSpPr>
        <p:spPr>
          <a:xfrm>
            <a:off x="7943849" y="2492829"/>
            <a:ext cx="3939829" cy="3539430"/>
          </a:xfrm>
          <a:prstGeom prst="rect">
            <a:avLst/>
          </a:prstGeom>
          <a:solidFill>
            <a:schemeClr val="accent4">
              <a:lumMod val="20000"/>
              <a:lumOff val="80000"/>
            </a:schemeClr>
          </a:solidFill>
        </p:spPr>
        <p:txBody>
          <a:bodyPr wrap="square" rtlCol="0">
            <a:spAutoFit/>
          </a:bodyPr>
          <a:lstStyle/>
          <a:p>
            <a:r>
              <a:rPr lang="en-GB" sz="3200" b="1" dirty="0"/>
              <a:t>Links to book:</a:t>
            </a:r>
          </a:p>
          <a:p>
            <a:endParaRPr lang="en-GB" sz="2400" dirty="0"/>
          </a:p>
          <a:p>
            <a:r>
              <a:rPr lang="en-GB" sz="2400" u="sng" dirty="0" err="1">
                <a:hlinkClick r:id="rId3" tooltip="https://events.teams.microsoft.com/event/dc96761e-1b26-4a72-84ba-b7af6b2911be@53e92c36-6617-4e71-a989-dd739ad32a4d"/>
              </a:rPr>
              <a:t>Wedneday</a:t>
            </a:r>
            <a:r>
              <a:rPr lang="en-GB" sz="2400" u="sng" dirty="0">
                <a:hlinkClick r:id="rId3" tooltip="https://events.teams.microsoft.com/event/dc96761e-1b26-4a72-84ba-b7af6b2911be@53e92c36-6617-4e71-a989-dd739ad32a4d"/>
              </a:rPr>
              <a:t> 25</a:t>
            </a:r>
            <a:r>
              <a:rPr lang="en-GB" sz="2400" u="sng" baseline="30000" dirty="0">
                <a:hlinkClick r:id="rId4" tooltip="https://events.teams.microsoft.com/event/dc96761e-1b26-4a72-84ba-b7af6b2911be@53e92c36-6617-4e71-a989-dd739ad32a4d"/>
              </a:rPr>
              <a:t>th</a:t>
            </a:r>
            <a:r>
              <a:rPr lang="en-GB" sz="2400" u="sng" dirty="0">
                <a:hlinkClick r:id="rId5" tooltip="https://events.teams.microsoft.com/event/dc96761e-1b26-4a72-84ba-b7af6b2911be@53e92c36-6617-4e71-a989-dd739ad32a4d"/>
              </a:rPr>
              <a:t> February 2026 11.00am - 12.15pm</a:t>
            </a:r>
            <a:endParaRPr lang="en-GB" sz="2400" dirty="0"/>
          </a:p>
          <a:p>
            <a:r>
              <a:rPr lang="en-GB" sz="2400" dirty="0"/>
              <a:t> </a:t>
            </a:r>
          </a:p>
          <a:p>
            <a:r>
              <a:rPr lang="en-GB" sz="2400" u="sng" dirty="0">
                <a:hlinkClick r:id="rId6" tooltip="https://events.teams.microsoft.com/event/474d7ab0-ff77-4d92-9fb8-5ae13b2d5dc8@53e92c36-6617-4e71-a989-dd739ad32a4d"/>
              </a:rPr>
              <a:t>Wednesday 18</a:t>
            </a:r>
            <a:r>
              <a:rPr lang="en-GB" sz="2400" u="sng" baseline="30000" dirty="0">
                <a:hlinkClick r:id="rId7" tooltip="https://events.teams.microsoft.com/event/474d7ab0-ff77-4d92-9fb8-5ae13b2d5dc8@53e92c36-6617-4e71-a989-dd739ad32a4d"/>
              </a:rPr>
              <a:t>th</a:t>
            </a:r>
            <a:r>
              <a:rPr lang="en-GB" sz="2400" u="sng" dirty="0">
                <a:hlinkClick r:id="rId8" tooltip="https://events.teams.microsoft.com/event/474d7ab0-ff77-4d92-9fb8-5ae13b2d5dc8@53e92c36-6617-4e71-a989-dd739ad32a4d"/>
              </a:rPr>
              <a:t> March 2026 13.45pm - 15.00pm</a:t>
            </a:r>
            <a:endParaRPr lang="en-GB" sz="2400" dirty="0"/>
          </a:p>
          <a:p>
            <a:endParaRPr lang="en-GB" sz="2400" dirty="0"/>
          </a:p>
          <a:p>
            <a:endParaRPr lang="en-GB" sz="2400" dirty="0"/>
          </a:p>
        </p:txBody>
      </p:sp>
    </p:spTree>
    <p:extLst>
      <p:ext uri="{BB962C8B-B14F-4D97-AF65-F5344CB8AC3E}">
        <p14:creationId xmlns:p14="http://schemas.microsoft.com/office/powerpoint/2010/main" val="46482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0AD2-B5A0-A083-5555-C112FE87D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9CEFC-D38F-FDAB-322B-F965D4128864}"/>
              </a:ext>
            </a:extLst>
          </p:cNvPr>
          <p:cNvSpPr>
            <a:spLocks noGrp="1"/>
          </p:cNvSpPr>
          <p:nvPr>
            <p:ph type="title"/>
          </p:nvPr>
        </p:nvSpPr>
        <p:spPr>
          <a:xfrm>
            <a:off x="491490" y="444499"/>
            <a:ext cx="11209020" cy="776387"/>
          </a:xfrm>
        </p:spPr>
        <p:txBody>
          <a:bodyPr>
            <a:normAutofit fontScale="90000"/>
          </a:bodyPr>
          <a:lstStyle/>
          <a:p>
            <a:r>
              <a:rPr lang="en-GB" b="1" dirty="0">
                <a:solidFill>
                  <a:srgbClr val="00B0F0"/>
                </a:solidFill>
                <a:latin typeface="+mn-lt"/>
              </a:rPr>
              <a:t>OFFICIAL: UKHSA Health Protection Briefing Note</a:t>
            </a:r>
            <a:endParaRPr lang="en-GB" b="1" dirty="0">
              <a:solidFill>
                <a:schemeClr val="tx1"/>
              </a:solidFill>
              <a:latin typeface="+mn-lt"/>
            </a:endParaRPr>
          </a:p>
        </p:txBody>
      </p:sp>
      <p:sp>
        <p:nvSpPr>
          <p:cNvPr id="8" name="TextBox 7">
            <a:extLst>
              <a:ext uri="{FF2B5EF4-FFF2-40B4-BE49-F238E27FC236}">
                <a16:creationId xmlns:a16="http://schemas.microsoft.com/office/drawing/2014/main" id="{022CFD75-BEDE-39DC-9F9C-F5FD440EC85B}"/>
              </a:ext>
            </a:extLst>
          </p:cNvPr>
          <p:cNvSpPr txBox="1"/>
          <p:nvPr/>
        </p:nvSpPr>
        <p:spPr>
          <a:xfrm>
            <a:off x="491490" y="2193488"/>
            <a:ext cx="7909560" cy="3139321"/>
          </a:xfrm>
          <a:prstGeom prst="rect">
            <a:avLst/>
          </a:prstGeom>
          <a:noFill/>
        </p:spPr>
        <p:txBody>
          <a:bodyPr wrap="square">
            <a:spAutoFit/>
          </a:bodyPr>
          <a:lstStyle/>
          <a:p>
            <a:r>
              <a:rPr lang="en-GB" sz="1800" b="1" i="0" u="none" strike="noStrike" baseline="0" dirty="0">
                <a:solidFill>
                  <a:srgbClr val="000000"/>
                </a:solidFill>
                <a:latin typeface="Arial" panose="020B0604020202020204" pitchFamily="34" charset="0"/>
              </a:rPr>
              <a:t>Summary: </a:t>
            </a:r>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This is an update to Briefing Note 2025/033 (issued 04 August 2025) on the continuing outbreak of </a:t>
            </a:r>
            <a:r>
              <a:rPr lang="en-GB" sz="1800" b="0" i="1" u="none" strike="noStrike" baseline="0" dirty="0">
                <a:solidFill>
                  <a:srgbClr val="000000"/>
                </a:solidFill>
                <a:latin typeface="Arial" panose="020B0604020202020204" pitchFamily="34" charset="0"/>
              </a:rPr>
              <a:t>Burkholderia </a:t>
            </a:r>
            <a:r>
              <a:rPr lang="en-GB" sz="1800" b="0" i="1" u="none" strike="noStrike" baseline="0" dirty="0" err="1">
                <a:solidFill>
                  <a:srgbClr val="000000"/>
                </a:solidFill>
                <a:latin typeface="Arial" panose="020B0604020202020204" pitchFamily="34" charset="0"/>
              </a:rPr>
              <a:t>stabilis</a:t>
            </a:r>
            <a:r>
              <a:rPr lang="en-GB" sz="1800" b="0" i="1" u="none" strike="noStrike" baseline="0" dirty="0">
                <a:solidFill>
                  <a:srgbClr val="000000"/>
                </a:solidFill>
                <a:latin typeface="Arial" panose="020B0604020202020204" pitchFamily="34" charset="0"/>
              </a:rPr>
              <a:t> </a:t>
            </a:r>
            <a:r>
              <a:rPr lang="en-GB" sz="1800" b="0" i="0" u="none" strike="noStrike" baseline="0" dirty="0">
                <a:solidFill>
                  <a:srgbClr val="000000"/>
                </a:solidFill>
                <a:latin typeface="Arial" panose="020B0604020202020204" pitchFamily="34" charset="0"/>
              </a:rPr>
              <a:t>ST480 linked to non-sterile alcohol-free wipes. </a:t>
            </a:r>
          </a:p>
          <a:p>
            <a:endParaRPr lang="en-GB" sz="1800" b="0" i="0" u="none" strike="noStrike" baseline="0" dirty="0">
              <a:solidFill>
                <a:srgbClr val="000000"/>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Key updates: </a:t>
            </a:r>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UKHSA have issued an urgent public health message and an updated press release on 05 February 2026. </a:t>
            </a:r>
          </a:p>
          <a:p>
            <a:endParaRPr lang="en-GB" dirty="0">
              <a:solidFill>
                <a:srgbClr val="000000"/>
              </a:solidFill>
              <a:latin typeface="Arial" panose="020B0604020202020204" pitchFamily="34" charset="0"/>
            </a:endParaRPr>
          </a:p>
          <a:p>
            <a:endParaRPr lang="en-GB" sz="1800" b="0" i="0" u="none" strike="noStrike" baseline="0"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READ MORE HERE: </a:t>
            </a:r>
            <a:endParaRPr lang="en-GB" sz="1800" b="0" i="0" u="none" strike="noStrike" baseline="0" dirty="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E236806B-F868-6533-15E6-83EDFDEAF487}"/>
              </a:ext>
            </a:extLst>
          </p:cNvPr>
          <p:cNvSpPr txBox="1"/>
          <p:nvPr/>
        </p:nvSpPr>
        <p:spPr>
          <a:xfrm>
            <a:off x="491490" y="1301117"/>
            <a:ext cx="11364276" cy="830997"/>
          </a:xfrm>
          <a:prstGeom prst="rect">
            <a:avLst/>
          </a:prstGeom>
          <a:solidFill>
            <a:schemeClr val="accent4">
              <a:lumMod val="20000"/>
              <a:lumOff val="80000"/>
            </a:schemeClr>
          </a:solidFill>
        </p:spPr>
        <p:txBody>
          <a:bodyPr wrap="square">
            <a:spAutoFit/>
          </a:bodyPr>
          <a:lstStyle/>
          <a:p>
            <a:r>
              <a:rPr lang="en-GB" sz="2400" b="1" dirty="0">
                <a:effectLst/>
                <a:latin typeface="Arial" panose="020B0604020202020204" pitchFamily="34" charset="0"/>
                <a:ea typeface="Aptos" panose="020B0004020202020204" pitchFamily="34" charset="0"/>
              </a:rPr>
              <a:t>This relates to contaminated non-sterile alcohol-free wipes. These may be in first aid kits, used in special schools, children’s residential settings. </a:t>
            </a:r>
            <a:endParaRPr lang="en-GB" sz="2400" b="1" dirty="0"/>
          </a:p>
        </p:txBody>
      </p:sp>
      <p:sp>
        <p:nvSpPr>
          <p:cNvPr id="13" name="TextBox 12">
            <a:extLst>
              <a:ext uri="{FF2B5EF4-FFF2-40B4-BE49-F238E27FC236}">
                <a16:creationId xmlns:a16="http://schemas.microsoft.com/office/drawing/2014/main" id="{D0F91D94-E331-E8EE-C45A-DFCC8D47DC04}"/>
              </a:ext>
            </a:extLst>
          </p:cNvPr>
          <p:cNvSpPr txBox="1"/>
          <p:nvPr/>
        </p:nvSpPr>
        <p:spPr>
          <a:xfrm>
            <a:off x="8538210" y="2608987"/>
            <a:ext cx="3317556" cy="3416320"/>
          </a:xfrm>
          <a:prstGeom prst="rect">
            <a:avLst/>
          </a:prstGeom>
          <a:solidFill>
            <a:schemeClr val="accent4">
              <a:lumMod val="20000"/>
              <a:lumOff val="80000"/>
            </a:schemeClr>
          </a:solidFill>
        </p:spPr>
        <p:txBody>
          <a:bodyPr wrap="square">
            <a:spAutoFit/>
          </a:bodyPr>
          <a:lstStyle/>
          <a:p>
            <a:pPr>
              <a:buNone/>
            </a:pPr>
            <a:r>
              <a:rPr lang="en-GB" sz="1800" b="1" u="sng" dirty="0">
                <a:solidFill>
                  <a:srgbClr val="FF0000"/>
                </a:solidFill>
                <a:effectLst/>
                <a:latin typeface="Arial" panose="020B0604020202020204" pitchFamily="34" charset="0"/>
                <a:ea typeface="Aptos" panose="020B0004020202020204" pitchFamily="34" charset="0"/>
                <a:cs typeface="Aptos" panose="020B0004020202020204" pitchFamily="34" charset="0"/>
              </a:rPr>
              <a:t>Action- </a:t>
            </a:r>
            <a:r>
              <a:rPr lang="en-GB" sz="1800" u="sng" dirty="0">
                <a:effectLst/>
                <a:latin typeface="Arial" panose="020B0604020202020204" pitchFamily="34" charset="0"/>
                <a:ea typeface="Aptos" panose="020B0004020202020204" pitchFamily="34" charset="0"/>
                <a:cs typeface="Aptos" panose="020B0004020202020204" pitchFamily="34" charset="0"/>
              </a:rPr>
              <a:t>These products, previously used for ‘skin cleansing’ and wound cleaning, have been withdrawn from sale but may still be in homes and first aid kits. Providers should check all first aid kits in use and remove and dispose of any affected products ( list of affected products within attached briefing note). </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3" name="Object 2">
            <a:extLst>
              <a:ext uri="{FF2B5EF4-FFF2-40B4-BE49-F238E27FC236}">
                <a16:creationId xmlns:a16="http://schemas.microsoft.com/office/drawing/2014/main" id="{54818126-3658-C366-5EE5-8A36085564AF}"/>
              </a:ext>
            </a:extLst>
          </p:cNvPr>
          <p:cNvGraphicFramePr>
            <a:graphicFrameLocks noChangeAspect="1"/>
          </p:cNvGraphicFramePr>
          <p:nvPr>
            <p:extLst>
              <p:ext uri="{D42A27DB-BD31-4B8C-83A1-F6EECF244321}">
                <p14:modId xmlns:p14="http://schemas.microsoft.com/office/powerpoint/2010/main" val="1285311829"/>
              </p:ext>
            </p:extLst>
          </p:nvPr>
        </p:nvGraphicFramePr>
        <p:xfrm>
          <a:off x="3196590" y="4929583"/>
          <a:ext cx="2186939" cy="1928759"/>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0" name=""/>
                      <p:cNvPicPr/>
                      <p:nvPr/>
                    </p:nvPicPr>
                    <p:blipFill>
                      <a:blip r:embed="rId3"/>
                      <a:stretch>
                        <a:fillRect/>
                      </a:stretch>
                    </p:blipFill>
                    <p:spPr>
                      <a:xfrm>
                        <a:off x="3196590" y="4929583"/>
                        <a:ext cx="2186939" cy="1928759"/>
                      </a:xfrm>
                      <a:prstGeom prst="rect">
                        <a:avLst/>
                      </a:prstGeom>
                    </p:spPr>
                  </p:pic>
                </p:oleObj>
              </mc:Fallback>
            </mc:AlternateContent>
          </a:graphicData>
        </a:graphic>
      </p:graphicFrame>
    </p:spTree>
    <p:extLst>
      <p:ext uri="{BB962C8B-B14F-4D97-AF65-F5344CB8AC3E}">
        <p14:creationId xmlns:p14="http://schemas.microsoft.com/office/powerpoint/2010/main" val="406979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FE92-48EA-56B4-B551-4E3F65064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CFE33-CE56-4E8B-AC1D-CC0A72CA7E69}"/>
              </a:ext>
            </a:extLst>
          </p:cNvPr>
          <p:cNvSpPr>
            <a:spLocks noGrp="1"/>
          </p:cNvSpPr>
          <p:nvPr>
            <p:ph type="title"/>
          </p:nvPr>
        </p:nvSpPr>
        <p:spPr>
          <a:xfrm>
            <a:off x="491490" y="286603"/>
            <a:ext cx="10664190" cy="1476883"/>
          </a:xfrm>
        </p:spPr>
        <p:txBody>
          <a:bodyPr/>
          <a:lstStyle/>
          <a:p>
            <a:r>
              <a:rPr lang="en-GB" b="1" dirty="0">
                <a:solidFill>
                  <a:srgbClr val="00B0F0"/>
                </a:solidFill>
              </a:rPr>
              <a:t>Youth Mental Health First Aid Training</a:t>
            </a:r>
            <a:br>
              <a:rPr lang="en-GB" b="1" dirty="0">
                <a:solidFill>
                  <a:srgbClr val="00B0F0"/>
                </a:solidFill>
              </a:rPr>
            </a:br>
            <a:endParaRPr lang="en-GB" b="1" dirty="0">
              <a:solidFill>
                <a:srgbClr val="00B0F0"/>
              </a:solidFill>
            </a:endParaRPr>
          </a:p>
        </p:txBody>
      </p:sp>
      <p:pic>
        <p:nvPicPr>
          <p:cNvPr id="12" name="Picture 11" descr="A green and white card with white text&#10;&#10;AI-generated content may be incorrect.">
            <a:extLst>
              <a:ext uri="{FF2B5EF4-FFF2-40B4-BE49-F238E27FC236}">
                <a16:creationId xmlns:a16="http://schemas.microsoft.com/office/drawing/2014/main" id="{B828E625-81E1-92BA-DD47-72EDB4FDDB10}"/>
              </a:ext>
            </a:extLst>
          </p:cNvPr>
          <p:cNvPicPr>
            <a:picLocks noChangeAspect="1"/>
          </p:cNvPicPr>
          <p:nvPr/>
        </p:nvPicPr>
        <p:blipFill>
          <a:blip r:embed="rId2"/>
          <a:stretch>
            <a:fillRect/>
          </a:stretch>
        </p:blipFill>
        <p:spPr>
          <a:xfrm>
            <a:off x="1003787" y="1274426"/>
            <a:ext cx="9639596" cy="3309449"/>
          </a:xfrm>
          <a:prstGeom prst="rect">
            <a:avLst/>
          </a:prstGeom>
        </p:spPr>
      </p:pic>
      <p:pic>
        <p:nvPicPr>
          <p:cNvPr id="14" name="Picture 13" descr="A close-up of a sign&#10;&#10;AI-generated content may be incorrect.">
            <a:extLst>
              <a:ext uri="{FF2B5EF4-FFF2-40B4-BE49-F238E27FC236}">
                <a16:creationId xmlns:a16="http://schemas.microsoft.com/office/drawing/2014/main" id="{CB6DEBF7-B89E-38B7-1251-2503003A118F}"/>
              </a:ext>
            </a:extLst>
          </p:cNvPr>
          <p:cNvPicPr>
            <a:picLocks noChangeAspect="1"/>
          </p:cNvPicPr>
          <p:nvPr/>
        </p:nvPicPr>
        <p:blipFill>
          <a:blip r:embed="rId3"/>
          <a:stretch>
            <a:fillRect/>
          </a:stretch>
        </p:blipFill>
        <p:spPr>
          <a:xfrm>
            <a:off x="1003787" y="4888150"/>
            <a:ext cx="6007409" cy="1143059"/>
          </a:xfrm>
          <a:prstGeom prst="rect">
            <a:avLst/>
          </a:prstGeom>
        </p:spPr>
      </p:pic>
      <p:sp>
        <p:nvSpPr>
          <p:cNvPr id="15" name="TextBox 14">
            <a:extLst>
              <a:ext uri="{FF2B5EF4-FFF2-40B4-BE49-F238E27FC236}">
                <a16:creationId xmlns:a16="http://schemas.microsoft.com/office/drawing/2014/main" id="{06AE257A-F738-77AD-6F5B-709B85D7B531}"/>
              </a:ext>
            </a:extLst>
          </p:cNvPr>
          <p:cNvSpPr txBox="1"/>
          <p:nvPr/>
        </p:nvSpPr>
        <p:spPr>
          <a:xfrm>
            <a:off x="7944592" y="5023262"/>
            <a:ext cx="4096987" cy="646331"/>
          </a:xfrm>
          <a:prstGeom prst="rect">
            <a:avLst/>
          </a:prstGeom>
          <a:noFill/>
        </p:spPr>
        <p:txBody>
          <a:bodyPr wrap="square" rtlCol="0">
            <a:spAutoFit/>
          </a:bodyPr>
          <a:lstStyle/>
          <a:p>
            <a:r>
              <a:rPr lang="en-GB" dirty="0"/>
              <a:t>Email to book : schoolsmh@hertfordshire.gov.uk</a:t>
            </a:r>
          </a:p>
        </p:txBody>
      </p:sp>
    </p:spTree>
    <p:extLst>
      <p:ext uri="{BB962C8B-B14F-4D97-AF65-F5344CB8AC3E}">
        <p14:creationId xmlns:p14="http://schemas.microsoft.com/office/powerpoint/2010/main" val="338393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6EB0-D424-7A99-C5F8-A0ACB3FCD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71B63-12BB-2E44-C8F7-7A479173CBBA}"/>
              </a:ext>
            </a:extLst>
          </p:cNvPr>
          <p:cNvSpPr>
            <a:spLocks noGrp="1"/>
          </p:cNvSpPr>
          <p:nvPr>
            <p:ph type="title"/>
          </p:nvPr>
        </p:nvSpPr>
        <p:spPr>
          <a:xfrm>
            <a:off x="491490" y="286603"/>
            <a:ext cx="10664190" cy="1450757"/>
          </a:xfrm>
        </p:spPr>
        <p:txBody>
          <a:bodyPr/>
          <a:lstStyle/>
          <a:p>
            <a:r>
              <a:rPr lang="en-GB" b="1" dirty="0">
                <a:solidFill>
                  <a:srgbClr val="00B0F0"/>
                </a:solidFill>
              </a:rPr>
              <a:t>Herts Vision Loss – Vision in Motion</a:t>
            </a:r>
            <a:br>
              <a:rPr lang="en-GB" b="1" dirty="0">
                <a:solidFill>
                  <a:srgbClr val="00B0F0"/>
                </a:solidFill>
              </a:rPr>
            </a:br>
            <a:endParaRPr lang="en-GB" b="1" dirty="0">
              <a:solidFill>
                <a:srgbClr val="00B0F0"/>
              </a:solidFill>
            </a:endParaRPr>
          </a:p>
        </p:txBody>
      </p:sp>
      <p:pic>
        <p:nvPicPr>
          <p:cNvPr id="7" name="Picture 6" descr="A blue and yellow sign with white text&#10;&#10;AI-generated content may be incorrect.">
            <a:extLst>
              <a:ext uri="{FF2B5EF4-FFF2-40B4-BE49-F238E27FC236}">
                <a16:creationId xmlns:a16="http://schemas.microsoft.com/office/drawing/2014/main" id="{F4E87856-3C23-CBF8-7A8B-2EA0DD75BA90}"/>
              </a:ext>
            </a:extLst>
          </p:cNvPr>
          <p:cNvPicPr>
            <a:picLocks noChangeAspect="1"/>
          </p:cNvPicPr>
          <p:nvPr/>
        </p:nvPicPr>
        <p:blipFill>
          <a:blip r:embed="rId2"/>
          <a:stretch>
            <a:fillRect/>
          </a:stretch>
        </p:blipFill>
        <p:spPr>
          <a:xfrm>
            <a:off x="526056" y="1366324"/>
            <a:ext cx="5018583" cy="4554973"/>
          </a:xfrm>
          <a:prstGeom prst="rect">
            <a:avLst/>
          </a:prstGeom>
        </p:spPr>
      </p:pic>
      <p:pic>
        <p:nvPicPr>
          <p:cNvPr id="9" name="Picture 8" descr="A poster of a sports event&#10;&#10;AI-generated content may be incorrect.">
            <a:extLst>
              <a:ext uri="{FF2B5EF4-FFF2-40B4-BE49-F238E27FC236}">
                <a16:creationId xmlns:a16="http://schemas.microsoft.com/office/drawing/2014/main" id="{9677C48E-12B8-DB19-D1D9-84DF7A8AEB0C}"/>
              </a:ext>
            </a:extLst>
          </p:cNvPr>
          <p:cNvPicPr>
            <a:picLocks noChangeAspect="1"/>
          </p:cNvPicPr>
          <p:nvPr/>
        </p:nvPicPr>
        <p:blipFill>
          <a:blip r:embed="rId3"/>
          <a:stretch>
            <a:fillRect/>
          </a:stretch>
        </p:blipFill>
        <p:spPr>
          <a:xfrm>
            <a:off x="6096000" y="1458172"/>
            <a:ext cx="5823831" cy="3941656"/>
          </a:xfrm>
          <a:prstGeom prst="rect">
            <a:avLst/>
          </a:prstGeom>
        </p:spPr>
      </p:pic>
    </p:spTree>
    <p:extLst>
      <p:ext uri="{BB962C8B-B14F-4D97-AF65-F5344CB8AC3E}">
        <p14:creationId xmlns:p14="http://schemas.microsoft.com/office/powerpoint/2010/main" val="80630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D979-A0A3-92CB-F55B-17CD4CF6598E}"/>
              </a:ext>
            </a:extLst>
          </p:cNvPr>
          <p:cNvSpPr>
            <a:spLocks noGrp="1"/>
          </p:cNvSpPr>
          <p:nvPr>
            <p:ph type="title"/>
          </p:nvPr>
        </p:nvSpPr>
        <p:spPr>
          <a:xfrm>
            <a:off x="693032" y="286603"/>
            <a:ext cx="10462648" cy="1450757"/>
          </a:xfrm>
        </p:spPr>
        <p:txBody>
          <a:bodyPr>
            <a:normAutofit/>
          </a:bodyPr>
          <a:lstStyle/>
          <a:p>
            <a:r>
              <a:rPr lang="en-GB" b="1" dirty="0">
                <a:solidFill>
                  <a:srgbClr val="00B0F0"/>
                </a:solidFill>
              </a:rPr>
              <a:t>Fifty Thrifty: Exciting Half-Term Adventures Await in Hertfordshire!</a:t>
            </a:r>
            <a:endParaRPr lang="en-GB" dirty="0"/>
          </a:p>
        </p:txBody>
      </p:sp>
      <p:pic>
        <p:nvPicPr>
          <p:cNvPr id="4" name="Picture 3">
            <a:extLst>
              <a:ext uri="{FF2B5EF4-FFF2-40B4-BE49-F238E27FC236}">
                <a16:creationId xmlns:a16="http://schemas.microsoft.com/office/drawing/2014/main" id="{ED431CB4-2E5D-E27A-BE47-FECF388469BA}"/>
              </a:ext>
            </a:extLst>
          </p:cNvPr>
          <p:cNvPicPr>
            <a:picLocks noChangeAspect="1"/>
          </p:cNvPicPr>
          <p:nvPr/>
        </p:nvPicPr>
        <p:blipFill>
          <a:blip r:embed="rId2"/>
          <a:stretch>
            <a:fillRect/>
          </a:stretch>
        </p:blipFill>
        <p:spPr>
          <a:xfrm>
            <a:off x="5901212" y="1828800"/>
            <a:ext cx="5254468" cy="4404689"/>
          </a:xfrm>
          <a:prstGeom prst="rect">
            <a:avLst/>
          </a:prstGeom>
        </p:spPr>
      </p:pic>
      <p:sp>
        <p:nvSpPr>
          <p:cNvPr id="8" name="TextBox 7">
            <a:extLst>
              <a:ext uri="{FF2B5EF4-FFF2-40B4-BE49-F238E27FC236}">
                <a16:creationId xmlns:a16="http://schemas.microsoft.com/office/drawing/2014/main" id="{48FB22BD-1384-9D92-EE39-8B2BB343A3FF}"/>
              </a:ext>
            </a:extLst>
          </p:cNvPr>
          <p:cNvSpPr txBox="1"/>
          <p:nvPr/>
        </p:nvSpPr>
        <p:spPr>
          <a:xfrm>
            <a:off x="693032" y="1934197"/>
            <a:ext cx="5090548" cy="4062651"/>
          </a:xfrm>
          <a:prstGeom prst="rect">
            <a:avLst/>
          </a:prstGeom>
          <a:noFill/>
        </p:spPr>
        <p:txBody>
          <a:bodyPr wrap="square">
            <a:spAutoFit/>
          </a:bodyPr>
          <a:lstStyle/>
          <a:p>
            <a:r>
              <a:rPr lang="en-GB" sz="2400" b="0" i="0" dirty="0">
                <a:solidFill>
                  <a:srgbClr val="333333"/>
                </a:solidFill>
                <a:effectLst/>
                <a:latin typeface="Open Sans" panose="020B0606030504020204" pitchFamily="34" charset="0"/>
              </a:rPr>
              <a:t>Our central HCC comms team have curated a list of </a:t>
            </a:r>
            <a:r>
              <a:rPr lang="en-GB" sz="2400" b="1" i="0" dirty="0">
                <a:solidFill>
                  <a:srgbClr val="333333"/>
                </a:solidFill>
                <a:effectLst/>
                <a:latin typeface="Open Sans" panose="020B0606030504020204" pitchFamily="34" charset="0"/>
              </a:rPr>
              <a:t>fifty fantastic ‘no cost’ or ‘low cost’ activities</a:t>
            </a:r>
            <a:r>
              <a:rPr lang="en-GB" sz="2400" b="0" i="0" dirty="0">
                <a:solidFill>
                  <a:srgbClr val="333333"/>
                </a:solidFill>
                <a:effectLst/>
                <a:latin typeface="Open Sans" panose="020B0606030504020204" pitchFamily="34" charset="0"/>
              </a:rPr>
              <a:t> that promise endless wonder and excitement children. </a:t>
            </a:r>
          </a:p>
          <a:p>
            <a:endParaRPr lang="en-GB" sz="2400" dirty="0">
              <a:solidFill>
                <a:srgbClr val="333333"/>
              </a:solidFill>
              <a:latin typeface="Open Sans" panose="020B0606030504020204" pitchFamily="34" charset="0"/>
            </a:endParaRPr>
          </a:p>
          <a:p>
            <a:r>
              <a:rPr lang="en-GB" sz="2400" dirty="0">
                <a:solidFill>
                  <a:srgbClr val="333333"/>
                </a:solidFill>
                <a:latin typeface="Open Sans" panose="020B0606030504020204" pitchFamily="34" charset="0"/>
              </a:rPr>
              <a:t>Please promote to families:- </a:t>
            </a:r>
            <a:r>
              <a:rPr lang="en-GB" sz="2400" dirty="0">
                <a:hlinkClick r:id="rId3"/>
              </a:rPr>
              <a:t>Hertfordshire County Council | Fifty Thrifty: Exciting Half-Term Adventures Await in Hertfordshire!</a:t>
            </a:r>
            <a:endParaRPr lang="en-GB" sz="2400" dirty="0"/>
          </a:p>
          <a:p>
            <a:endParaRPr lang="en-GB" dirty="0">
              <a:solidFill>
                <a:srgbClr val="333333"/>
              </a:solidFill>
              <a:latin typeface="Open Sans" panose="020B0606030504020204" pitchFamily="34" charset="0"/>
            </a:endParaRPr>
          </a:p>
        </p:txBody>
      </p:sp>
    </p:spTree>
    <p:extLst>
      <p:ext uri="{BB962C8B-B14F-4D97-AF65-F5344CB8AC3E}">
        <p14:creationId xmlns:p14="http://schemas.microsoft.com/office/powerpoint/2010/main" val="377436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3A30-09A5-A876-3345-75C0D9F5F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1FE3E-22C8-CAFB-77BB-1335B8BF1DC4}"/>
              </a:ext>
            </a:extLst>
          </p:cNvPr>
          <p:cNvSpPr>
            <a:spLocks noGrp="1"/>
          </p:cNvSpPr>
          <p:nvPr>
            <p:ph type="title"/>
          </p:nvPr>
        </p:nvSpPr>
        <p:spPr>
          <a:xfrm>
            <a:off x="502375" y="526089"/>
            <a:ext cx="10664190" cy="1476883"/>
          </a:xfrm>
        </p:spPr>
        <p:txBody>
          <a:bodyPr>
            <a:normAutofit fontScale="90000"/>
          </a:bodyPr>
          <a:lstStyle/>
          <a:p>
            <a:r>
              <a:rPr lang="en-GB" b="1" dirty="0">
                <a:solidFill>
                  <a:srgbClr val="00B0F0"/>
                </a:solidFill>
                <a:latin typeface="Aptos" panose="020B0004020202020204" pitchFamily="34" charset="0"/>
              </a:rPr>
              <a:t>SfYP – Free February half term activities for young people with SEND</a:t>
            </a:r>
            <a:br>
              <a:rPr lang="en-GB" b="1" dirty="0">
                <a:solidFill>
                  <a:srgbClr val="00B0F0"/>
                </a:solidFill>
              </a:rPr>
            </a:br>
            <a:endParaRPr lang="en-GB" b="1" dirty="0">
              <a:solidFill>
                <a:srgbClr val="00B0F0"/>
              </a:solidFill>
            </a:endParaRPr>
          </a:p>
        </p:txBody>
      </p:sp>
      <p:sp>
        <p:nvSpPr>
          <p:cNvPr id="6" name="TextBox 5">
            <a:extLst>
              <a:ext uri="{FF2B5EF4-FFF2-40B4-BE49-F238E27FC236}">
                <a16:creationId xmlns:a16="http://schemas.microsoft.com/office/drawing/2014/main" id="{7987A535-8D41-A00D-B672-13F19E2C85E0}"/>
              </a:ext>
            </a:extLst>
          </p:cNvPr>
          <p:cNvSpPr txBox="1"/>
          <p:nvPr/>
        </p:nvSpPr>
        <p:spPr>
          <a:xfrm>
            <a:off x="478970" y="1818306"/>
            <a:ext cx="4920343"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ptos" panose="020B0004020202020204" pitchFamily="34" charset="0"/>
              </a:rPr>
              <a:t>16- 18 February (half term) at Hudnall Park</a:t>
            </a:r>
          </a:p>
          <a:p>
            <a:pPr marL="285750" indent="-285750">
              <a:buFont typeface="Arial" panose="020B0604020202020204" pitchFamily="34" charset="0"/>
              <a:buChar char="•"/>
            </a:pPr>
            <a:r>
              <a:rPr lang="en-GB" sz="2400" dirty="0">
                <a:latin typeface="Aptos" panose="020B0004020202020204" pitchFamily="34" charset="0"/>
              </a:rPr>
              <a:t>Free adventurous outdoor activities for 13-19 CYP with SEND</a:t>
            </a:r>
          </a:p>
          <a:p>
            <a:pPr marL="285750" indent="-285750">
              <a:buFont typeface="Arial" panose="020B0604020202020204" pitchFamily="34" charset="0"/>
              <a:buChar char="•"/>
            </a:pPr>
            <a:r>
              <a:rPr lang="en-GB" sz="2400" dirty="0">
                <a:latin typeface="Aptos" panose="020B0004020202020204" pitchFamily="34" charset="0"/>
              </a:rPr>
              <a:t>Funded by HCC Short Breaks</a:t>
            </a:r>
          </a:p>
          <a:p>
            <a:pPr marL="285750" indent="-285750">
              <a:buFont typeface="Arial" panose="020B0604020202020204" pitchFamily="34" charset="0"/>
              <a:buChar char="•"/>
            </a:pPr>
            <a:r>
              <a:rPr lang="en-GB" sz="2400" dirty="0">
                <a:latin typeface="Aptos" panose="020B0004020202020204" pitchFamily="34" charset="0"/>
              </a:rPr>
              <a:t>Please signpost CYP with SEND or their parents carers to SfYP website to sign up</a:t>
            </a:r>
          </a:p>
          <a:p>
            <a:r>
              <a:rPr lang="en-GB" sz="2400" u="sng" dirty="0">
                <a:solidFill>
                  <a:srgbClr val="0000FF"/>
                </a:solidFill>
                <a:latin typeface="Aptos" panose="020B0004020202020204" pitchFamily="34" charset="0"/>
                <a:ea typeface="Aptos" panose="020B0004020202020204" pitchFamily="34" charset="0"/>
                <a:cs typeface="Arial" panose="020B0604020202020204" pitchFamily="34" charset="0"/>
                <a:hlinkClick r:id="rId2"/>
              </a:rPr>
              <a:t>sign up</a:t>
            </a:r>
            <a:r>
              <a:rPr lang="en-GB" sz="2400" u="sng" dirty="0">
                <a:solidFill>
                  <a:srgbClr val="0000FF"/>
                </a:solidFill>
                <a:latin typeface="Aptos" panose="020B0004020202020204" pitchFamily="34" charset="0"/>
                <a:ea typeface="Aptos" panose="020B0004020202020204" pitchFamily="34" charset="0"/>
                <a:cs typeface="Arial" panose="020B0604020202020204" pitchFamily="34" charset="0"/>
              </a:rPr>
              <a:t> here</a:t>
            </a:r>
          </a:p>
        </p:txBody>
      </p:sp>
      <p:pic>
        <p:nvPicPr>
          <p:cNvPr id="8" name="Picture 7">
            <a:extLst>
              <a:ext uri="{FF2B5EF4-FFF2-40B4-BE49-F238E27FC236}">
                <a16:creationId xmlns:a16="http://schemas.microsoft.com/office/drawing/2014/main" id="{B758E6B1-0C90-8DB0-4DB0-4106E4191D45}"/>
              </a:ext>
            </a:extLst>
          </p:cNvPr>
          <p:cNvPicPr>
            <a:picLocks noChangeAspect="1"/>
          </p:cNvPicPr>
          <p:nvPr/>
        </p:nvPicPr>
        <p:blipFill>
          <a:blip r:embed="rId3"/>
          <a:stretch>
            <a:fillRect/>
          </a:stretch>
        </p:blipFill>
        <p:spPr>
          <a:xfrm>
            <a:off x="5220473" y="1752992"/>
            <a:ext cx="6615551" cy="2763252"/>
          </a:xfrm>
          <a:prstGeom prst="rect">
            <a:avLst/>
          </a:prstGeom>
        </p:spPr>
      </p:pic>
      <p:sp>
        <p:nvSpPr>
          <p:cNvPr id="9" name="TextBox 8">
            <a:extLst>
              <a:ext uri="{FF2B5EF4-FFF2-40B4-BE49-F238E27FC236}">
                <a16:creationId xmlns:a16="http://schemas.microsoft.com/office/drawing/2014/main" id="{60F8BEF6-8CE6-D61F-A254-95BD827818A7}"/>
              </a:ext>
            </a:extLst>
          </p:cNvPr>
          <p:cNvSpPr txBox="1"/>
          <p:nvPr/>
        </p:nvSpPr>
        <p:spPr>
          <a:xfrm>
            <a:off x="2862942" y="5500656"/>
            <a:ext cx="10080172" cy="769441"/>
          </a:xfrm>
          <a:prstGeom prst="rect">
            <a:avLst/>
          </a:prstGeom>
          <a:noFill/>
        </p:spPr>
        <p:txBody>
          <a:bodyPr wrap="square" rtlCol="0">
            <a:spAutoFit/>
          </a:bodyPr>
          <a:lstStyle/>
          <a:p>
            <a:r>
              <a:rPr lang="en-GB" sz="4400" b="1" dirty="0">
                <a:solidFill>
                  <a:srgbClr val="00B0F0"/>
                </a:solidFill>
              </a:rPr>
              <a:t>Services for Young People</a:t>
            </a:r>
          </a:p>
        </p:txBody>
      </p:sp>
    </p:spTree>
    <p:extLst>
      <p:ext uri="{BB962C8B-B14F-4D97-AF65-F5344CB8AC3E}">
        <p14:creationId xmlns:p14="http://schemas.microsoft.com/office/powerpoint/2010/main" val="233777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8DD27-223B-79E2-2CDC-DF593B49F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D5813-7FD3-8A49-8619-14F45777F46A}"/>
              </a:ext>
            </a:extLst>
          </p:cNvPr>
          <p:cNvSpPr>
            <a:spLocks noGrp="1"/>
          </p:cNvSpPr>
          <p:nvPr>
            <p:ph type="title"/>
          </p:nvPr>
        </p:nvSpPr>
        <p:spPr>
          <a:xfrm>
            <a:off x="479353" y="1814069"/>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SPACE – Short Break (SBLO) Clinic –</a:t>
            </a:r>
            <a:br>
              <a:rPr lang="en-GB" b="1" dirty="0">
                <a:solidFill>
                  <a:srgbClr val="00B0F0"/>
                </a:solidFill>
                <a:latin typeface="Aptos" panose="020B0004020202020204" pitchFamily="34" charset="0"/>
              </a:rPr>
            </a:br>
            <a:r>
              <a:rPr lang="en-GB" b="1" dirty="0">
                <a:solidFill>
                  <a:srgbClr val="00B0F0"/>
                </a:solidFill>
                <a:latin typeface="Aptos" panose="020B0004020202020204" pitchFamily="34" charset="0"/>
              </a:rPr>
              <a:t>Free 1:1 Advice Sessions</a:t>
            </a:r>
            <a:br>
              <a:rPr lang="en-GB" dirty="0"/>
            </a:br>
            <a:br>
              <a:rPr lang="en-GB" b="1" dirty="0">
                <a:solidFill>
                  <a:srgbClr val="00B0F0"/>
                </a:solidFill>
                <a:latin typeface="Aptos" panose="020B0004020202020204" pitchFamily="34" charset="0"/>
              </a:rPr>
            </a:br>
            <a:br>
              <a:rPr lang="en-GB" dirty="0"/>
            </a:br>
            <a:endParaRPr lang="en-GB" b="1" dirty="0">
              <a:solidFill>
                <a:srgbClr val="00B0F0"/>
              </a:solidFill>
              <a:latin typeface="Aptos" panose="020B0004020202020204" pitchFamily="34" charset="0"/>
            </a:endParaRPr>
          </a:p>
        </p:txBody>
      </p:sp>
      <p:sp>
        <p:nvSpPr>
          <p:cNvPr id="12" name="TextBox 11">
            <a:extLst>
              <a:ext uri="{FF2B5EF4-FFF2-40B4-BE49-F238E27FC236}">
                <a16:creationId xmlns:a16="http://schemas.microsoft.com/office/drawing/2014/main" id="{2A0A7A94-6156-251A-A7DB-947D97961EDC}"/>
              </a:ext>
            </a:extLst>
          </p:cNvPr>
          <p:cNvSpPr txBox="1"/>
          <p:nvPr/>
        </p:nvSpPr>
        <p:spPr>
          <a:xfrm>
            <a:off x="6096000" y="2921620"/>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FE0C10E1-0682-A107-9D13-3411FD215323}"/>
              </a:ext>
            </a:extLst>
          </p:cNvPr>
          <p:cNvPicPr>
            <a:picLocks noChangeAspect="1"/>
          </p:cNvPicPr>
          <p:nvPr/>
        </p:nvPicPr>
        <p:blipFill>
          <a:blip r:embed="rId2"/>
          <a:stretch>
            <a:fillRect/>
          </a:stretch>
        </p:blipFill>
        <p:spPr>
          <a:xfrm>
            <a:off x="294848" y="1901205"/>
            <a:ext cx="5327066" cy="2099295"/>
          </a:xfrm>
          <a:prstGeom prst="rect">
            <a:avLst/>
          </a:prstGeom>
        </p:spPr>
      </p:pic>
      <p:sp>
        <p:nvSpPr>
          <p:cNvPr id="8" name="TextBox 7">
            <a:extLst>
              <a:ext uri="{FF2B5EF4-FFF2-40B4-BE49-F238E27FC236}">
                <a16:creationId xmlns:a16="http://schemas.microsoft.com/office/drawing/2014/main" id="{7FAE982A-69EB-1D72-42FA-7E4D2BAFD874}"/>
              </a:ext>
            </a:extLst>
          </p:cNvPr>
          <p:cNvSpPr txBox="1"/>
          <p:nvPr/>
        </p:nvSpPr>
        <p:spPr>
          <a:xfrm>
            <a:off x="5806420" y="1784195"/>
            <a:ext cx="6275690" cy="4493538"/>
          </a:xfrm>
          <a:prstGeom prst="rect">
            <a:avLst/>
          </a:prstGeom>
          <a:noFill/>
        </p:spPr>
        <p:txBody>
          <a:bodyPr wrap="square" rtlCol="0">
            <a:spAutoFit/>
          </a:bodyPr>
          <a:lstStyle/>
          <a:p>
            <a:pPr marL="285750" indent="-285750">
              <a:buFont typeface="Arial" panose="020B0604020202020204" pitchFamily="34" charset="0"/>
              <a:buChar char="•"/>
            </a:pPr>
            <a:r>
              <a:rPr lang="en-GB" sz="2200" dirty="0"/>
              <a:t>Please let your families know that Space are offering free, bookable 25 minute one-to-one advice sessions with SPACE’s Short Breaks (SBLO) Coordinator.  </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200" dirty="0"/>
              <a:t>These sessions will help you understand Hertfordshire Short Breaks, including who can apply, how to use your hours, and how to access local providers, including SPACE.  </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200" dirty="0"/>
              <a:t>If helpful, our SBLO Coordinator can also support you to complete your application during the session.  </a:t>
            </a:r>
          </a:p>
        </p:txBody>
      </p:sp>
      <p:sp>
        <p:nvSpPr>
          <p:cNvPr id="9" name="TextBox 8">
            <a:extLst>
              <a:ext uri="{FF2B5EF4-FFF2-40B4-BE49-F238E27FC236}">
                <a16:creationId xmlns:a16="http://schemas.microsoft.com/office/drawing/2014/main" id="{0A4ADD22-9E6F-38F0-3CF0-BEB00240B45C}"/>
              </a:ext>
            </a:extLst>
          </p:cNvPr>
          <p:cNvSpPr txBox="1"/>
          <p:nvPr/>
        </p:nvSpPr>
        <p:spPr>
          <a:xfrm>
            <a:off x="479353" y="5079780"/>
            <a:ext cx="10700276" cy="1077218"/>
          </a:xfrm>
          <a:prstGeom prst="rect">
            <a:avLst/>
          </a:prstGeom>
          <a:noFill/>
        </p:spPr>
        <p:txBody>
          <a:bodyPr wrap="square" rtlCol="0">
            <a:spAutoFit/>
          </a:bodyPr>
          <a:lstStyle/>
          <a:p>
            <a:r>
              <a:rPr lang="en-GB" sz="3200" dirty="0"/>
              <a:t>Find out more </a:t>
            </a:r>
            <a:r>
              <a:rPr lang="en-GB" sz="3200" u="sng" dirty="0">
                <a:hlinkClick r:id="rId3"/>
              </a:rPr>
              <a:t>here</a:t>
            </a:r>
            <a:r>
              <a:rPr lang="en-GB" sz="3200" dirty="0"/>
              <a:t>.  </a:t>
            </a:r>
          </a:p>
          <a:p>
            <a:r>
              <a:rPr lang="en-GB" sz="3200" dirty="0"/>
              <a:t>Book appointments </a:t>
            </a:r>
            <a:r>
              <a:rPr lang="en-GB" sz="3200" u="sng" dirty="0">
                <a:hlinkClick r:id="rId4"/>
              </a:rPr>
              <a:t>here</a:t>
            </a:r>
            <a:endParaRPr lang="en-GB" sz="3200" dirty="0"/>
          </a:p>
        </p:txBody>
      </p:sp>
    </p:spTree>
    <p:extLst>
      <p:ext uri="{BB962C8B-B14F-4D97-AF65-F5344CB8AC3E}">
        <p14:creationId xmlns:p14="http://schemas.microsoft.com/office/powerpoint/2010/main" val="185301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800E-CA5C-162E-5E6A-ABADFDFF7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8BDB2-7211-DB88-E293-9D387B76A4BC}"/>
              </a:ext>
            </a:extLst>
          </p:cNvPr>
          <p:cNvSpPr>
            <a:spLocks noGrp="1"/>
          </p:cNvSpPr>
          <p:nvPr>
            <p:ph type="title"/>
          </p:nvPr>
        </p:nvSpPr>
        <p:spPr>
          <a:xfrm>
            <a:off x="370737" y="1058987"/>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Family Centres Partnership Network</a:t>
            </a:r>
            <a:br>
              <a:rPr lang="en-GB" b="1" dirty="0">
                <a:solidFill>
                  <a:srgbClr val="00B0F0"/>
                </a:solidFill>
                <a:latin typeface="Aptos" panose="020B0004020202020204" pitchFamily="34" charset="0"/>
              </a:rPr>
            </a:br>
            <a:r>
              <a:rPr lang="en-GB" b="1" dirty="0">
                <a:solidFill>
                  <a:srgbClr val="00B0F0"/>
                </a:solidFill>
                <a:latin typeface="Aptos" panose="020B0004020202020204" pitchFamily="34" charset="0"/>
              </a:rPr>
              <a:t>Feb-Mar dates and bookings open</a:t>
            </a:r>
            <a:br>
              <a:rPr lang="en-GB" b="1" dirty="0">
                <a:solidFill>
                  <a:srgbClr val="00B0F0"/>
                </a:solidFill>
                <a:latin typeface="Aptos" panose="020B0004020202020204" pitchFamily="34" charset="0"/>
              </a:rPr>
            </a:br>
            <a:br>
              <a:rPr lang="en-GB" dirty="0"/>
            </a:br>
            <a:endParaRPr lang="en-GB" b="1" dirty="0">
              <a:solidFill>
                <a:srgbClr val="00B0F0"/>
              </a:solidFill>
              <a:latin typeface="Aptos" panose="020B0004020202020204" pitchFamily="34" charset="0"/>
            </a:endParaRPr>
          </a:p>
        </p:txBody>
      </p:sp>
      <p:sp>
        <p:nvSpPr>
          <p:cNvPr id="4" name="TextBox 3">
            <a:extLst>
              <a:ext uri="{FF2B5EF4-FFF2-40B4-BE49-F238E27FC236}">
                <a16:creationId xmlns:a16="http://schemas.microsoft.com/office/drawing/2014/main" id="{0ECB1FEC-01CD-8E6A-A29A-6E1CCBF44723}"/>
              </a:ext>
            </a:extLst>
          </p:cNvPr>
          <p:cNvSpPr txBox="1"/>
          <p:nvPr/>
        </p:nvSpPr>
        <p:spPr>
          <a:xfrm>
            <a:off x="457823" y="5127171"/>
            <a:ext cx="11276977" cy="923330"/>
          </a:xfrm>
          <a:prstGeom prst="rect">
            <a:avLst/>
          </a:prstGeom>
          <a:noFill/>
        </p:spPr>
        <p:txBody>
          <a:bodyPr wrap="square" rtlCol="0">
            <a:spAutoFit/>
          </a:bodyPr>
          <a:lstStyle/>
          <a:p>
            <a:r>
              <a:rPr lang="en-GB" b="1" u="sng" dirty="0"/>
              <a:t>For dates, times and bookings : </a:t>
            </a:r>
          </a:p>
          <a:p>
            <a:r>
              <a:rPr lang="en-GB" dirty="0"/>
              <a:t>  </a:t>
            </a:r>
          </a:p>
          <a:p>
            <a:r>
              <a:rPr lang="en-GB" u="sng" dirty="0">
                <a:hlinkClick r:id="rId2"/>
              </a:rPr>
              <a:t>Hertfordshire Family Centre Service Events - 26 Upcoming Activities and Tickets | Eventbrite</a:t>
            </a:r>
            <a:endParaRPr lang="en-GB" dirty="0"/>
          </a:p>
        </p:txBody>
      </p:sp>
      <p:pic>
        <p:nvPicPr>
          <p:cNvPr id="9" name="Picture 8">
            <a:extLst>
              <a:ext uri="{FF2B5EF4-FFF2-40B4-BE49-F238E27FC236}">
                <a16:creationId xmlns:a16="http://schemas.microsoft.com/office/drawing/2014/main" id="{0D16C511-A552-3AD0-E41A-6E86DFDBC3BD}"/>
              </a:ext>
            </a:extLst>
          </p:cNvPr>
          <p:cNvPicPr>
            <a:picLocks noChangeAspect="1"/>
          </p:cNvPicPr>
          <p:nvPr/>
        </p:nvPicPr>
        <p:blipFill>
          <a:blip r:embed="rId3"/>
          <a:stretch>
            <a:fillRect/>
          </a:stretch>
        </p:blipFill>
        <p:spPr>
          <a:xfrm>
            <a:off x="541322" y="1994683"/>
            <a:ext cx="4664151" cy="2421200"/>
          </a:xfrm>
          <a:prstGeom prst="rect">
            <a:avLst/>
          </a:prstGeom>
        </p:spPr>
      </p:pic>
      <p:sp>
        <p:nvSpPr>
          <p:cNvPr id="12" name="TextBox 11">
            <a:extLst>
              <a:ext uri="{FF2B5EF4-FFF2-40B4-BE49-F238E27FC236}">
                <a16:creationId xmlns:a16="http://schemas.microsoft.com/office/drawing/2014/main" id="{9B18E739-E072-77B6-FBB4-184CBED2FDA3}"/>
              </a:ext>
            </a:extLst>
          </p:cNvPr>
          <p:cNvSpPr txBox="1"/>
          <p:nvPr/>
        </p:nvSpPr>
        <p:spPr>
          <a:xfrm>
            <a:off x="6096000" y="2921620"/>
            <a:ext cx="184731" cy="369332"/>
          </a:xfrm>
          <a:prstGeom prst="rect">
            <a:avLst/>
          </a:prstGeom>
          <a:noFill/>
        </p:spPr>
        <p:txBody>
          <a:bodyPr wrap="none" rtlCol="0">
            <a:spAutoFit/>
          </a:bodyPr>
          <a:lstStyle/>
          <a:p>
            <a:endParaRPr lang="en-GB" dirty="0"/>
          </a:p>
        </p:txBody>
      </p:sp>
      <p:sp>
        <p:nvSpPr>
          <p:cNvPr id="18" name="TextBox 17">
            <a:extLst>
              <a:ext uri="{FF2B5EF4-FFF2-40B4-BE49-F238E27FC236}">
                <a16:creationId xmlns:a16="http://schemas.microsoft.com/office/drawing/2014/main" id="{98CFE3CE-B1E5-6DC4-A8C6-879B6678DBC1}"/>
              </a:ext>
            </a:extLst>
          </p:cNvPr>
          <p:cNvSpPr txBox="1"/>
          <p:nvPr/>
        </p:nvSpPr>
        <p:spPr>
          <a:xfrm>
            <a:off x="5878286" y="1797428"/>
            <a:ext cx="5595257" cy="3539430"/>
          </a:xfrm>
          <a:prstGeom prst="rect">
            <a:avLst/>
          </a:prstGeom>
          <a:noFill/>
        </p:spPr>
        <p:txBody>
          <a:bodyPr wrap="square" rtlCol="0">
            <a:spAutoFit/>
          </a:bodyPr>
          <a:lstStyle/>
          <a:p>
            <a:pPr marL="285750" indent="-285750">
              <a:buFont typeface="Arial" panose="020B0604020202020204" pitchFamily="34" charset="0"/>
              <a:buChar char="•"/>
            </a:pPr>
            <a:r>
              <a:rPr lang="en-GB" sz="3200" b="1" dirty="0"/>
              <a:t>Dacorum</a:t>
            </a:r>
          </a:p>
          <a:p>
            <a:pPr marL="285750" indent="-285750">
              <a:buFont typeface="Arial" panose="020B0604020202020204" pitchFamily="34" charset="0"/>
              <a:buChar char="•"/>
            </a:pPr>
            <a:r>
              <a:rPr lang="en-GB" sz="3200" b="1" dirty="0"/>
              <a:t>East Herts</a:t>
            </a:r>
          </a:p>
          <a:p>
            <a:pPr marL="285750" indent="-285750">
              <a:buFont typeface="Arial" panose="020B0604020202020204" pitchFamily="34" charset="0"/>
              <a:buChar char="•"/>
            </a:pPr>
            <a:r>
              <a:rPr lang="en-GB" sz="3200" b="1" dirty="0"/>
              <a:t>Hertsmere</a:t>
            </a:r>
          </a:p>
          <a:p>
            <a:pPr marL="285750" indent="-285750">
              <a:buFont typeface="Arial" panose="020B0604020202020204" pitchFamily="34" charset="0"/>
              <a:buChar char="•"/>
            </a:pPr>
            <a:r>
              <a:rPr lang="en-GB" sz="3200" b="1" dirty="0"/>
              <a:t>St. Albans</a:t>
            </a:r>
          </a:p>
          <a:p>
            <a:pPr marL="285750" indent="-285750">
              <a:buFont typeface="Arial" panose="020B0604020202020204" pitchFamily="34" charset="0"/>
              <a:buChar char="•"/>
            </a:pPr>
            <a:r>
              <a:rPr lang="en-GB" sz="3200" b="1" dirty="0"/>
              <a:t>Stevenage and North Herts</a:t>
            </a:r>
          </a:p>
          <a:p>
            <a:pPr marL="285750" indent="-285750">
              <a:buFont typeface="Arial" panose="020B0604020202020204" pitchFamily="34" charset="0"/>
              <a:buChar char="•"/>
            </a:pPr>
            <a:r>
              <a:rPr lang="en-GB" sz="3200" b="1" dirty="0"/>
              <a:t>Watford and Three Rivers</a:t>
            </a:r>
          </a:p>
          <a:p>
            <a:pPr marL="285750" indent="-285750">
              <a:buFont typeface="Arial" panose="020B0604020202020204" pitchFamily="34" charset="0"/>
              <a:buChar char="•"/>
            </a:pPr>
            <a:r>
              <a:rPr lang="en-GB" sz="3200" b="1" dirty="0"/>
              <a:t>Welwyn/Hatfield/Broxbourne</a:t>
            </a:r>
          </a:p>
        </p:txBody>
      </p:sp>
    </p:spTree>
    <p:extLst>
      <p:ext uri="{BB962C8B-B14F-4D97-AF65-F5344CB8AC3E}">
        <p14:creationId xmlns:p14="http://schemas.microsoft.com/office/powerpoint/2010/main" val="399872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AD08-22CA-E65A-D3EA-CFE2F028C090}"/>
              </a:ext>
            </a:extLst>
          </p:cNvPr>
          <p:cNvSpPr>
            <a:spLocks noGrp="1"/>
          </p:cNvSpPr>
          <p:nvPr>
            <p:ph type="title"/>
          </p:nvPr>
        </p:nvSpPr>
        <p:spPr>
          <a:xfrm>
            <a:off x="625793" y="-294006"/>
            <a:ext cx="10529887" cy="1450757"/>
          </a:xfrm>
        </p:spPr>
        <p:txBody>
          <a:bodyPr/>
          <a:lstStyle/>
          <a:p>
            <a:r>
              <a:rPr lang="en-GB" sz="4300" b="1" dirty="0">
                <a:solidFill>
                  <a:srgbClr val="00B0F0"/>
                </a:solidFill>
                <a:latin typeface="Aptos" panose="020B0004020202020204" pitchFamily="34" charset="0"/>
              </a:rPr>
              <a:t>Beezee Families</a:t>
            </a:r>
          </a:p>
        </p:txBody>
      </p:sp>
      <p:pic>
        <p:nvPicPr>
          <p:cNvPr id="4" name="Picture 3">
            <a:extLst>
              <a:ext uri="{FF2B5EF4-FFF2-40B4-BE49-F238E27FC236}">
                <a16:creationId xmlns:a16="http://schemas.microsoft.com/office/drawing/2014/main" id="{FE44ACFE-10E7-CC82-F204-CDD026A90E87}"/>
              </a:ext>
            </a:extLst>
          </p:cNvPr>
          <p:cNvPicPr>
            <a:picLocks noChangeAspect="1"/>
          </p:cNvPicPr>
          <p:nvPr/>
        </p:nvPicPr>
        <p:blipFill>
          <a:blip r:embed="rId2"/>
          <a:stretch>
            <a:fillRect/>
          </a:stretch>
        </p:blipFill>
        <p:spPr>
          <a:xfrm>
            <a:off x="6873792" y="194802"/>
            <a:ext cx="4374700" cy="6125987"/>
          </a:xfrm>
          <a:prstGeom prst="rect">
            <a:avLst/>
          </a:prstGeom>
        </p:spPr>
      </p:pic>
      <p:sp>
        <p:nvSpPr>
          <p:cNvPr id="6" name="TextBox 5">
            <a:extLst>
              <a:ext uri="{FF2B5EF4-FFF2-40B4-BE49-F238E27FC236}">
                <a16:creationId xmlns:a16="http://schemas.microsoft.com/office/drawing/2014/main" id="{AF2EEACD-0535-E8FD-81AA-BC62C4412187}"/>
              </a:ext>
            </a:extLst>
          </p:cNvPr>
          <p:cNvSpPr txBox="1"/>
          <p:nvPr/>
        </p:nvSpPr>
        <p:spPr>
          <a:xfrm>
            <a:off x="625793" y="1156751"/>
            <a:ext cx="5775007" cy="3416320"/>
          </a:xfrm>
          <a:prstGeom prst="rect">
            <a:avLst/>
          </a:prstGeom>
          <a:noFill/>
        </p:spPr>
        <p:txBody>
          <a:bodyPr wrap="square">
            <a:spAutoFit/>
          </a:bodyPr>
          <a:lstStyle/>
          <a:p>
            <a:pPr>
              <a:buNone/>
            </a:pPr>
            <a:r>
              <a:rPr lang="en-GB"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Beezee Families, a FREE heathy lifestyle programme that our nutritionists deliver across Hertfordshire. </a:t>
            </a:r>
          </a:p>
          <a:p>
            <a:pPr>
              <a:buNone/>
            </a:pPr>
            <a:endParaRPr lang="en-GB" sz="2400"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a:buNone/>
            </a:pPr>
            <a:r>
              <a:rPr lang="en-GB"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Their current programmes are in full swing but you can secure a FREE spot now for April.</a:t>
            </a:r>
          </a:p>
          <a:p>
            <a:pPr>
              <a:buNone/>
            </a:pPr>
            <a:endParaRPr lang="en-GB" sz="2400"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a:buNone/>
            </a:pPr>
            <a:r>
              <a:rPr lang="en-GB"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en-GB" sz="2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Visit our website for more details</a:t>
            </a:r>
            <a:endParaRPr lang="en-GB"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24857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33" name="Rectangle 1032">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035" name="Straight Connector 103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A0F589-86BF-4E72-B4BB-14908D0DB680}"/>
              </a:ext>
            </a:extLst>
          </p:cNvPr>
          <p:cNvSpPr txBox="1"/>
          <p:nvPr/>
        </p:nvSpPr>
        <p:spPr>
          <a:xfrm>
            <a:off x="4974771" y="634946"/>
            <a:ext cx="6574972"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2600" b="1" spc="-50">
                <a:solidFill>
                  <a:schemeClr val="tx1">
                    <a:lumMod val="75000"/>
                    <a:lumOff val="25000"/>
                  </a:schemeClr>
                </a:solidFill>
                <a:effectLst/>
                <a:latin typeface="+mj-lt"/>
                <a:ea typeface="+mj-ea"/>
                <a:cs typeface="+mj-cs"/>
              </a:rPr>
              <a:t>Community Wellbeing North Herts - Fun with Food for Families : </a:t>
            </a:r>
          </a:p>
          <a:p>
            <a:pPr defTabSz="914400">
              <a:lnSpc>
                <a:spcPct val="85000"/>
              </a:lnSpc>
              <a:spcBef>
                <a:spcPct val="0"/>
              </a:spcBef>
              <a:spcAft>
                <a:spcPts val="600"/>
              </a:spcAft>
            </a:pPr>
            <a:r>
              <a:rPr lang="en-US" sz="2600" b="1" spc="-50">
                <a:solidFill>
                  <a:schemeClr val="tx1">
                    <a:lumMod val="75000"/>
                    <a:lumOff val="25000"/>
                  </a:schemeClr>
                </a:solidFill>
                <a:effectLst/>
                <a:latin typeface="+mj-lt"/>
                <a:ea typeface="+mj-ea"/>
                <a:cs typeface="+mj-cs"/>
              </a:rPr>
              <a:t>Baldock, Hitchin, Royston, Letchworth, Knebworth</a:t>
            </a:r>
            <a:endParaRPr lang="en-US" sz="2600" spc="-50">
              <a:solidFill>
                <a:schemeClr val="tx1">
                  <a:lumMod val="75000"/>
                  <a:lumOff val="25000"/>
                </a:schemeClr>
              </a:solidFill>
              <a:effectLst/>
              <a:latin typeface="+mj-lt"/>
              <a:ea typeface="+mj-ea"/>
              <a:cs typeface="+mj-cs"/>
            </a:endParaRPr>
          </a:p>
        </p:txBody>
      </p:sp>
      <p:pic>
        <p:nvPicPr>
          <p:cNvPr id="1026" name="Picture 2" descr="Creative Chefs picture">
            <a:extLst>
              <a:ext uri="{FF2B5EF4-FFF2-40B4-BE49-F238E27FC236}">
                <a16:creationId xmlns:a16="http://schemas.microsoft.com/office/drawing/2014/main" id="{BA440E45-57ED-D3DF-331D-EAB7A877D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33" r="25472" b="-1"/>
          <a:stretch>
            <a:fillRect/>
          </a:stretch>
        </p:blipFill>
        <p:spPr bwMode="auto">
          <a:xfrm>
            <a:off x="633999" y="640081"/>
            <a:ext cx="4001315"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4161A16-F905-605E-A77B-39E43DB31119}"/>
              </a:ext>
            </a:extLst>
          </p:cNvPr>
          <p:cNvSpPr txBox="1"/>
          <p:nvPr/>
        </p:nvSpPr>
        <p:spPr>
          <a:xfrm>
            <a:off x="4974769" y="2198914"/>
            <a:ext cx="6574973" cy="3670180"/>
          </a:xfrm>
          <a:prstGeom prst="rect">
            <a:avLst/>
          </a:prstGeom>
        </p:spPr>
        <p:txBody>
          <a:bodyPr vert="horz" lIns="0" tIns="45720" rIns="0" bIns="45720" rtlCol="0">
            <a:normAutofit lnSpcReduction="10000"/>
          </a:bodyPr>
          <a:lstStyle/>
          <a:p>
            <a:pPr defTabSz="91440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effectLst/>
              </a:rPr>
              <a:t>Join us for this 30-minute interactive, hands-on cooking session for children under 5 with their adult. Join Angie from Creative Chefs to discover a variety of seasonal vegetables and fruit in a fun, stimulating environment.</a:t>
            </a:r>
          </a:p>
          <a:p>
            <a:pPr defTabSz="91440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effectLst/>
              </a:rPr>
              <a:t>For more information about Creative Chefs, follow the link to their website: </a:t>
            </a:r>
            <a:r>
              <a:rPr lang="en-US" sz="2000" u="sng" dirty="0">
                <a:solidFill>
                  <a:schemeClr val="tx1">
                    <a:lumMod val="75000"/>
                    <a:lumOff val="25000"/>
                  </a:schemeClr>
                </a:solidFill>
                <a:effectLst/>
                <a:hlinkClick r:id="rId3"/>
              </a:rPr>
              <a:t>Home - Creative Chefs CIC</a:t>
            </a:r>
            <a:endParaRPr lang="en-US" sz="2000" u="sng"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buNone/>
            </a:pPr>
            <a:endParaRPr lang="en-US" sz="2000" dirty="0">
              <a:solidFill>
                <a:schemeClr val="tx1">
                  <a:lumMod val="75000"/>
                  <a:lumOff val="25000"/>
                </a:schemeClr>
              </a:solidFill>
              <a:effectLst/>
            </a:endParaRPr>
          </a:p>
          <a:p>
            <a:pPr defTabSz="91440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effectLst/>
              </a:rPr>
              <a:t>We asked participants to pay a £1 contribution for their ingredients.</a:t>
            </a:r>
          </a:p>
          <a:p>
            <a:pPr defTabSz="91440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effectLst/>
              </a:rPr>
              <a:t>For more information please contact: </a:t>
            </a:r>
            <a:r>
              <a:rPr lang="en-US" sz="2000" u="sng" dirty="0">
                <a:solidFill>
                  <a:schemeClr val="tx1">
                    <a:lumMod val="75000"/>
                    <a:lumOff val="25000"/>
                  </a:schemeClr>
                </a:solidFill>
                <a:effectLst/>
                <a:hlinkClick r:id="rId4"/>
              </a:rPr>
              <a:t>communitywellbeing@north-herts.gov.uk</a:t>
            </a:r>
            <a:r>
              <a:rPr lang="en-US" sz="2000" dirty="0">
                <a:solidFill>
                  <a:schemeClr val="tx1">
                    <a:lumMod val="75000"/>
                    <a:lumOff val="25000"/>
                  </a:schemeClr>
                </a:solidFill>
                <a:effectLst/>
              </a:rPr>
              <a:t> or call 01462 474111</a:t>
            </a:r>
          </a:p>
          <a:p>
            <a:pPr defTabSz="914400">
              <a:lnSpc>
                <a:spcPct val="90000"/>
              </a:lnSpc>
              <a:spcAft>
                <a:spcPts val="600"/>
              </a:spcAft>
              <a:buClr>
                <a:schemeClr val="accent1"/>
              </a:buClr>
              <a:buFont typeface="Calibri" panose="020F0502020204030204" pitchFamily="34" charset="0"/>
              <a:buNone/>
            </a:pPr>
            <a:r>
              <a:rPr lang="en-US" sz="2000" dirty="0">
                <a:solidFill>
                  <a:schemeClr val="tx1">
                    <a:lumMod val="75000"/>
                    <a:lumOff val="25000"/>
                  </a:schemeClr>
                </a:solidFill>
                <a:effectLst/>
              </a:rPr>
              <a:t>For dates and to book : </a:t>
            </a:r>
            <a:r>
              <a:rPr lang="en-US" sz="2000" u="sng" dirty="0">
                <a:solidFill>
                  <a:schemeClr val="tx1">
                    <a:lumMod val="75000"/>
                    <a:lumOff val="25000"/>
                  </a:schemeClr>
                </a:solidFill>
                <a:effectLst/>
                <a:hlinkClick r:id="rId5"/>
              </a:rPr>
              <a:t>Events | Health Hub North Herts</a:t>
            </a:r>
            <a:endParaRPr lang="en-US" sz="2000" dirty="0">
              <a:solidFill>
                <a:schemeClr val="tx1">
                  <a:lumMod val="75000"/>
                  <a:lumOff val="25000"/>
                </a:schemeClr>
              </a:solidFill>
              <a:effectLst/>
            </a:endParaRPr>
          </a:p>
        </p:txBody>
      </p:sp>
      <p:sp>
        <p:nvSpPr>
          <p:cNvPr id="1041" name="Rectangle 1040">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43" name="Rectangle 104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Title 1">
            <a:extLst>
              <a:ext uri="{FF2B5EF4-FFF2-40B4-BE49-F238E27FC236}">
                <a16:creationId xmlns:a16="http://schemas.microsoft.com/office/drawing/2014/main" id="{1D0DB0A9-D391-36C3-25D1-8B88EA745674}"/>
              </a:ext>
            </a:extLst>
          </p:cNvPr>
          <p:cNvSpPr txBox="1">
            <a:spLocks/>
          </p:cNvSpPr>
          <p:nvPr/>
        </p:nvSpPr>
        <p:spPr>
          <a:xfrm>
            <a:off x="265176" y="307962"/>
            <a:ext cx="11375136" cy="83345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b="1" dirty="0">
              <a:solidFill>
                <a:srgbClr val="00B0F0"/>
              </a:solidFill>
              <a:latin typeface="+mn-lt"/>
            </a:endParaRPr>
          </a:p>
        </p:txBody>
      </p:sp>
    </p:spTree>
    <p:extLst>
      <p:ext uri="{BB962C8B-B14F-4D97-AF65-F5344CB8AC3E}">
        <p14:creationId xmlns:p14="http://schemas.microsoft.com/office/powerpoint/2010/main" val="200737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49D3-13C6-4354-3835-442BEC92D15E}"/>
              </a:ext>
            </a:extLst>
          </p:cNvPr>
          <p:cNvSpPr>
            <a:spLocks noGrp="1"/>
          </p:cNvSpPr>
          <p:nvPr>
            <p:ph type="title"/>
          </p:nvPr>
        </p:nvSpPr>
        <p:spPr>
          <a:xfrm>
            <a:off x="214612" y="1"/>
            <a:ext cx="10385208" cy="1268730"/>
          </a:xfrm>
        </p:spPr>
        <p:txBody>
          <a:bodyPr/>
          <a:lstStyle/>
          <a:p>
            <a:r>
              <a:rPr lang="en-GB" dirty="0">
                <a:solidFill>
                  <a:srgbClr val="00B0F0"/>
                </a:solidFill>
                <a:latin typeface="+mn-lt"/>
              </a:rPr>
              <a:t>Workforce Development</a:t>
            </a:r>
          </a:p>
        </p:txBody>
      </p:sp>
      <p:sp>
        <p:nvSpPr>
          <p:cNvPr id="4" name="TextBox 3">
            <a:extLst>
              <a:ext uri="{FF2B5EF4-FFF2-40B4-BE49-F238E27FC236}">
                <a16:creationId xmlns:a16="http://schemas.microsoft.com/office/drawing/2014/main" id="{CD5F0FDC-7726-94B0-1688-52CCDC54E1FF}"/>
              </a:ext>
            </a:extLst>
          </p:cNvPr>
          <p:cNvSpPr txBox="1"/>
          <p:nvPr/>
        </p:nvSpPr>
        <p:spPr>
          <a:xfrm>
            <a:off x="1091765" y="1623194"/>
            <a:ext cx="10991450" cy="5293757"/>
          </a:xfrm>
          <a:prstGeom prst="rect">
            <a:avLst/>
          </a:prstGeom>
          <a:noFill/>
        </p:spPr>
        <p:txBody>
          <a:bodyPr wrap="square">
            <a:spAutoFit/>
          </a:bodyPr>
          <a:lstStyle/>
          <a:p>
            <a:pPr>
              <a:buNone/>
            </a:pPr>
            <a:r>
              <a:rPr lang="en-GB" sz="2400" b="1" dirty="0">
                <a:effectLst/>
                <a:latin typeface="Aptos" panose="020B0004020202020204" pitchFamily="34" charset="0"/>
                <a:ea typeface="Aptos" panose="020B0004020202020204" pitchFamily="34" charset="0"/>
                <a:cs typeface="Aptos" panose="020B0004020202020204" pitchFamily="34" charset="0"/>
              </a:rPr>
              <a:t>Join a Families First Induction day - ideal for new starters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effectLst/>
                <a:latin typeface="Calibri" panose="020F0502020204030204" pitchFamily="34" charset="0"/>
                <a:ea typeface="Calibri" panose="020F0502020204030204" pitchFamily="34" charset="0"/>
                <a:cs typeface="Calibri" panose="020F0502020204030204" pitchFamily="34" charset="0"/>
              </a:rPr>
              <a:t>We host Families First online Induction days 4 times per year, where various early help services give a 20 minute whistle-stop tour of their service and are attended by new internal CS staff and external partners. Our next date is </a:t>
            </a:r>
            <a:r>
              <a:rPr lang="en-GB" sz="1800" b="1" dirty="0">
                <a:effectLst/>
                <a:latin typeface="Calibri" panose="020F0502020204030204" pitchFamily="34" charset="0"/>
                <a:ea typeface="Calibri" panose="020F0502020204030204" pitchFamily="34" charset="0"/>
                <a:cs typeface="Calibri" panose="020F0502020204030204" pitchFamily="34" charset="0"/>
              </a:rPr>
              <a:t>Wednesday 18 February 2026</a:t>
            </a:r>
            <a:r>
              <a:rPr lang="en-GB" sz="1800" dirty="0">
                <a:effectLst/>
                <a:latin typeface="Calibri" panose="020F0502020204030204" pitchFamily="34" charset="0"/>
                <a:ea typeface="Calibri" panose="020F0502020204030204" pitchFamily="34" charset="0"/>
                <a:cs typeface="Calibri" panose="020F0502020204030204" pitchFamily="34" charset="0"/>
              </a:rPr>
              <a:t> via Teams. If you have any new staff or would like to hear more about early help services, please email:  </a:t>
            </a:r>
            <a:r>
              <a:rPr lang="en-GB" sz="1800" u="sng"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2"/>
              </a:rPr>
              <a:t>familiesfirst.support@hertfordshire.gov.uk</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buNone/>
            </a:pPr>
            <a:endParaRPr lang="en-GB" dirty="0">
              <a:latin typeface="Aptos" panose="020B0004020202020204" pitchFamily="34" charset="0"/>
              <a:ea typeface="Aptos" panose="020B0004020202020204" pitchFamily="34" charset="0"/>
              <a:cs typeface="Aptos" panose="020B0004020202020204" pitchFamily="34" charset="0"/>
            </a:endParaRPr>
          </a:p>
          <a:p>
            <a:pPr>
              <a:buNone/>
            </a:pPr>
            <a:r>
              <a:rPr lang="en-GB" sz="2400" b="1" dirty="0">
                <a:latin typeface="Aptos" panose="020B0004020202020204" pitchFamily="34" charset="0"/>
              </a:rPr>
              <a:t>Consider a Workforce Shadowing Opportunity</a:t>
            </a:r>
          </a:p>
          <a:p>
            <a:r>
              <a:rPr lang="en-GB" dirty="0"/>
              <a:t>Workforce shadowing provides a great opportunity to find out more about other services, what they do and how they might be able to support you in your work. It also enhances communication across agencies and helps strengthen and develop professional relationships, building local networks. Visit </a:t>
            </a:r>
            <a:r>
              <a:rPr lang="en-GB" dirty="0">
                <a:hlinkClick r:id="rId3"/>
              </a:rPr>
              <a:t>Workforce development</a:t>
            </a:r>
            <a:r>
              <a:rPr lang="en-GB" dirty="0"/>
              <a:t> to make a request</a:t>
            </a:r>
          </a:p>
          <a:p>
            <a:pPr>
              <a:buNone/>
            </a:pPr>
            <a:endParaRPr lang="en-GB" dirty="0">
              <a:latin typeface="Aptos" panose="020B0004020202020204" pitchFamily="34" charset="0"/>
              <a:ea typeface="Aptos" panose="020B0004020202020204" pitchFamily="34" charset="0"/>
              <a:cs typeface="Aptos" panose="020B0004020202020204" pitchFamily="34" charset="0"/>
            </a:endParaRPr>
          </a:p>
          <a:p>
            <a:r>
              <a:rPr lang="en-GB" sz="2400" b="1" dirty="0">
                <a:latin typeface="Aptos" panose="020B0004020202020204" pitchFamily="34" charset="0"/>
              </a:rPr>
              <a:t>Working Together in Early Help events – Spring dates coming soon</a:t>
            </a:r>
            <a:br>
              <a:rPr lang="en-GB" sz="2400" b="1" dirty="0">
                <a:solidFill>
                  <a:srgbClr val="00B0F0"/>
                </a:solidFill>
                <a:latin typeface="Aptos" panose="020B0004020202020204" pitchFamily="34" charset="0"/>
              </a:rPr>
            </a:br>
            <a:r>
              <a:rPr lang="en-GB" dirty="0">
                <a:latin typeface="Calibri" panose="020F0502020204030204" pitchFamily="34" charset="0"/>
              </a:rPr>
              <a:t>Held twice per year in person at venues across the county. Presentations and training from partner services.</a:t>
            </a:r>
          </a:p>
          <a:p>
            <a:r>
              <a:rPr lang="en-GB" dirty="0">
                <a:latin typeface="Calibri" panose="020F0502020204030204" pitchFamily="34" charset="0"/>
              </a:rPr>
              <a:t>Dates and booking link to be shared soon!</a:t>
            </a:r>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ndParaRPr>
          </a:p>
          <a:p>
            <a:pPr>
              <a:buNone/>
            </a:pP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Content Placeholder 9" descr="A logo for a family&#10;&#10;Description automatically generated">
            <a:extLst>
              <a:ext uri="{FF2B5EF4-FFF2-40B4-BE49-F238E27FC236}">
                <a16:creationId xmlns:a16="http://schemas.microsoft.com/office/drawing/2014/main" id="{0380FDB5-A8D0-91AC-E4F5-35FC7A7FC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15" y="136126"/>
            <a:ext cx="2376610" cy="1681512"/>
          </a:xfrm>
          <a:prstGeom prst="rect">
            <a:avLst/>
          </a:prstGeom>
        </p:spPr>
      </p:pic>
      <p:pic>
        <p:nvPicPr>
          <p:cNvPr id="6" name="Graphic 5" descr="Classroom with solid fill">
            <a:extLst>
              <a:ext uri="{FF2B5EF4-FFF2-40B4-BE49-F238E27FC236}">
                <a16:creationId xmlns:a16="http://schemas.microsoft.com/office/drawing/2014/main" id="{B21F0063-8AEC-EB12-AEE3-6CB51D1BD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12" y="5223084"/>
            <a:ext cx="771326" cy="771326"/>
          </a:xfrm>
          <a:prstGeom prst="rect">
            <a:avLst/>
          </a:prstGeom>
        </p:spPr>
      </p:pic>
      <p:pic>
        <p:nvPicPr>
          <p:cNvPr id="8" name="Graphic 7" descr="Remote learning science with solid fill">
            <a:extLst>
              <a:ext uri="{FF2B5EF4-FFF2-40B4-BE49-F238E27FC236}">
                <a16:creationId xmlns:a16="http://schemas.microsoft.com/office/drawing/2014/main" id="{6A190954-8E16-F133-918E-E12D1D6FA1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075" y="1646188"/>
            <a:ext cx="914400" cy="914400"/>
          </a:xfrm>
          <a:prstGeom prst="rect">
            <a:avLst/>
          </a:prstGeom>
        </p:spPr>
      </p:pic>
      <p:pic>
        <p:nvPicPr>
          <p:cNvPr id="10" name="Graphic 9" descr="Social distancing outline">
            <a:extLst>
              <a:ext uri="{FF2B5EF4-FFF2-40B4-BE49-F238E27FC236}">
                <a16:creationId xmlns:a16="http://schemas.microsoft.com/office/drawing/2014/main" id="{36B7C3A7-AF6F-A4D5-5A98-620C1B254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757" y="3369168"/>
            <a:ext cx="771325" cy="771325"/>
          </a:xfrm>
          <a:prstGeom prst="rect">
            <a:avLst/>
          </a:prstGeom>
        </p:spPr>
      </p:pic>
    </p:spTree>
    <p:extLst>
      <p:ext uri="{BB962C8B-B14F-4D97-AF65-F5344CB8AC3E}">
        <p14:creationId xmlns:p14="http://schemas.microsoft.com/office/powerpoint/2010/main" val="123702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331D-B72B-9257-D777-7AA8706E8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DAAA0-8E61-6B97-6E6B-E43B7EEEED70}"/>
              </a:ext>
            </a:extLst>
          </p:cNvPr>
          <p:cNvSpPr>
            <a:spLocks noGrp="1"/>
          </p:cNvSpPr>
          <p:nvPr>
            <p:ph type="title"/>
          </p:nvPr>
        </p:nvSpPr>
        <p:spPr>
          <a:xfrm>
            <a:off x="479353" y="569130"/>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Healthy Homes for Heathier Lives</a:t>
            </a:r>
            <a:br>
              <a:rPr lang="en-GB" b="1" dirty="0">
                <a:solidFill>
                  <a:srgbClr val="00B0F0"/>
                </a:solidFill>
                <a:latin typeface="Aptos" panose="020B0004020202020204" pitchFamily="34" charset="0"/>
              </a:rPr>
            </a:br>
            <a:br>
              <a:rPr lang="en-GB" dirty="0"/>
            </a:br>
            <a:endParaRPr lang="en-GB" b="1" dirty="0">
              <a:solidFill>
                <a:srgbClr val="00B0F0"/>
              </a:solidFill>
              <a:latin typeface="Aptos" panose="020B0004020202020204" pitchFamily="34" charset="0"/>
            </a:endParaRPr>
          </a:p>
        </p:txBody>
      </p:sp>
      <p:sp>
        <p:nvSpPr>
          <p:cNvPr id="12" name="TextBox 11">
            <a:extLst>
              <a:ext uri="{FF2B5EF4-FFF2-40B4-BE49-F238E27FC236}">
                <a16:creationId xmlns:a16="http://schemas.microsoft.com/office/drawing/2014/main" id="{8E4FC991-DD4A-41F8-F461-A1BF567AA0AF}"/>
              </a:ext>
            </a:extLst>
          </p:cNvPr>
          <p:cNvSpPr txBox="1"/>
          <p:nvPr/>
        </p:nvSpPr>
        <p:spPr>
          <a:xfrm>
            <a:off x="6096000" y="2921620"/>
            <a:ext cx="184731" cy="369332"/>
          </a:xfrm>
          <a:prstGeom prst="rect">
            <a:avLst/>
          </a:prstGeom>
          <a:noFill/>
        </p:spPr>
        <p:txBody>
          <a:bodyPr wrap="none" rtlCol="0">
            <a:spAutoFit/>
          </a:bodyPr>
          <a:lstStyle/>
          <a:p>
            <a:endParaRPr lang="en-GB" dirty="0"/>
          </a:p>
        </p:txBody>
      </p:sp>
      <p:sp>
        <p:nvSpPr>
          <p:cNvPr id="3" name="TextBox 2">
            <a:extLst>
              <a:ext uri="{FF2B5EF4-FFF2-40B4-BE49-F238E27FC236}">
                <a16:creationId xmlns:a16="http://schemas.microsoft.com/office/drawing/2014/main" id="{747BC959-139A-5F17-9F42-2546E03066AD}"/>
              </a:ext>
            </a:extLst>
          </p:cNvPr>
          <p:cNvSpPr txBox="1"/>
          <p:nvPr/>
        </p:nvSpPr>
        <p:spPr>
          <a:xfrm>
            <a:off x="729343" y="1393371"/>
            <a:ext cx="10983304" cy="2677656"/>
          </a:xfrm>
          <a:prstGeom prst="rect">
            <a:avLst/>
          </a:prstGeom>
          <a:solidFill>
            <a:schemeClr val="accent4">
              <a:lumMod val="20000"/>
              <a:lumOff val="80000"/>
            </a:schemeClr>
          </a:solidFill>
        </p:spPr>
        <p:txBody>
          <a:bodyPr wrap="square" rtlCol="0">
            <a:spAutoFit/>
          </a:bodyPr>
          <a:lstStyle/>
          <a:p>
            <a:r>
              <a:rPr lang="en-GB" sz="2800" dirty="0"/>
              <a:t>Free training sessions for professionals working with individuals whose health may be affected by poor-quality housing.</a:t>
            </a:r>
          </a:p>
          <a:p>
            <a:r>
              <a:rPr lang="en-GB" sz="2800" dirty="0"/>
              <a:t>This session aims to strengthen learners’ knowledge, understanding, and awareness of what makes a home </a:t>
            </a:r>
            <a:r>
              <a:rPr lang="en-GB" sz="2800" i="1" dirty="0"/>
              <a:t>healthy</a:t>
            </a:r>
            <a:r>
              <a:rPr lang="en-GB" sz="2800" dirty="0"/>
              <a:t> and why this is essential for both physical and mental wellbeing.</a:t>
            </a:r>
          </a:p>
          <a:p>
            <a:endParaRPr lang="en-GB" sz="2800" dirty="0"/>
          </a:p>
        </p:txBody>
      </p:sp>
      <p:pic>
        <p:nvPicPr>
          <p:cNvPr id="5" name="Picture 4">
            <a:extLst>
              <a:ext uri="{FF2B5EF4-FFF2-40B4-BE49-F238E27FC236}">
                <a16:creationId xmlns:a16="http://schemas.microsoft.com/office/drawing/2014/main" id="{9989E1E0-94A7-72BC-A131-000F946FE073}"/>
              </a:ext>
            </a:extLst>
          </p:cNvPr>
          <p:cNvPicPr>
            <a:picLocks noChangeAspect="1"/>
          </p:cNvPicPr>
          <p:nvPr/>
        </p:nvPicPr>
        <p:blipFill>
          <a:blip r:embed="rId2"/>
          <a:stretch>
            <a:fillRect/>
          </a:stretch>
        </p:blipFill>
        <p:spPr>
          <a:xfrm>
            <a:off x="7674080" y="3228110"/>
            <a:ext cx="3659668" cy="2919393"/>
          </a:xfrm>
          <a:prstGeom prst="rect">
            <a:avLst/>
          </a:prstGeom>
        </p:spPr>
      </p:pic>
      <p:sp>
        <p:nvSpPr>
          <p:cNvPr id="7" name="TextBox 6">
            <a:extLst>
              <a:ext uri="{FF2B5EF4-FFF2-40B4-BE49-F238E27FC236}">
                <a16:creationId xmlns:a16="http://schemas.microsoft.com/office/drawing/2014/main" id="{CA6C8667-2AD9-630E-6989-887BE5940AD7}"/>
              </a:ext>
            </a:extLst>
          </p:cNvPr>
          <p:cNvSpPr txBox="1"/>
          <p:nvPr/>
        </p:nvSpPr>
        <p:spPr>
          <a:xfrm>
            <a:off x="729343" y="4453098"/>
            <a:ext cx="6093994" cy="1200329"/>
          </a:xfrm>
          <a:prstGeom prst="rect">
            <a:avLst/>
          </a:prstGeom>
          <a:noFill/>
        </p:spPr>
        <p:txBody>
          <a:bodyPr wrap="square">
            <a:spAutoFit/>
          </a:bodyPr>
          <a:lstStyle/>
          <a:p>
            <a:r>
              <a:rPr lang="en-GB" sz="1800" dirty="0"/>
              <a:t>Spaces available on : </a:t>
            </a:r>
            <a:r>
              <a:rPr lang="en-GB" sz="1800" b="1" dirty="0"/>
              <a:t>3rd March at 10:00am</a:t>
            </a:r>
          </a:p>
          <a:p>
            <a:endParaRPr lang="en-GB" sz="1800" b="1" dirty="0"/>
          </a:p>
          <a:p>
            <a:r>
              <a:rPr lang="en-GB" sz="1800" dirty="0"/>
              <a:t>Please book a place via the Public Health Training webpage </a:t>
            </a:r>
          </a:p>
          <a:p>
            <a:r>
              <a:rPr lang="en-GB" sz="1800" u="sng" dirty="0">
                <a:hlinkClick r:id="rId3"/>
              </a:rPr>
              <a:t>Public Health Training | Hertfordshire County Council</a:t>
            </a:r>
            <a:endParaRPr lang="en-GB" sz="1800" dirty="0"/>
          </a:p>
        </p:txBody>
      </p:sp>
    </p:spTree>
    <p:extLst>
      <p:ext uri="{BB962C8B-B14F-4D97-AF65-F5344CB8AC3E}">
        <p14:creationId xmlns:p14="http://schemas.microsoft.com/office/powerpoint/2010/main" val="244854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1A8DC-A126-0107-5FC3-401F686C6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7670A-B35B-14D6-72E5-8978CE584E5A}"/>
              </a:ext>
            </a:extLst>
          </p:cNvPr>
          <p:cNvSpPr>
            <a:spLocks noGrp="1"/>
          </p:cNvSpPr>
          <p:nvPr>
            <p:ph type="title"/>
          </p:nvPr>
        </p:nvSpPr>
        <p:spPr>
          <a:xfrm>
            <a:off x="479353" y="1814069"/>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Flourish – Refugee and Asylum Seeker Service  Referrals Open</a:t>
            </a:r>
            <a:br>
              <a:rPr lang="en-GB" dirty="0"/>
            </a:br>
            <a:br>
              <a:rPr lang="en-GB" b="1" dirty="0">
                <a:solidFill>
                  <a:srgbClr val="00B0F0"/>
                </a:solidFill>
                <a:latin typeface="Aptos" panose="020B0004020202020204" pitchFamily="34" charset="0"/>
              </a:rPr>
            </a:br>
            <a:br>
              <a:rPr lang="en-GB" dirty="0"/>
            </a:br>
            <a:endParaRPr lang="en-GB" b="1" dirty="0">
              <a:solidFill>
                <a:srgbClr val="00B0F0"/>
              </a:solidFill>
              <a:latin typeface="Aptos" panose="020B0004020202020204" pitchFamily="34" charset="0"/>
            </a:endParaRPr>
          </a:p>
        </p:txBody>
      </p:sp>
      <p:sp>
        <p:nvSpPr>
          <p:cNvPr id="12" name="TextBox 11">
            <a:extLst>
              <a:ext uri="{FF2B5EF4-FFF2-40B4-BE49-F238E27FC236}">
                <a16:creationId xmlns:a16="http://schemas.microsoft.com/office/drawing/2014/main" id="{A48D2493-25A4-E2BB-827E-9D67286705C5}"/>
              </a:ext>
            </a:extLst>
          </p:cNvPr>
          <p:cNvSpPr txBox="1"/>
          <p:nvPr/>
        </p:nvSpPr>
        <p:spPr>
          <a:xfrm>
            <a:off x="6096000" y="2921620"/>
            <a:ext cx="184731" cy="369332"/>
          </a:xfrm>
          <a:prstGeom prst="rect">
            <a:avLst/>
          </a:prstGeom>
          <a:noFill/>
        </p:spPr>
        <p:txBody>
          <a:bodyPr wrap="none" rtlCol="0">
            <a:spAutoFit/>
          </a:bodyPr>
          <a:lstStyle/>
          <a:p>
            <a:endParaRPr lang="en-GB" dirty="0"/>
          </a:p>
        </p:txBody>
      </p:sp>
      <p:pic>
        <p:nvPicPr>
          <p:cNvPr id="4" name="Picture 3">
            <a:extLst>
              <a:ext uri="{FF2B5EF4-FFF2-40B4-BE49-F238E27FC236}">
                <a16:creationId xmlns:a16="http://schemas.microsoft.com/office/drawing/2014/main" id="{13C8FA1C-9EA2-427E-D7A5-7ABBCCEF38BA}"/>
              </a:ext>
            </a:extLst>
          </p:cNvPr>
          <p:cNvPicPr>
            <a:picLocks noChangeAspect="1"/>
          </p:cNvPicPr>
          <p:nvPr/>
        </p:nvPicPr>
        <p:blipFill>
          <a:blip r:embed="rId2"/>
          <a:stretch>
            <a:fillRect/>
          </a:stretch>
        </p:blipFill>
        <p:spPr>
          <a:xfrm>
            <a:off x="99176" y="4884234"/>
            <a:ext cx="1886213" cy="1000265"/>
          </a:xfrm>
          <a:prstGeom prst="rect">
            <a:avLst/>
          </a:prstGeom>
        </p:spPr>
      </p:pic>
      <p:pic>
        <p:nvPicPr>
          <p:cNvPr id="6" name="Picture 5">
            <a:extLst>
              <a:ext uri="{FF2B5EF4-FFF2-40B4-BE49-F238E27FC236}">
                <a16:creationId xmlns:a16="http://schemas.microsoft.com/office/drawing/2014/main" id="{16268B57-B4E1-8B78-21F4-D977BF935A9D}"/>
              </a:ext>
            </a:extLst>
          </p:cNvPr>
          <p:cNvPicPr>
            <a:picLocks noChangeAspect="1"/>
          </p:cNvPicPr>
          <p:nvPr/>
        </p:nvPicPr>
        <p:blipFill>
          <a:blip r:embed="rId3"/>
          <a:stretch>
            <a:fillRect/>
          </a:stretch>
        </p:blipFill>
        <p:spPr>
          <a:xfrm>
            <a:off x="1985389" y="1696389"/>
            <a:ext cx="8221222" cy="2819794"/>
          </a:xfrm>
          <a:prstGeom prst="rect">
            <a:avLst/>
          </a:prstGeom>
        </p:spPr>
      </p:pic>
      <p:sp>
        <p:nvSpPr>
          <p:cNvPr id="10" name="TextBox 9">
            <a:extLst>
              <a:ext uri="{FF2B5EF4-FFF2-40B4-BE49-F238E27FC236}">
                <a16:creationId xmlns:a16="http://schemas.microsoft.com/office/drawing/2014/main" id="{3881B63F-4EF1-ED63-E9D6-A9462EC97788}"/>
              </a:ext>
            </a:extLst>
          </p:cNvPr>
          <p:cNvSpPr txBox="1"/>
          <p:nvPr/>
        </p:nvSpPr>
        <p:spPr>
          <a:xfrm>
            <a:off x="2394857" y="4884234"/>
            <a:ext cx="9401307" cy="1015663"/>
          </a:xfrm>
          <a:prstGeom prst="rect">
            <a:avLst/>
          </a:prstGeom>
          <a:noFill/>
        </p:spPr>
        <p:txBody>
          <a:bodyPr wrap="square" rtlCol="0">
            <a:spAutoFit/>
          </a:bodyPr>
          <a:lstStyle/>
          <a:p>
            <a:r>
              <a:rPr lang="en-GB" dirty="0"/>
              <a:t> </a:t>
            </a:r>
            <a:r>
              <a:rPr lang="en-GB" sz="2000" dirty="0"/>
              <a:t>Flourish (our commissioned MH and wellbeing support service for refugees and asylum seekers delivered by Herts Mind Network) are open again to new </a:t>
            </a:r>
            <a:r>
              <a:rPr lang="en-GB" sz="2000"/>
              <a:t>referrals </a:t>
            </a:r>
            <a:endParaRPr lang="en-GB" sz="2000" dirty="0"/>
          </a:p>
          <a:p>
            <a:r>
              <a:rPr lang="en-GB" sz="2000" u="sng" dirty="0">
                <a:hlinkClick r:id="rId4"/>
              </a:rPr>
              <a:t>Flourish – Refugee and Asylum Seeker Service | Hertfordshire Mind Network</a:t>
            </a:r>
            <a:endParaRPr lang="en-GB" sz="2000" dirty="0"/>
          </a:p>
        </p:txBody>
      </p:sp>
    </p:spTree>
    <p:extLst>
      <p:ext uri="{BB962C8B-B14F-4D97-AF65-F5344CB8AC3E}">
        <p14:creationId xmlns:p14="http://schemas.microsoft.com/office/powerpoint/2010/main" val="1330851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563C-FB22-19A9-74F9-E6E8C9635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6608E-7CBC-42B0-6901-B1FA63DFA6BE}"/>
              </a:ext>
            </a:extLst>
          </p:cNvPr>
          <p:cNvSpPr>
            <a:spLocks noGrp="1"/>
          </p:cNvSpPr>
          <p:nvPr>
            <p:ph type="title"/>
          </p:nvPr>
        </p:nvSpPr>
        <p:spPr>
          <a:xfrm>
            <a:off x="370737" y="1058987"/>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Supporting Links </a:t>
            </a:r>
            <a:br>
              <a:rPr lang="en-GB" b="1" dirty="0">
                <a:solidFill>
                  <a:srgbClr val="00B0F0"/>
                </a:solidFill>
                <a:latin typeface="Aptos" panose="020B0004020202020204" pitchFamily="34" charset="0"/>
              </a:rPr>
            </a:br>
            <a:r>
              <a:rPr lang="en-GB" b="1" dirty="0">
                <a:solidFill>
                  <a:srgbClr val="00B0F0"/>
                </a:solidFill>
                <a:latin typeface="Aptos" panose="020B0004020202020204" pitchFamily="34" charset="0"/>
              </a:rPr>
              <a:t>Free Online courses starting February</a:t>
            </a:r>
            <a:br>
              <a:rPr lang="en-GB" b="1" dirty="0">
                <a:solidFill>
                  <a:srgbClr val="00B0F0"/>
                </a:solidFill>
                <a:latin typeface="Aptos" panose="020B0004020202020204" pitchFamily="34" charset="0"/>
              </a:rPr>
            </a:br>
            <a:r>
              <a:rPr lang="en-GB" b="1" dirty="0">
                <a:solidFill>
                  <a:srgbClr val="00B0F0"/>
                </a:solidFill>
                <a:latin typeface="Aptos" panose="020B0004020202020204" pitchFamily="34" charset="0"/>
              </a:rPr>
              <a:t>6 weekly sessions for parents and carers</a:t>
            </a:r>
            <a:br>
              <a:rPr lang="en-GB" dirty="0"/>
            </a:br>
            <a:endParaRPr lang="en-GB" b="1" dirty="0">
              <a:solidFill>
                <a:srgbClr val="00B0F0"/>
              </a:solidFill>
              <a:latin typeface="Aptos" panose="020B0004020202020204" pitchFamily="34" charset="0"/>
            </a:endParaRPr>
          </a:p>
        </p:txBody>
      </p:sp>
      <p:pic>
        <p:nvPicPr>
          <p:cNvPr id="6" name="Picture 5">
            <a:extLst>
              <a:ext uri="{FF2B5EF4-FFF2-40B4-BE49-F238E27FC236}">
                <a16:creationId xmlns:a16="http://schemas.microsoft.com/office/drawing/2014/main" id="{289631D3-96C7-5091-2E50-8FE97866684B}"/>
              </a:ext>
            </a:extLst>
          </p:cNvPr>
          <p:cNvPicPr>
            <a:picLocks noChangeAspect="1"/>
          </p:cNvPicPr>
          <p:nvPr/>
        </p:nvPicPr>
        <p:blipFill>
          <a:blip r:embed="rId2"/>
          <a:stretch>
            <a:fillRect/>
          </a:stretch>
        </p:blipFill>
        <p:spPr>
          <a:xfrm>
            <a:off x="9205958" y="152258"/>
            <a:ext cx="2404950" cy="756968"/>
          </a:xfrm>
          <a:prstGeom prst="rect">
            <a:avLst/>
          </a:prstGeom>
        </p:spPr>
      </p:pic>
      <p:sp>
        <p:nvSpPr>
          <p:cNvPr id="7" name="TextBox 6">
            <a:extLst>
              <a:ext uri="{FF2B5EF4-FFF2-40B4-BE49-F238E27FC236}">
                <a16:creationId xmlns:a16="http://schemas.microsoft.com/office/drawing/2014/main" id="{2037F992-2BBA-3E10-131E-49CBE48F8CA3}"/>
              </a:ext>
            </a:extLst>
          </p:cNvPr>
          <p:cNvSpPr txBox="1"/>
          <p:nvPr/>
        </p:nvSpPr>
        <p:spPr>
          <a:xfrm>
            <a:off x="109650" y="1556632"/>
            <a:ext cx="8033657" cy="1415772"/>
          </a:xfrm>
          <a:prstGeom prst="rect">
            <a:avLst/>
          </a:prstGeom>
          <a:noFill/>
        </p:spPr>
        <p:txBody>
          <a:bodyPr wrap="square" rtlCol="0">
            <a:spAutoFit/>
          </a:bodyPr>
          <a:lstStyle/>
          <a:p>
            <a:endParaRPr lang="en-GB" dirty="0"/>
          </a:p>
          <a:p>
            <a:endParaRPr lang="en-GB" dirty="0"/>
          </a:p>
          <a:p>
            <a:endParaRPr lang="en-GB" dirty="0"/>
          </a:p>
          <a:p>
            <a:r>
              <a:rPr lang="en-GB" sz="3200" dirty="0"/>
              <a:t>TALKING FAMILIES - children aged 0-12</a:t>
            </a:r>
          </a:p>
        </p:txBody>
      </p:sp>
      <p:sp>
        <p:nvSpPr>
          <p:cNvPr id="8" name="TextBox 7">
            <a:extLst>
              <a:ext uri="{FF2B5EF4-FFF2-40B4-BE49-F238E27FC236}">
                <a16:creationId xmlns:a16="http://schemas.microsoft.com/office/drawing/2014/main" id="{C1E6D0E9-A825-271C-4434-8FEFEF2E25BD}"/>
              </a:ext>
            </a:extLst>
          </p:cNvPr>
          <p:cNvSpPr txBox="1"/>
          <p:nvPr/>
        </p:nvSpPr>
        <p:spPr>
          <a:xfrm>
            <a:off x="7424057" y="3835561"/>
            <a:ext cx="4999922" cy="1200329"/>
          </a:xfrm>
          <a:prstGeom prst="rect">
            <a:avLst/>
          </a:prstGeom>
          <a:noFill/>
        </p:spPr>
        <p:txBody>
          <a:bodyPr wrap="square" rtlCol="0">
            <a:spAutoFit/>
          </a:bodyPr>
          <a:lstStyle/>
          <a:p>
            <a:r>
              <a:rPr lang="en-GB" dirty="0"/>
              <a:t>Wednesdays 9.45 - 11.30am</a:t>
            </a:r>
          </a:p>
          <a:p>
            <a:r>
              <a:rPr lang="en-GB" dirty="0"/>
              <a:t>4th Feb to 18th Mar, Online Course ID 801</a:t>
            </a:r>
          </a:p>
          <a:p>
            <a:endParaRPr lang="en-GB" dirty="0"/>
          </a:p>
          <a:p>
            <a:endParaRPr lang="en-GB" dirty="0"/>
          </a:p>
        </p:txBody>
      </p:sp>
      <p:sp>
        <p:nvSpPr>
          <p:cNvPr id="10" name="TextBox 9">
            <a:extLst>
              <a:ext uri="{FF2B5EF4-FFF2-40B4-BE49-F238E27FC236}">
                <a16:creationId xmlns:a16="http://schemas.microsoft.com/office/drawing/2014/main" id="{BBD1B854-611A-D85D-5E9F-0505A0117997}"/>
              </a:ext>
            </a:extLst>
          </p:cNvPr>
          <p:cNvSpPr txBox="1"/>
          <p:nvPr/>
        </p:nvSpPr>
        <p:spPr>
          <a:xfrm>
            <a:off x="7380513" y="2350901"/>
            <a:ext cx="4592980" cy="646331"/>
          </a:xfrm>
          <a:prstGeom prst="rect">
            <a:avLst/>
          </a:prstGeom>
          <a:noFill/>
        </p:spPr>
        <p:txBody>
          <a:bodyPr wrap="square" rtlCol="0">
            <a:spAutoFit/>
          </a:bodyPr>
          <a:lstStyle/>
          <a:p>
            <a:r>
              <a:rPr lang="en-GB" dirty="0"/>
              <a:t>Thursdays  7.45 - 9.15pm, </a:t>
            </a:r>
          </a:p>
          <a:p>
            <a:r>
              <a:rPr lang="en-GB" dirty="0"/>
              <a:t>5th Feb to 19th Mar, Online Course: ID 803</a:t>
            </a:r>
          </a:p>
        </p:txBody>
      </p:sp>
      <p:sp>
        <p:nvSpPr>
          <p:cNvPr id="11" name="TextBox 10">
            <a:extLst>
              <a:ext uri="{FF2B5EF4-FFF2-40B4-BE49-F238E27FC236}">
                <a16:creationId xmlns:a16="http://schemas.microsoft.com/office/drawing/2014/main" id="{42CC3C42-8F2C-4C9A-339B-57CF37F9C4C5}"/>
              </a:ext>
            </a:extLst>
          </p:cNvPr>
          <p:cNvSpPr txBox="1"/>
          <p:nvPr/>
        </p:nvSpPr>
        <p:spPr>
          <a:xfrm>
            <a:off x="7424057" y="3099695"/>
            <a:ext cx="4592980" cy="646331"/>
          </a:xfrm>
          <a:prstGeom prst="rect">
            <a:avLst/>
          </a:prstGeom>
          <a:noFill/>
        </p:spPr>
        <p:txBody>
          <a:bodyPr wrap="square" rtlCol="0">
            <a:spAutoFit/>
          </a:bodyPr>
          <a:lstStyle/>
          <a:p>
            <a:r>
              <a:rPr lang="en-GB" dirty="0"/>
              <a:t>Wednesdays 7.45 - 9.15pm</a:t>
            </a:r>
          </a:p>
          <a:p>
            <a:r>
              <a:rPr lang="en-GB" dirty="0"/>
              <a:t>11th Mar to 29th Apr, Online Course: ID 802</a:t>
            </a:r>
          </a:p>
        </p:txBody>
      </p:sp>
      <p:sp>
        <p:nvSpPr>
          <p:cNvPr id="13" name="TextBox 12">
            <a:extLst>
              <a:ext uri="{FF2B5EF4-FFF2-40B4-BE49-F238E27FC236}">
                <a16:creationId xmlns:a16="http://schemas.microsoft.com/office/drawing/2014/main" id="{1CEEDE4B-C7F6-6C6B-E72C-5A55DBE905B8}"/>
              </a:ext>
            </a:extLst>
          </p:cNvPr>
          <p:cNvSpPr txBox="1"/>
          <p:nvPr/>
        </p:nvSpPr>
        <p:spPr>
          <a:xfrm>
            <a:off x="109650" y="3790913"/>
            <a:ext cx="6499044" cy="584775"/>
          </a:xfrm>
          <a:prstGeom prst="rect">
            <a:avLst/>
          </a:prstGeom>
          <a:noFill/>
        </p:spPr>
        <p:txBody>
          <a:bodyPr wrap="square" rtlCol="0">
            <a:spAutoFit/>
          </a:bodyPr>
          <a:lstStyle/>
          <a:p>
            <a:r>
              <a:rPr lang="en-GB" sz="3200" dirty="0"/>
              <a:t>TALKING TEENS - children aged 12-19 </a:t>
            </a:r>
          </a:p>
        </p:txBody>
      </p:sp>
      <p:sp>
        <p:nvSpPr>
          <p:cNvPr id="14" name="TextBox 13">
            <a:extLst>
              <a:ext uri="{FF2B5EF4-FFF2-40B4-BE49-F238E27FC236}">
                <a16:creationId xmlns:a16="http://schemas.microsoft.com/office/drawing/2014/main" id="{335501E9-DDE4-CD49-6379-B97B1C0C6F16}"/>
              </a:ext>
            </a:extLst>
          </p:cNvPr>
          <p:cNvSpPr txBox="1"/>
          <p:nvPr/>
        </p:nvSpPr>
        <p:spPr>
          <a:xfrm>
            <a:off x="109650" y="3111595"/>
            <a:ext cx="8672558" cy="584775"/>
          </a:xfrm>
          <a:prstGeom prst="rect">
            <a:avLst/>
          </a:prstGeom>
          <a:noFill/>
        </p:spPr>
        <p:txBody>
          <a:bodyPr wrap="square" rtlCol="0">
            <a:spAutoFit/>
          </a:bodyPr>
          <a:lstStyle/>
          <a:p>
            <a:r>
              <a:rPr lang="en-GB" sz="3200" dirty="0"/>
              <a:t>TALKING ANXIETY - children 3-19</a:t>
            </a:r>
          </a:p>
        </p:txBody>
      </p:sp>
      <p:pic>
        <p:nvPicPr>
          <p:cNvPr id="16" name="Picture 15">
            <a:extLst>
              <a:ext uri="{FF2B5EF4-FFF2-40B4-BE49-F238E27FC236}">
                <a16:creationId xmlns:a16="http://schemas.microsoft.com/office/drawing/2014/main" id="{86560BB0-27D1-A762-8EB7-1F714479E71E}"/>
              </a:ext>
            </a:extLst>
          </p:cNvPr>
          <p:cNvPicPr>
            <a:picLocks noChangeAspect="1"/>
          </p:cNvPicPr>
          <p:nvPr/>
        </p:nvPicPr>
        <p:blipFill>
          <a:blip r:embed="rId3"/>
          <a:stretch>
            <a:fillRect/>
          </a:stretch>
        </p:blipFill>
        <p:spPr>
          <a:xfrm>
            <a:off x="1744238" y="4719757"/>
            <a:ext cx="8335538" cy="1581371"/>
          </a:xfrm>
          <a:prstGeom prst="rect">
            <a:avLst/>
          </a:prstGeom>
        </p:spPr>
      </p:pic>
    </p:spTree>
    <p:extLst>
      <p:ext uri="{BB962C8B-B14F-4D97-AF65-F5344CB8AC3E}">
        <p14:creationId xmlns:p14="http://schemas.microsoft.com/office/powerpoint/2010/main" val="4033813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0153-8E8F-9836-78A6-D9C4B6C773F3}"/>
              </a:ext>
            </a:extLst>
          </p:cNvPr>
          <p:cNvSpPr>
            <a:spLocks noGrp="1"/>
          </p:cNvSpPr>
          <p:nvPr>
            <p:ph type="title"/>
          </p:nvPr>
        </p:nvSpPr>
        <p:spPr/>
        <p:txBody>
          <a:bodyPr/>
          <a:lstStyle/>
          <a:p>
            <a:r>
              <a:rPr lang="en-GB" dirty="0"/>
              <a:t>Relationship Support - survey</a:t>
            </a:r>
          </a:p>
        </p:txBody>
      </p:sp>
      <p:sp>
        <p:nvSpPr>
          <p:cNvPr id="3" name="Content Placeholder 2">
            <a:extLst>
              <a:ext uri="{FF2B5EF4-FFF2-40B4-BE49-F238E27FC236}">
                <a16:creationId xmlns:a16="http://schemas.microsoft.com/office/drawing/2014/main" id="{A1D9EA22-B28F-7790-3C3A-D3B74FE16C5E}"/>
              </a:ext>
            </a:extLst>
          </p:cNvPr>
          <p:cNvSpPr>
            <a:spLocks noGrp="1"/>
          </p:cNvSpPr>
          <p:nvPr>
            <p:ph idx="1"/>
          </p:nvPr>
        </p:nvSpPr>
        <p:spPr>
          <a:xfrm>
            <a:off x="265175" y="1943100"/>
            <a:ext cx="5830825" cy="3660818"/>
          </a:xfrm>
        </p:spPr>
        <p:txBody>
          <a:bodyPr>
            <a:normAutofit/>
          </a:bodyPr>
          <a:lstStyle/>
          <a:p>
            <a:r>
              <a:rPr lang="en-GB" sz="2800" dirty="0"/>
              <a:t>We would now like to revisit a survey we ran in 2023 to understand how well the current offer is meeting needs, identify any remaining gaps, and understand future training requirements to help shape the relationship support offer for 2026–27.</a:t>
            </a:r>
          </a:p>
          <a:p>
            <a:r>
              <a:rPr lang="en-GB" sz="2800" dirty="0"/>
              <a:t> </a:t>
            </a:r>
          </a:p>
          <a:p>
            <a:endParaRPr lang="en-GB" dirty="0"/>
          </a:p>
        </p:txBody>
      </p:sp>
      <p:sp>
        <p:nvSpPr>
          <p:cNvPr id="4" name="TextBox 3">
            <a:extLst>
              <a:ext uri="{FF2B5EF4-FFF2-40B4-BE49-F238E27FC236}">
                <a16:creationId xmlns:a16="http://schemas.microsoft.com/office/drawing/2014/main" id="{59997301-A19B-F217-379D-87787D9EF16A}"/>
              </a:ext>
            </a:extLst>
          </p:cNvPr>
          <p:cNvSpPr txBox="1"/>
          <p:nvPr/>
        </p:nvSpPr>
        <p:spPr>
          <a:xfrm>
            <a:off x="6435090" y="2064488"/>
            <a:ext cx="4846320" cy="3539430"/>
          </a:xfrm>
          <a:prstGeom prst="rect">
            <a:avLst/>
          </a:prstGeom>
          <a:solidFill>
            <a:schemeClr val="accent4">
              <a:lumMod val="20000"/>
              <a:lumOff val="80000"/>
            </a:schemeClr>
          </a:solidFill>
        </p:spPr>
        <p:txBody>
          <a:bodyPr wrap="square" rtlCol="0">
            <a:spAutoFit/>
          </a:bodyPr>
          <a:lstStyle/>
          <a:p>
            <a:r>
              <a:rPr lang="en-GB" sz="2800" b="1" dirty="0"/>
              <a:t>Please could you take 5 minutes to complete this survey:-</a:t>
            </a:r>
          </a:p>
          <a:p>
            <a:endParaRPr lang="en-GB" sz="2800" b="1" dirty="0"/>
          </a:p>
          <a:p>
            <a:r>
              <a:rPr lang="en-GB" sz="2800" b="1" u="sng" dirty="0">
                <a:hlinkClick r:id="rId2"/>
              </a:rPr>
              <a:t>Relationship Support Offer Professionals Survey 2026</a:t>
            </a:r>
            <a:endParaRPr lang="en-GB" sz="2800" dirty="0"/>
          </a:p>
          <a:p>
            <a:r>
              <a:rPr lang="en-GB" sz="2800" b="1" dirty="0"/>
              <a:t> </a:t>
            </a:r>
            <a:endParaRPr lang="en-GB" sz="2800" dirty="0"/>
          </a:p>
          <a:p>
            <a:endParaRPr lang="en-GB" sz="2800" dirty="0"/>
          </a:p>
        </p:txBody>
      </p:sp>
    </p:spTree>
    <p:extLst>
      <p:ext uri="{BB962C8B-B14F-4D97-AF65-F5344CB8AC3E}">
        <p14:creationId xmlns:p14="http://schemas.microsoft.com/office/powerpoint/2010/main" val="145197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F8CA1-0B3F-5BF0-C7DB-8321AB7FD6F4}"/>
              </a:ext>
            </a:extLst>
          </p:cNvPr>
          <p:cNvPicPr>
            <a:picLocks noChangeAspect="1"/>
          </p:cNvPicPr>
          <p:nvPr/>
        </p:nvPicPr>
        <p:blipFill>
          <a:blip r:embed="rId2"/>
          <a:stretch>
            <a:fillRect/>
          </a:stretch>
        </p:blipFill>
        <p:spPr>
          <a:xfrm>
            <a:off x="20870" y="116043"/>
            <a:ext cx="10686361" cy="3171195"/>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200" b="1" dirty="0">
              <a:latin typeface="Arial" panose="020B0604020202020204" pitchFamily="34" charset="0"/>
              <a:cs typeface="Arial" panose="020B0604020202020204" pitchFamily="34" charset="0"/>
            </a:endParaRP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1825853" y="-1539567"/>
            <a:ext cx="810127" cy="4461832"/>
          </a:xfrm>
          <a:prstGeom prst="round2SameRect">
            <a:avLst/>
          </a:prstGeom>
          <a:solidFill>
            <a:srgbClr val="0B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154862" y="436894"/>
            <a:ext cx="4152107" cy="8101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Relationship Support </a:t>
            </a:r>
          </a:p>
        </p:txBody>
      </p:sp>
      <p:sp>
        <p:nvSpPr>
          <p:cNvPr id="9" name="Text Placeholder 3">
            <a:extLst>
              <a:ext uri="{FF2B5EF4-FFF2-40B4-BE49-F238E27FC236}">
                <a16:creationId xmlns:a16="http://schemas.microsoft.com/office/drawing/2014/main" id="{779A66C6-509A-4FE7-99B3-5D95C591C81B}"/>
              </a:ext>
            </a:extLst>
          </p:cNvPr>
          <p:cNvSpPr txBox="1">
            <a:spLocks/>
          </p:cNvSpPr>
          <p:nvPr/>
        </p:nvSpPr>
        <p:spPr>
          <a:xfrm>
            <a:off x="839788" y="2011581"/>
            <a:ext cx="10512424" cy="3857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5D96E7-B15B-2CE8-7A1A-4C1B9CDC30B5}"/>
              </a:ext>
            </a:extLst>
          </p:cNvPr>
          <p:cNvSpPr txBox="1">
            <a:spLocks/>
          </p:cNvSpPr>
          <p:nvPr/>
        </p:nvSpPr>
        <p:spPr>
          <a:xfrm>
            <a:off x="211873" y="6423158"/>
            <a:ext cx="506265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Hertfordshire County Council</a:t>
            </a:r>
          </a:p>
        </p:txBody>
      </p:sp>
      <p:sp>
        <p:nvSpPr>
          <p:cNvPr id="3" name="TextBox 2">
            <a:extLst>
              <a:ext uri="{FF2B5EF4-FFF2-40B4-BE49-F238E27FC236}">
                <a16:creationId xmlns:a16="http://schemas.microsoft.com/office/drawing/2014/main" id="{2FBA62D4-27E3-6782-2411-1A323AB9A482}"/>
              </a:ext>
            </a:extLst>
          </p:cNvPr>
          <p:cNvSpPr txBox="1"/>
          <p:nvPr/>
        </p:nvSpPr>
        <p:spPr>
          <a:xfrm>
            <a:off x="-1077149" y="2625536"/>
            <a:ext cx="12064409" cy="639214"/>
          </a:xfrm>
          <a:prstGeom prst="rect">
            <a:avLst/>
          </a:prstGeom>
          <a:noFill/>
        </p:spPr>
        <p:txBody>
          <a:bodyPr wrap="square">
            <a:spAutoFit/>
          </a:bodyPr>
          <a:lstStyle/>
          <a:p>
            <a:pPr algn="ctr">
              <a:lnSpc>
                <a:spcPct val="107000"/>
              </a:lnSpc>
              <a:spcAft>
                <a:spcPts val="800"/>
              </a:spcAft>
            </a:pP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ABAA98B-021A-6F25-DEDC-96F59E56CFC9}"/>
              </a:ext>
            </a:extLst>
          </p:cNvPr>
          <p:cNvSpPr txBox="1"/>
          <p:nvPr/>
        </p:nvSpPr>
        <p:spPr>
          <a:xfrm>
            <a:off x="20870" y="3100532"/>
            <a:ext cx="12171130" cy="3599625"/>
          </a:xfrm>
          <a:prstGeom prst="rect">
            <a:avLst/>
          </a:prstGeom>
          <a:noFill/>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understand that healthy relationships support good outcomes for children, so it is essential that we support parents to have the skills to manage stress and communicate well.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Arguing is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NORMAL</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it is our behaviours and how we resolve conflict that determine relationship quality and stability.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Strategic Partnerships Commissioning Team have developed an </a:t>
            </a:r>
            <a:r>
              <a:rPr kumimoji="0" lang="en-GB" sz="10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-learn</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that we can share for free if you have a learning platform you can host the course on.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 covers: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what parental conflict is and the impact this has on Children and Young People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the difference between parental conflict and domestic and the appropriate support pathways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Identifying signs that could indicate relationship distress and conflictual behaviours that lead to relationships breakdown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Understanding a framework for working with parents in conflict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offer free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training</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the use of the OnePlusOne Digital Interventions and are looking for relationship support champions across the VCFSE sector.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developed a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webpage</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full of resources and courses to support parents in conflict  </a:t>
            </a: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3"/>
              </a:rPr>
              <a:t>Relationship support for parents | Hertfordshire County Council</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commissioned 3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online courses</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parents through the charity OnePlusOne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Me, You and Baby Too</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Arguing Better</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Getting It Right for Children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practitioners trained across the Family Centre Service and Local School Partnerships that can support parents and carers through the digital resources or parents can be signposted to complete the resources independently by creating a </a:t>
            </a: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4"/>
              </a:rPr>
              <a:t>free account</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We have trained practitioners and commissioned providers delivering </a:t>
            </a:r>
            <a:r>
              <a:rPr kumimoji="0" lang="en-GB" sz="10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group interventions</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parents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Parenting When Separated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Co-Parenting with Care for parents of children with SEND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05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rPr>
              <a:t>Stronger Relationships </a:t>
            </a: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you would like to know more about the training, resources and courses available to support parental relationships please contact </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5"/>
              </a:rPr>
              <a:t>CSStrategic.Partnerships@hertfordshire.gov.uk</a:t>
            </a: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7C0D3DE4-E500-BEB7-C2C1-8933246E92D6}"/>
              </a:ext>
            </a:extLst>
          </p:cNvPr>
          <p:cNvSpPr txBox="1"/>
          <p:nvPr/>
        </p:nvSpPr>
        <p:spPr>
          <a:xfrm>
            <a:off x="461770" y="1569063"/>
            <a:ext cx="9393897" cy="116512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When working with families do you think about the quality of parental relationships?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Do you feel confident to ask questions about relationship quality?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Do you know where to signpost for relationship support? </a:t>
            </a:r>
          </a:p>
        </p:txBody>
      </p:sp>
    </p:spTree>
    <p:extLst>
      <p:ext uri="{BB962C8B-B14F-4D97-AF65-F5344CB8AC3E}">
        <p14:creationId xmlns:p14="http://schemas.microsoft.com/office/powerpoint/2010/main" val="2196344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a:xfrm>
            <a:off x="390945" y="1141420"/>
            <a:ext cx="11375136" cy="4023360"/>
          </a:xfrm>
        </p:spPr>
        <p:txBody>
          <a:bodyPr>
            <a:normAutofit/>
          </a:bodyPr>
          <a:lstStyle/>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Targeted</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parenting courses are commissioned by Strategic Partnerships Commissioning team, within the Joint Children’s and Young People Commissioning Service and through the Targeted Parenting Framework (TPF).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will meet the most common parenting needs in Hertfordshire and will be a key contributor to the overall package of support that a parent receives. Parenting courses to be delivered as part of a wider package of intervention and not in isolation.</a:t>
            </a:r>
            <a:b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th</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 </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Strategic Partnerships Commissioning team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2748167" y="3197639"/>
            <a:ext cx="5108895" cy="230832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425919" y="3197639"/>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7982830" y="3458950"/>
            <a:ext cx="3109239" cy="2653117"/>
          </a:xfrm>
          <a:prstGeom prst="rect">
            <a:avLst/>
          </a:prstGeom>
        </p:spPr>
      </p:pic>
      <p:sp>
        <p:nvSpPr>
          <p:cNvPr id="7" name="TextBox 6">
            <a:extLst>
              <a:ext uri="{FF2B5EF4-FFF2-40B4-BE49-F238E27FC236}">
                <a16:creationId xmlns:a16="http://schemas.microsoft.com/office/drawing/2014/main" id="{B4933F68-6BAB-0086-8C25-71E4FDBC06ED}"/>
              </a:ext>
            </a:extLst>
          </p:cNvPr>
          <p:cNvSpPr txBox="1"/>
          <p:nvPr/>
        </p:nvSpPr>
        <p:spPr>
          <a:xfrm>
            <a:off x="425919" y="4767299"/>
            <a:ext cx="6127474" cy="1477328"/>
          </a:xfrm>
          <a:prstGeom prst="rect">
            <a:avLst/>
          </a:prstGeom>
          <a:noFill/>
        </p:spPr>
        <p:txBody>
          <a:bodyPr wrap="square">
            <a:spAutoFit/>
          </a:bodyPr>
          <a:lstStyle/>
          <a:p>
            <a:pPr>
              <a:buNone/>
            </a:pP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b="1" dirty="0"/>
              <a:t>Links to special edition newsletters:</a:t>
            </a:r>
            <a:endParaRPr lang="en-GB" b="1" dirty="0">
              <a:hlinkClick r:id="rId5"/>
            </a:endParaRPr>
          </a:p>
          <a:p>
            <a:pPr>
              <a:buNone/>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Families First News – Parenting &amp; Relationship Support</a:t>
            </a:r>
            <a:r>
              <a:rPr lang="en-GB" sz="1800" dirty="0">
                <a:effectLst/>
                <a:latin typeface="Aptos" panose="020B0004020202020204" pitchFamily="34" charset="0"/>
                <a:ea typeface="Aptos" panose="020B0004020202020204" pitchFamily="34" charset="0"/>
                <a:cs typeface="Aptos" panose="020B0004020202020204" pitchFamily="34" charset="0"/>
              </a:rPr>
              <a:t> </a:t>
            </a:r>
          </a:p>
          <a:p>
            <a:pPr>
              <a:buNone/>
            </a:pPr>
            <a:r>
              <a:rPr lang="en-GB"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6"/>
              </a:rPr>
              <a:t>Families First News - Welcome to the Workforce Development Special Edition</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505135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B203D"/>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569E15-40A9-4143-8762-E3D77EE9BB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rot="522755">
            <a:off x="4705145" y="5679071"/>
            <a:ext cx="2382572" cy="912701"/>
          </a:xfrm>
          <a:prstGeom prst="rect">
            <a:avLst/>
          </a:prstGeom>
        </p:spPr>
      </p:pic>
      <p:sp>
        <p:nvSpPr>
          <p:cNvPr id="20" name="Title 1">
            <a:extLst>
              <a:ext uri="{FF2B5EF4-FFF2-40B4-BE49-F238E27FC236}">
                <a16:creationId xmlns:a16="http://schemas.microsoft.com/office/drawing/2014/main" id="{002DFA41-4B93-47D7-9510-D0017347B178}"/>
              </a:ext>
            </a:extLst>
          </p:cNvPr>
          <p:cNvSpPr>
            <a:spLocks noGrp="1"/>
          </p:cNvSpPr>
          <p:nvPr>
            <p:ph type="ctrTitle"/>
          </p:nvPr>
        </p:nvSpPr>
        <p:spPr>
          <a:xfrm>
            <a:off x="626440" y="2564535"/>
            <a:ext cx="9144000" cy="1136089"/>
          </a:xfrm>
        </p:spPr>
        <p:txBody>
          <a:bodyPr>
            <a:noAutofit/>
          </a:bodyPr>
          <a:lstStyle/>
          <a:p>
            <a:pPr algn="l"/>
            <a:r>
              <a:rPr lang="en-GB" sz="4800" dirty="0">
                <a:solidFill>
                  <a:schemeClr val="bg1"/>
                </a:solidFill>
                <a:latin typeface="Arial" panose="020B0604020202020204" pitchFamily="34" charset="0"/>
                <a:cs typeface="Arial" panose="020B0604020202020204" pitchFamily="34" charset="0"/>
              </a:rPr>
              <a:t>Early Help Consultations &amp; Personalised Commissioning </a:t>
            </a:r>
          </a:p>
        </p:txBody>
      </p:sp>
      <p:sp>
        <p:nvSpPr>
          <p:cNvPr id="21" name="Subtitle 2">
            <a:extLst>
              <a:ext uri="{FF2B5EF4-FFF2-40B4-BE49-F238E27FC236}">
                <a16:creationId xmlns:a16="http://schemas.microsoft.com/office/drawing/2014/main" id="{A31B9AEC-91E7-45A7-99B7-7AF5A9333D2E}"/>
              </a:ext>
            </a:extLst>
          </p:cNvPr>
          <p:cNvSpPr>
            <a:spLocks noGrp="1"/>
          </p:cNvSpPr>
          <p:nvPr>
            <p:ph type="subTitle" idx="1"/>
          </p:nvPr>
        </p:nvSpPr>
        <p:spPr>
          <a:xfrm>
            <a:off x="626440" y="3766748"/>
            <a:ext cx="11407414" cy="1655762"/>
          </a:xfrm>
        </p:spPr>
        <p:txBody>
          <a:bodyPr>
            <a:normAutofit/>
          </a:bodyPr>
          <a:lstStyle/>
          <a:p>
            <a:pPr algn="l"/>
            <a:r>
              <a:rPr lang="en-GB" sz="2000" dirty="0">
                <a:solidFill>
                  <a:schemeClr val="bg1"/>
                </a:solidFill>
                <a:latin typeface="Arial" panose="020B0604020202020204" pitchFamily="34" charset="0"/>
                <a:cs typeface="Arial" panose="020B0604020202020204" pitchFamily="34" charset="0"/>
              </a:rPr>
              <a:t>Supporting Families Partnership Team - Information for Partners </a:t>
            </a:r>
          </a:p>
        </p:txBody>
      </p:sp>
      <p:pic>
        <p:nvPicPr>
          <p:cNvPr id="2" name="Picture 1">
            <a:extLst>
              <a:ext uri="{FF2B5EF4-FFF2-40B4-BE49-F238E27FC236}">
                <a16:creationId xmlns:a16="http://schemas.microsoft.com/office/drawing/2014/main" id="{9D7EA65D-D184-A44B-307A-378396035A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6514786" y="5159812"/>
            <a:ext cx="2573635" cy="1683953"/>
          </a:xfrm>
          <a:prstGeom prst="rect">
            <a:avLst/>
          </a:prstGeom>
        </p:spPr>
      </p:pic>
      <p:pic>
        <p:nvPicPr>
          <p:cNvPr id="3" name="Picture 2">
            <a:extLst>
              <a:ext uri="{FF2B5EF4-FFF2-40B4-BE49-F238E27FC236}">
                <a16:creationId xmlns:a16="http://schemas.microsoft.com/office/drawing/2014/main" id="{7C2C3F0D-7944-457F-BF44-80C991091B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flipH="1">
            <a:off x="-1" y="5540963"/>
            <a:ext cx="3189137" cy="1416911"/>
          </a:xfrm>
          <a:prstGeom prst="rect">
            <a:avLst/>
          </a:prstGeom>
        </p:spPr>
      </p:pic>
      <p:pic>
        <p:nvPicPr>
          <p:cNvPr id="6" name="Picture 5">
            <a:extLst>
              <a:ext uri="{FF2B5EF4-FFF2-40B4-BE49-F238E27FC236}">
                <a16:creationId xmlns:a16="http://schemas.microsoft.com/office/drawing/2014/main" id="{A192FC38-DA2B-47DC-82AC-BFC164618B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p:blipFill>
        <p:spPr>
          <a:xfrm>
            <a:off x="99756" y="5639155"/>
            <a:ext cx="1404774" cy="1156109"/>
          </a:xfrm>
          <a:prstGeom prst="rect">
            <a:avLst/>
          </a:prstGeom>
        </p:spPr>
      </p:pic>
      <p:pic>
        <p:nvPicPr>
          <p:cNvPr id="7" name="Picture 6">
            <a:extLst>
              <a:ext uri="{FF2B5EF4-FFF2-40B4-BE49-F238E27FC236}">
                <a16:creationId xmlns:a16="http://schemas.microsoft.com/office/drawing/2014/main" id="{122E3644-00B1-4774-B2FA-F7DB0C298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a:ext>
            </a:extLst>
          </a:blip>
          <a:srcRect/>
          <a:stretch/>
        </p:blipFill>
        <p:spPr>
          <a:xfrm>
            <a:off x="6096000" y="5551683"/>
            <a:ext cx="1370166" cy="1097914"/>
          </a:xfrm>
          <a:prstGeom prst="rect">
            <a:avLst/>
          </a:prstGeom>
        </p:spPr>
      </p:pic>
      <p:pic>
        <p:nvPicPr>
          <p:cNvPr id="15" name="Picture 14">
            <a:extLst>
              <a:ext uri="{FF2B5EF4-FFF2-40B4-BE49-F238E27FC236}">
                <a16:creationId xmlns:a16="http://schemas.microsoft.com/office/drawing/2014/main" id="{405850C4-6E62-4BC7-9F85-BD3A2FFF52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1869830" y="5482072"/>
            <a:ext cx="4006257" cy="1534691"/>
          </a:xfrm>
          <a:prstGeom prst="rect">
            <a:avLst/>
          </a:prstGeom>
        </p:spPr>
      </p:pic>
      <p:pic>
        <p:nvPicPr>
          <p:cNvPr id="5" name="Picture 4">
            <a:extLst>
              <a:ext uri="{FF2B5EF4-FFF2-40B4-BE49-F238E27FC236}">
                <a16:creationId xmlns:a16="http://schemas.microsoft.com/office/drawing/2014/main" id="{A96FEAC0-8130-4298-9DDD-3480756C15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8" cstate="screen">
            <a:extLst>
              <a:ext uri="{28A0092B-C50C-407E-A947-70E740481C1C}">
                <a14:useLocalDpi xmlns:a14="http://schemas.microsoft.com/office/drawing/2010/main"/>
              </a:ext>
            </a:extLst>
          </a:blip>
          <a:srcRect/>
          <a:stretch/>
        </p:blipFill>
        <p:spPr>
          <a:xfrm>
            <a:off x="1891396" y="5605717"/>
            <a:ext cx="1517653" cy="1222984"/>
          </a:xfrm>
          <a:prstGeom prst="rect">
            <a:avLst/>
          </a:prstGeom>
        </p:spPr>
      </p:pic>
      <p:pic>
        <p:nvPicPr>
          <p:cNvPr id="8" name="Picture 7">
            <a:extLst>
              <a:ext uri="{FF2B5EF4-FFF2-40B4-BE49-F238E27FC236}">
                <a16:creationId xmlns:a16="http://schemas.microsoft.com/office/drawing/2014/main" id="{3BEF47C6-963E-43B6-B783-12D08E5EFF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9" cstate="screen">
            <a:extLst>
              <a:ext uri="{28A0092B-C50C-407E-A947-70E740481C1C}">
                <a14:useLocalDpi xmlns:a14="http://schemas.microsoft.com/office/drawing/2010/main"/>
              </a:ext>
            </a:extLst>
          </a:blip>
          <a:srcRect/>
          <a:stretch/>
        </p:blipFill>
        <p:spPr>
          <a:xfrm>
            <a:off x="4588694" y="5411858"/>
            <a:ext cx="794970" cy="1224112"/>
          </a:xfrm>
          <a:prstGeom prst="rect">
            <a:avLst/>
          </a:prstGeom>
        </p:spPr>
      </p:pic>
      <p:pic>
        <p:nvPicPr>
          <p:cNvPr id="16" name="Picture 15">
            <a:extLst>
              <a:ext uri="{FF2B5EF4-FFF2-40B4-BE49-F238E27FC236}">
                <a16:creationId xmlns:a16="http://schemas.microsoft.com/office/drawing/2014/main" id="{CEFBFFE6-BCED-48AF-940E-ACA0824BFC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tretch>
            <a:fillRect/>
          </a:stretch>
        </p:blipFill>
        <p:spPr>
          <a:xfrm>
            <a:off x="10049440" y="5258091"/>
            <a:ext cx="2124460" cy="1584963"/>
          </a:xfrm>
          <a:prstGeom prst="rect">
            <a:avLst/>
          </a:prstGeom>
        </p:spPr>
      </p:pic>
      <p:pic>
        <p:nvPicPr>
          <p:cNvPr id="17" name="Picture 16">
            <a:extLst>
              <a:ext uri="{FF2B5EF4-FFF2-40B4-BE49-F238E27FC236}">
                <a16:creationId xmlns:a16="http://schemas.microsoft.com/office/drawing/2014/main" id="{0329D7DA-7BCF-4C77-9A3A-420BF2F2D1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tretch>
            <a:fillRect/>
          </a:stretch>
        </p:blipFill>
        <p:spPr>
          <a:xfrm>
            <a:off x="8586016" y="14235"/>
            <a:ext cx="3605985" cy="2550300"/>
          </a:xfrm>
          <a:prstGeom prst="rect">
            <a:avLst/>
          </a:prstGeom>
        </p:spPr>
      </p:pic>
    </p:spTree>
    <p:extLst>
      <p:ext uri="{BB962C8B-B14F-4D97-AF65-F5344CB8AC3E}">
        <p14:creationId xmlns:p14="http://schemas.microsoft.com/office/powerpoint/2010/main" val="4195594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203D"/>
        </a:solidFill>
        <a:effectLst/>
      </p:bgPr>
    </p:bg>
    <p:spTree>
      <p:nvGrpSpPr>
        <p:cNvPr id="1" name="">
          <a:extLst>
            <a:ext uri="{FF2B5EF4-FFF2-40B4-BE49-F238E27FC236}">
              <a16:creationId xmlns:a16="http://schemas.microsoft.com/office/drawing/2014/main" id="{64AE6C20-1504-6959-6CF9-8F08A6316AD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BBBFE9-9CE1-7A76-EF63-8AC2DACF1FA3}"/>
              </a:ext>
              <a:ext uri="{C183D7F6-B498-43B3-948B-1728B52AA6E4}">
                <adec:decorative xmlns:adec="http://schemas.microsoft.com/office/drawing/2017/decorative" val="1"/>
              </a:ext>
            </a:extLst>
          </p:cNvPr>
          <p:cNvSpPr/>
          <p:nvPr/>
        </p:nvSpPr>
        <p:spPr>
          <a:xfrm>
            <a:off x="-345689" y="173849"/>
            <a:ext cx="7780631"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8F84456C-726E-630E-69F0-4A3BACDD6F01}"/>
              </a:ext>
            </a:extLst>
          </p:cNvPr>
          <p:cNvSpPr>
            <a:spLocks noGrp="1"/>
          </p:cNvSpPr>
          <p:nvPr>
            <p:ph type="ctrTitle"/>
          </p:nvPr>
        </p:nvSpPr>
        <p:spPr>
          <a:xfrm>
            <a:off x="245904" y="-41831"/>
            <a:ext cx="9471628" cy="1045266"/>
          </a:xfrm>
        </p:spPr>
        <p:txBody>
          <a:bodyPr>
            <a:normAutofit/>
          </a:bodyPr>
          <a:lstStyle/>
          <a:p>
            <a:pPr algn="l"/>
            <a:r>
              <a:rPr lang="en-GB" sz="4400" dirty="0">
                <a:solidFill>
                  <a:schemeClr val="bg1"/>
                </a:solidFill>
                <a:latin typeface="Arial" panose="020B0604020202020204" pitchFamily="34" charset="0"/>
                <a:cs typeface="Arial" panose="020B0604020202020204" pitchFamily="34" charset="0"/>
              </a:rPr>
              <a:t>Early Help Consultations </a:t>
            </a:r>
          </a:p>
        </p:txBody>
      </p:sp>
      <p:sp>
        <p:nvSpPr>
          <p:cNvPr id="16" name="Subtitle 2">
            <a:extLst>
              <a:ext uri="{FF2B5EF4-FFF2-40B4-BE49-F238E27FC236}">
                <a16:creationId xmlns:a16="http://schemas.microsoft.com/office/drawing/2014/main" id="{2F7E9FD4-D34D-528C-3F22-B619F3408952}"/>
              </a:ext>
            </a:extLst>
          </p:cNvPr>
          <p:cNvSpPr>
            <a:spLocks noGrp="1"/>
          </p:cNvSpPr>
          <p:nvPr>
            <p:ph type="subTitle" idx="1"/>
          </p:nvPr>
        </p:nvSpPr>
        <p:spPr>
          <a:xfrm>
            <a:off x="587829" y="1441028"/>
            <a:ext cx="10548257" cy="4618918"/>
          </a:xfrm>
        </p:spPr>
        <p:txBody>
          <a:bodyPr>
            <a:normAutofit fontScale="92500"/>
          </a:bodyPr>
          <a:lstStyle/>
          <a:p>
            <a:pPr marR="0" lvl="0" algn="l" defTabSz="914400" rtl="0" eaLnBrk="1" fontAlgn="auto" latinLnBrk="0" hangingPunct="1">
              <a:lnSpc>
                <a:spcPct val="120000"/>
              </a:lnSpc>
              <a:spcBef>
                <a:spcPts val="1000"/>
              </a:spcBef>
              <a:spcAft>
                <a:spcPts val="0"/>
              </a:spcAft>
              <a:buClrTx/>
              <a:buSzTx/>
              <a:tabLst/>
              <a:defRPr/>
            </a:pPr>
            <a:r>
              <a:rPr kumimoji="0" lang="en-GB" sz="2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Purpose: </a:t>
            </a:r>
          </a:p>
          <a:p>
            <a:pPr marL="342900" marR="0" lvl="0" indent="-3429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provide guidance to partners supporting children and families who need additional help but do not meet the threshold for safeguarding or statutory intervention.</a:t>
            </a:r>
          </a:p>
          <a:p>
            <a:pPr lvl="0" algn="l">
              <a:lnSpc>
                <a:spcPct val="120000"/>
              </a:lnSpc>
              <a:spcBef>
                <a:spcPts val="600"/>
              </a:spcBef>
              <a:defRPr/>
            </a:pPr>
            <a:endParaRPr lang="en-GB" sz="2200" b="1" u="sng" dirty="0">
              <a:solidFill>
                <a:prstClr val="white"/>
              </a:solidFill>
              <a:latin typeface="Arial" panose="020B0604020202020204" pitchFamily="34" charset="0"/>
              <a:cs typeface="Arial" panose="020B0604020202020204" pitchFamily="34" charset="0"/>
            </a:endParaRPr>
          </a:p>
          <a:p>
            <a:pPr lvl="0" algn="l">
              <a:lnSpc>
                <a:spcPct val="120000"/>
              </a:lnSpc>
              <a:spcBef>
                <a:spcPts val="600"/>
              </a:spcBef>
              <a:defRPr/>
            </a:pPr>
            <a:r>
              <a:rPr lang="en-GB" sz="2200" b="1" u="sng" dirty="0">
                <a:solidFill>
                  <a:prstClr val="white"/>
                </a:solidFill>
                <a:latin typeface="Arial" panose="020B0604020202020204" pitchFamily="34" charset="0"/>
                <a:cs typeface="Arial" panose="020B0604020202020204" pitchFamily="34" charset="0"/>
              </a:rPr>
              <a:t>Process:</a:t>
            </a:r>
          </a:p>
          <a:p>
            <a:pPr marL="342900" lvl="0" indent="-342900" algn="l">
              <a:lnSpc>
                <a:spcPct val="120000"/>
              </a:lnSpc>
              <a:spcBef>
                <a:spcPts val="600"/>
              </a:spcBef>
              <a:buFont typeface="Arial" panose="020B0604020202020204" pitchFamily="34" charset="0"/>
              <a:buChar char="•"/>
              <a:defRPr/>
            </a:pPr>
            <a:r>
              <a:rPr lang="en-GB" dirty="0">
                <a:solidFill>
                  <a:schemeClr val="bg1"/>
                </a:solidFill>
                <a:latin typeface="+mn-lt"/>
              </a:rPr>
              <a:t>Book a 15‑minute consultation via email with your Families First Coordinator.</a:t>
            </a:r>
          </a:p>
          <a:p>
            <a:pPr marL="342900" lvl="0" indent="-342900" algn="l">
              <a:lnSpc>
                <a:spcPct val="120000"/>
              </a:lnSpc>
              <a:spcBef>
                <a:spcPts val="600"/>
              </a:spcBef>
              <a:buFont typeface="Arial" panose="020B0604020202020204" pitchFamily="34" charset="0"/>
              <a:buChar char="•"/>
              <a:defRPr/>
            </a:pPr>
            <a:r>
              <a:rPr lang="en-GB" dirty="0">
                <a:solidFill>
                  <a:schemeClr val="bg1"/>
                </a:solidFill>
                <a:latin typeface="+mn-lt"/>
              </a:rPr>
              <a:t>Consultations will be held on Mondays and Thursdays.</a:t>
            </a:r>
          </a:p>
          <a:p>
            <a:pPr marL="342900" lvl="0" indent="-342900" algn="l">
              <a:lnSpc>
                <a:spcPct val="120000"/>
              </a:lnSpc>
              <a:spcBef>
                <a:spcPts val="600"/>
              </a:spcBef>
              <a:buFont typeface="Arial" panose="020B0604020202020204" pitchFamily="34" charset="0"/>
              <a:buChar char="•"/>
              <a:defRPr/>
            </a:pPr>
            <a:r>
              <a:rPr lang="en-GB" dirty="0">
                <a:solidFill>
                  <a:schemeClr val="bg1"/>
                </a:solidFill>
                <a:latin typeface="+mn-lt"/>
              </a:rPr>
              <a:t>If FFA or Support request is recommended, the FFC will help initiate and follow up</a:t>
            </a:r>
          </a:p>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ubtitle 2">
            <a:extLst>
              <a:ext uri="{FF2B5EF4-FFF2-40B4-BE49-F238E27FC236}">
                <a16:creationId xmlns:a16="http://schemas.microsoft.com/office/drawing/2014/main" id="{6B7153A1-6127-F06F-B9EA-A90413EF2327}"/>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318895" y="6412725"/>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E7E6E6"/>
                </a:solidFill>
                <a:effectLst/>
                <a:uLnTx/>
                <a:uFillTx/>
                <a:latin typeface="Arial" panose="020B0604020202020204" pitchFamily="34" charset="0"/>
                <a:ea typeface="+mn-ea"/>
                <a:cs typeface="Arial" panose="020B0604020202020204" pitchFamily="34" charset="0"/>
              </a:rPr>
              <a:t>Creating a cleaner, greener, healthier Hertfordshire</a:t>
            </a:r>
          </a:p>
        </p:txBody>
      </p:sp>
      <p:pic>
        <p:nvPicPr>
          <p:cNvPr id="3" name="Picture 2">
            <a:extLst>
              <a:ext uri="{FF2B5EF4-FFF2-40B4-BE49-F238E27FC236}">
                <a16:creationId xmlns:a16="http://schemas.microsoft.com/office/drawing/2014/main" id="{73C63B62-22BD-048A-B74E-A0FC476B376C}"/>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a:xfrm rot="20036415">
            <a:off x="9821531" y="5047449"/>
            <a:ext cx="4103149" cy="1571808"/>
          </a:xfrm>
          <a:prstGeom prst="rect">
            <a:avLst/>
          </a:prstGeom>
        </p:spPr>
      </p:pic>
      <p:pic>
        <p:nvPicPr>
          <p:cNvPr id="4" name="Picture 3">
            <a:extLst>
              <a:ext uri="{FF2B5EF4-FFF2-40B4-BE49-F238E27FC236}">
                <a16:creationId xmlns:a16="http://schemas.microsoft.com/office/drawing/2014/main" id="{A15BD59E-5F9B-D13F-1613-3821DBBB9A56}"/>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a:xfrm rot="20808265">
            <a:off x="11058342" y="5982635"/>
            <a:ext cx="1045194" cy="860180"/>
          </a:xfrm>
          <a:prstGeom prst="rect">
            <a:avLst/>
          </a:prstGeom>
        </p:spPr>
      </p:pic>
    </p:spTree>
    <p:extLst>
      <p:ext uri="{BB962C8B-B14F-4D97-AF65-F5344CB8AC3E}">
        <p14:creationId xmlns:p14="http://schemas.microsoft.com/office/powerpoint/2010/main" val="273756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203D"/>
        </a:solidFill>
        <a:effectLst/>
      </p:bgPr>
    </p:bg>
    <p:spTree>
      <p:nvGrpSpPr>
        <p:cNvPr id="1" name="">
          <a:extLst>
            <a:ext uri="{FF2B5EF4-FFF2-40B4-BE49-F238E27FC236}">
              <a16:creationId xmlns:a16="http://schemas.microsoft.com/office/drawing/2014/main" id="{CD386455-2C01-C515-E5BD-22FE9F798A2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545E2B-81F2-6F76-F1AB-811B24B7E791}"/>
              </a:ext>
              <a:ext uri="{C183D7F6-B498-43B3-948B-1728B52AA6E4}">
                <adec:decorative xmlns:adec="http://schemas.microsoft.com/office/drawing/2017/decorative" val="1"/>
              </a:ext>
            </a:extLst>
          </p:cNvPr>
          <p:cNvSpPr/>
          <p:nvPr/>
        </p:nvSpPr>
        <p:spPr>
          <a:xfrm>
            <a:off x="-345689" y="173849"/>
            <a:ext cx="7780631"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08626556-369A-3371-6798-727610E78EDB}"/>
              </a:ext>
            </a:extLst>
          </p:cNvPr>
          <p:cNvSpPr>
            <a:spLocks noGrp="1"/>
          </p:cNvSpPr>
          <p:nvPr>
            <p:ph type="ctrTitle"/>
          </p:nvPr>
        </p:nvSpPr>
        <p:spPr>
          <a:xfrm>
            <a:off x="245904" y="-41831"/>
            <a:ext cx="9471628" cy="1045266"/>
          </a:xfrm>
        </p:spPr>
        <p:txBody>
          <a:bodyPr>
            <a:normAutofit/>
          </a:bodyPr>
          <a:lstStyle/>
          <a:p>
            <a:pPr algn="l"/>
            <a:r>
              <a:rPr lang="en-GB" sz="4400" dirty="0">
                <a:solidFill>
                  <a:schemeClr val="bg1"/>
                </a:solidFill>
                <a:latin typeface="Arial" panose="020B0604020202020204" pitchFamily="34" charset="0"/>
                <a:cs typeface="Arial" panose="020B0604020202020204" pitchFamily="34" charset="0"/>
              </a:rPr>
              <a:t>Early Help Consultations </a:t>
            </a:r>
          </a:p>
        </p:txBody>
      </p:sp>
      <p:sp>
        <p:nvSpPr>
          <p:cNvPr id="16" name="Subtitle 2">
            <a:extLst>
              <a:ext uri="{FF2B5EF4-FFF2-40B4-BE49-F238E27FC236}">
                <a16:creationId xmlns:a16="http://schemas.microsoft.com/office/drawing/2014/main" id="{3B25BFCC-B30F-B24B-8DFB-562622F40A82}"/>
              </a:ext>
            </a:extLst>
          </p:cNvPr>
          <p:cNvSpPr>
            <a:spLocks noGrp="1"/>
          </p:cNvSpPr>
          <p:nvPr>
            <p:ph type="subTitle" idx="1"/>
          </p:nvPr>
        </p:nvSpPr>
        <p:spPr>
          <a:xfrm>
            <a:off x="587829" y="1441028"/>
            <a:ext cx="10548257" cy="4618918"/>
          </a:xfrm>
        </p:spPr>
        <p:txBody>
          <a:bodyPr>
            <a:normAutofit lnSpcReduction="10000"/>
          </a:bodyPr>
          <a:lstStyle/>
          <a:p>
            <a:pPr lvl="0" algn="l">
              <a:lnSpc>
                <a:spcPct val="120000"/>
              </a:lnSpc>
              <a:defRPr/>
            </a:pPr>
            <a:r>
              <a:rPr lang="en-GB" sz="2200" b="1" u="sng" dirty="0">
                <a:solidFill>
                  <a:prstClr val="white"/>
                </a:solidFill>
                <a:latin typeface="Arial" panose="020B0604020202020204" pitchFamily="34" charset="0"/>
                <a:cs typeface="Arial" panose="020B0604020202020204" pitchFamily="34" charset="0"/>
              </a:rPr>
              <a:t>What they offer:</a:t>
            </a:r>
          </a:p>
          <a:p>
            <a:pPr marL="342900" lvl="0" indent="-342900" algn="l">
              <a:lnSpc>
                <a:spcPct val="120000"/>
              </a:lnSpc>
              <a:spcBef>
                <a:spcPts val="600"/>
              </a:spcBef>
              <a:buFont typeface="Arial" panose="020B0604020202020204" pitchFamily="34" charset="0"/>
              <a:buChar char="•"/>
              <a:defRPr/>
            </a:pPr>
            <a:r>
              <a:rPr lang="en-GB" sz="2200" dirty="0">
                <a:solidFill>
                  <a:prstClr val="white"/>
                </a:solidFill>
                <a:latin typeface="Arial" panose="020B0604020202020204" pitchFamily="34" charset="0"/>
                <a:cs typeface="Arial" panose="020B0604020202020204" pitchFamily="34" charset="0"/>
              </a:rPr>
              <a:t>Advice on Early Help pathways, local services, criteria, and referral options.</a:t>
            </a:r>
          </a:p>
          <a:p>
            <a:pPr marL="342900" lvl="0" indent="-342900" algn="l">
              <a:lnSpc>
                <a:spcPct val="120000"/>
              </a:lnSpc>
              <a:spcBef>
                <a:spcPts val="600"/>
              </a:spcBef>
              <a:buFont typeface="Arial" panose="020B0604020202020204" pitchFamily="34" charset="0"/>
              <a:buChar char="•"/>
              <a:defRPr/>
            </a:pPr>
            <a:r>
              <a:rPr lang="en-GB" sz="2200" dirty="0">
                <a:solidFill>
                  <a:prstClr val="white"/>
                </a:solidFill>
                <a:latin typeface="Arial" panose="020B0604020202020204" pitchFamily="34" charset="0"/>
                <a:cs typeface="Arial" panose="020B0604020202020204" pitchFamily="34" charset="0"/>
              </a:rPr>
              <a:t>Support with understanding when a Families First Assessment (FFA) may be helpful.</a:t>
            </a:r>
          </a:p>
          <a:p>
            <a:pPr marL="342900" lvl="0" indent="-342900" algn="l">
              <a:lnSpc>
                <a:spcPct val="120000"/>
              </a:lnSpc>
              <a:spcBef>
                <a:spcPts val="600"/>
              </a:spcBef>
              <a:buFont typeface="Arial" panose="020B0604020202020204" pitchFamily="34" charset="0"/>
              <a:buChar char="•"/>
              <a:defRPr/>
            </a:pPr>
            <a:r>
              <a:rPr lang="en-GB" sz="2200" dirty="0">
                <a:solidFill>
                  <a:prstClr val="white"/>
                </a:solidFill>
                <a:latin typeface="Arial" panose="020B0604020202020204" pitchFamily="34" charset="0"/>
                <a:cs typeface="Arial" panose="020B0604020202020204" pitchFamily="34" charset="0"/>
              </a:rPr>
              <a:t>Anonymous discussions possible; consent preferred.</a:t>
            </a:r>
          </a:p>
          <a:p>
            <a:pPr lvl="0" algn="l">
              <a:lnSpc>
                <a:spcPct val="120000"/>
              </a:lnSpc>
              <a:spcBef>
                <a:spcPts val="600"/>
              </a:spcBef>
              <a:defRPr/>
            </a:pPr>
            <a:endParaRPr lang="en-GB" sz="2200" dirty="0">
              <a:solidFill>
                <a:prstClr val="white"/>
              </a:solidFill>
              <a:latin typeface="Arial" panose="020B0604020202020204" pitchFamily="34" charset="0"/>
              <a:cs typeface="Arial" panose="020B0604020202020204" pitchFamily="34" charset="0"/>
            </a:endParaRPr>
          </a:p>
          <a:p>
            <a:pPr lvl="0" algn="l">
              <a:lnSpc>
                <a:spcPct val="120000"/>
              </a:lnSpc>
              <a:spcBef>
                <a:spcPts val="600"/>
              </a:spcBef>
              <a:defRPr/>
            </a:pPr>
            <a:r>
              <a:rPr lang="en-GB" sz="2200" b="1" u="sng" dirty="0">
                <a:solidFill>
                  <a:prstClr val="white"/>
                </a:solidFill>
                <a:latin typeface="Arial" panose="020B0604020202020204" pitchFamily="34" charset="0"/>
                <a:cs typeface="Arial" panose="020B0604020202020204" pitchFamily="34" charset="0"/>
              </a:rPr>
              <a:t>What they don’t cover:</a:t>
            </a:r>
          </a:p>
          <a:p>
            <a:pPr marL="342900" lvl="0" indent="-342900" algn="l">
              <a:lnSpc>
                <a:spcPct val="120000"/>
              </a:lnSpc>
              <a:spcBef>
                <a:spcPts val="600"/>
              </a:spcBef>
              <a:buFont typeface="Arial" panose="020B0604020202020204" pitchFamily="34" charset="0"/>
              <a:buChar char="•"/>
              <a:defRPr/>
            </a:pPr>
            <a:r>
              <a:rPr lang="en-GB" sz="2200" dirty="0">
                <a:solidFill>
                  <a:prstClr val="white"/>
                </a:solidFill>
                <a:latin typeface="Arial" panose="020B0604020202020204" pitchFamily="34" charset="0"/>
                <a:cs typeface="Arial" panose="020B0604020202020204" pitchFamily="34" charset="0"/>
              </a:rPr>
              <a:t>Safeguarding or child protection concerns.</a:t>
            </a:r>
          </a:p>
          <a:p>
            <a:pPr marL="342900" lvl="0" indent="-342900" algn="l">
              <a:lnSpc>
                <a:spcPct val="120000"/>
              </a:lnSpc>
              <a:spcBef>
                <a:spcPts val="600"/>
              </a:spcBef>
              <a:buFont typeface="Arial" panose="020B0604020202020204" pitchFamily="34" charset="0"/>
              <a:buChar char="•"/>
              <a:defRPr/>
            </a:pPr>
            <a:r>
              <a:rPr lang="en-GB" sz="2200" dirty="0">
                <a:solidFill>
                  <a:prstClr val="white"/>
                </a:solidFill>
                <a:latin typeface="Arial" panose="020B0604020202020204" pitchFamily="34" charset="0"/>
                <a:cs typeface="Arial" panose="020B0604020202020204" pitchFamily="34" charset="0"/>
              </a:rPr>
              <a:t>Accessing information on existing open FFAs.</a:t>
            </a:r>
          </a:p>
          <a:p>
            <a:pPr lvl="0" algn="l">
              <a:lnSpc>
                <a:spcPct val="120000"/>
              </a:lnSpc>
              <a:defRPr/>
            </a:pPr>
            <a:endPar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ubtitle 2">
            <a:extLst>
              <a:ext uri="{FF2B5EF4-FFF2-40B4-BE49-F238E27FC236}">
                <a16:creationId xmlns:a16="http://schemas.microsoft.com/office/drawing/2014/main" id="{7A6A1BD8-082A-CEF7-7A6D-D5E9149AB15D}"/>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318895" y="6412725"/>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E7E6E6"/>
                </a:solidFill>
                <a:effectLst/>
                <a:uLnTx/>
                <a:uFillTx/>
                <a:latin typeface="Arial" panose="020B0604020202020204" pitchFamily="34" charset="0"/>
                <a:ea typeface="+mn-ea"/>
                <a:cs typeface="Arial" panose="020B0604020202020204" pitchFamily="34" charset="0"/>
              </a:rPr>
              <a:t>Creating a cleaner, greener, healthier Hertfordshire</a:t>
            </a:r>
          </a:p>
        </p:txBody>
      </p:sp>
      <p:pic>
        <p:nvPicPr>
          <p:cNvPr id="3" name="Picture 2">
            <a:extLst>
              <a:ext uri="{FF2B5EF4-FFF2-40B4-BE49-F238E27FC236}">
                <a16:creationId xmlns:a16="http://schemas.microsoft.com/office/drawing/2014/main" id="{87E60062-8F6E-8E0A-AAF7-9FF14295FA26}"/>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a:xfrm rot="20036415">
            <a:off x="9821531" y="5047449"/>
            <a:ext cx="4103149" cy="1571808"/>
          </a:xfrm>
          <a:prstGeom prst="rect">
            <a:avLst/>
          </a:prstGeom>
        </p:spPr>
      </p:pic>
      <p:pic>
        <p:nvPicPr>
          <p:cNvPr id="4" name="Picture 3">
            <a:extLst>
              <a:ext uri="{FF2B5EF4-FFF2-40B4-BE49-F238E27FC236}">
                <a16:creationId xmlns:a16="http://schemas.microsoft.com/office/drawing/2014/main" id="{C27149D8-9E6A-C1D5-03DB-5520EE30B334}"/>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a:xfrm rot="20808265">
            <a:off x="11058342" y="5982635"/>
            <a:ext cx="1045194" cy="860180"/>
          </a:xfrm>
          <a:prstGeom prst="rect">
            <a:avLst/>
          </a:prstGeom>
        </p:spPr>
      </p:pic>
    </p:spTree>
    <p:extLst>
      <p:ext uri="{BB962C8B-B14F-4D97-AF65-F5344CB8AC3E}">
        <p14:creationId xmlns:p14="http://schemas.microsoft.com/office/powerpoint/2010/main" val="232548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8D653-ADB7-4981-C5E1-10B9BA35E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7665B-DEDD-3094-D975-4950EE04640B}"/>
              </a:ext>
            </a:extLst>
          </p:cNvPr>
          <p:cNvSpPr>
            <a:spLocks noGrp="1"/>
          </p:cNvSpPr>
          <p:nvPr>
            <p:ph type="title"/>
          </p:nvPr>
        </p:nvSpPr>
        <p:spPr>
          <a:xfrm>
            <a:off x="386987" y="92237"/>
            <a:ext cx="11602756" cy="1476883"/>
          </a:xfrm>
        </p:spPr>
        <p:txBody>
          <a:bodyPr>
            <a:normAutofit fontScale="90000"/>
          </a:bodyPr>
          <a:lstStyle/>
          <a:p>
            <a:br>
              <a:rPr lang="en-GB" b="1" dirty="0">
                <a:solidFill>
                  <a:srgbClr val="00B0F0"/>
                </a:solidFill>
              </a:rPr>
            </a:br>
            <a:br>
              <a:rPr lang="en-GB" b="1" dirty="0">
                <a:solidFill>
                  <a:srgbClr val="00B0F0"/>
                </a:solidFill>
              </a:rPr>
            </a:br>
            <a:r>
              <a:rPr lang="en-GB" b="1" dirty="0">
                <a:solidFill>
                  <a:srgbClr val="00B0F0"/>
                </a:solidFill>
                <a:latin typeface="Aptos" panose="020B0004020202020204" pitchFamily="34" charset="0"/>
              </a:rPr>
              <a:t>HCC Children’s Services</a:t>
            </a:r>
            <a:br>
              <a:rPr lang="en-GB" b="1" dirty="0">
                <a:solidFill>
                  <a:srgbClr val="00B0F0"/>
                </a:solidFill>
                <a:latin typeface="Aptos" panose="020B0004020202020204" pitchFamily="34" charset="0"/>
              </a:rPr>
            </a:br>
            <a:r>
              <a:rPr lang="en-GB" b="1" dirty="0">
                <a:solidFill>
                  <a:srgbClr val="00B0F0"/>
                </a:solidFill>
                <a:latin typeface="Aptos" panose="020B0004020202020204" pitchFamily="34" charset="0"/>
              </a:rPr>
              <a:t>Participation Team</a:t>
            </a:r>
          </a:p>
        </p:txBody>
      </p:sp>
      <p:sp>
        <p:nvSpPr>
          <p:cNvPr id="12" name="TextBox 11">
            <a:extLst>
              <a:ext uri="{FF2B5EF4-FFF2-40B4-BE49-F238E27FC236}">
                <a16:creationId xmlns:a16="http://schemas.microsoft.com/office/drawing/2014/main" id="{7D40E651-5583-BD5B-0280-CF001C1AD4B5}"/>
              </a:ext>
            </a:extLst>
          </p:cNvPr>
          <p:cNvSpPr txBox="1"/>
          <p:nvPr/>
        </p:nvSpPr>
        <p:spPr>
          <a:xfrm>
            <a:off x="6096000" y="2921620"/>
            <a:ext cx="184731" cy="369332"/>
          </a:xfrm>
          <a:prstGeom prst="rect">
            <a:avLst/>
          </a:prstGeom>
          <a:noFill/>
        </p:spPr>
        <p:txBody>
          <a:bodyPr wrap="none" rtlCol="0">
            <a:spAutoFit/>
          </a:bodyPr>
          <a:lstStyle/>
          <a:p>
            <a:endParaRPr lang="en-GB" dirty="0"/>
          </a:p>
        </p:txBody>
      </p:sp>
      <p:sp>
        <p:nvSpPr>
          <p:cNvPr id="18" name="TextBox 17">
            <a:extLst>
              <a:ext uri="{FF2B5EF4-FFF2-40B4-BE49-F238E27FC236}">
                <a16:creationId xmlns:a16="http://schemas.microsoft.com/office/drawing/2014/main" id="{55D717C0-768A-2126-D07C-12A136DDE929}"/>
              </a:ext>
            </a:extLst>
          </p:cNvPr>
          <p:cNvSpPr txBox="1"/>
          <p:nvPr/>
        </p:nvSpPr>
        <p:spPr>
          <a:xfrm>
            <a:off x="7336972" y="1929676"/>
            <a:ext cx="4652772" cy="3170099"/>
          </a:xfrm>
          <a:prstGeom prst="rect">
            <a:avLst/>
          </a:prstGeom>
          <a:solidFill>
            <a:schemeClr val="accent4">
              <a:lumMod val="20000"/>
              <a:lumOff val="80000"/>
            </a:schemeClr>
          </a:solidFill>
        </p:spPr>
        <p:txBody>
          <a:bodyPr wrap="square" rtlCol="0">
            <a:spAutoFit/>
          </a:bodyPr>
          <a:lstStyle/>
          <a:p>
            <a:r>
              <a:rPr lang="en-GB" sz="2000"/>
              <a:t>If you are working with any young people who you feel may be interested in joining, please do get in touch.  Our first session is scheduled for:</a:t>
            </a:r>
            <a:br>
              <a:rPr lang="en-GB" sz="2000"/>
            </a:br>
            <a:r>
              <a:rPr lang="en-GB" sz="2000" b="1"/>
              <a:t>Tuesday 3rd March, 18:00–20:00 at Farnham House.</a:t>
            </a:r>
            <a:br>
              <a:rPr lang="en-GB" sz="2000"/>
            </a:br>
            <a:endParaRPr lang="en-GB" sz="2000"/>
          </a:p>
          <a:p>
            <a:r>
              <a:rPr lang="en-GB" sz="2000"/>
              <a:t>If you would like any further information, please contact:</a:t>
            </a:r>
          </a:p>
          <a:p>
            <a:r>
              <a:rPr lang="en-GB" sz="2000">
                <a:hlinkClick r:id="rId2"/>
              </a:rPr>
              <a:t>Brooke.Donovan@hertfordshire.gov.uk</a:t>
            </a:r>
            <a:r>
              <a:rPr lang="en-GB" sz="2000"/>
              <a:t> </a:t>
            </a:r>
            <a:endParaRPr lang="en-GB" sz="2000" dirty="0"/>
          </a:p>
        </p:txBody>
      </p:sp>
      <p:sp>
        <p:nvSpPr>
          <p:cNvPr id="3" name="TextBox 2">
            <a:extLst>
              <a:ext uri="{FF2B5EF4-FFF2-40B4-BE49-F238E27FC236}">
                <a16:creationId xmlns:a16="http://schemas.microsoft.com/office/drawing/2014/main" id="{8B58EE0E-B0AA-BAD9-ACFC-82A1D04D15B3}"/>
              </a:ext>
            </a:extLst>
          </p:cNvPr>
          <p:cNvSpPr txBox="1"/>
          <p:nvPr/>
        </p:nvSpPr>
        <p:spPr>
          <a:xfrm>
            <a:off x="84221" y="1797428"/>
            <a:ext cx="7252750" cy="4401205"/>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team are currently looking for young people aged 16–25 to join our Diversity &amp; Inclusion Young People’s Group</a:t>
            </a:r>
          </a:p>
          <a:p>
            <a:endParaRPr lang="en-GB" sz="2000" dirty="0"/>
          </a:p>
          <a:p>
            <a:pPr marL="285750" indent="-285750">
              <a:buFont typeface="Arial" panose="020B0604020202020204" pitchFamily="34" charset="0"/>
              <a:buChar char="•"/>
            </a:pPr>
            <a:r>
              <a:rPr lang="en-GB" sz="2000" dirty="0"/>
              <a:t>We are particularly seeking individuals who are passionate about influencing positive change within Hertfordshire services. The group will include young people from a range of backgrounds, including different cultures, ethnicities, and the LGBTQ+ community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The insights and feedback from this group will feed directly into the Hertfordshire Diversity &amp; Inclusion Board, ensuring young people’s voices are heard and helping us work towards a more inclusive county.</a:t>
            </a:r>
          </a:p>
          <a:p>
            <a:pPr marL="285750" indent="-285750">
              <a:buFont typeface="Arial" panose="020B0604020202020204" pitchFamily="34" charset="0"/>
              <a:buChar char="•"/>
            </a:pPr>
            <a:endParaRPr lang="en-GB" sz="2000" dirty="0"/>
          </a:p>
        </p:txBody>
      </p:sp>
      <p:sp>
        <p:nvSpPr>
          <p:cNvPr id="5" name="TextBox 4">
            <a:extLst>
              <a:ext uri="{FF2B5EF4-FFF2-40B4-BE49-F238E27FC236}">
                <a16:creationId xmlns:a16="http://schemas.microsoft.com/office/drawing/2014/main" id="{8811FBE9-6F15-76BC-D11F-92476D8FDA34}"/>
              </a:ext>
            </a:extLst>
          </p:cNvPr>
          <p:cNvSpPr txBox="1"/>
          <p:nvPr/>
        </p:nvSpPr>
        <p:spPr>
          <a:xfrm>
            <a:off x="7336971" y="5452924"/>
            <a:ext cx="4419600" cy="646331"/>
          </a:xfrm>
          <a:prstGeom prst="rect">
            <a:avLst/>
          </a:prstGeom>
          <a:noFill/>
        </p:spPr>
        <p:txBody>
          <a:bodyPr wrap="square" rtlCol="0">
            <a:spAutoFit/>
          </a:bodyPr>
          <a:lstStyle/>
          <a:p>
            <a:r>
              <a:rPr lang="en-GB" u="sng" dirty="0">
                <a:hlinkClick r:id="rId3"/>
              </a:rPr>
              <a:t>www.hertfordshire.gov.uk/participationteam</a:t>
            </a:r>
            <a:endParaRPr lang="en-GB" dirty="0"/>
          </a:p>
          <a:p>
            <a:r>
              <a:rPr lang="en-GB" u="sng" dirty="0">
                <a:hlinkClick r:id="rId4" tooltip="https://www.youtube.com/@participationteam"/>
              </a:rPr>
              <a:t>Participation Team - YouTube</a:t>
            </a:r>
            <a:r>
              <a:rPr lang="en-GB" dirty="0"/>
              <a:t> </a:t>
            </a:r>
          </a:p>
        </p:txBody>
      </p:sp>
      <p:pic>
        <p:nvPicPr>
          <p:cNvPr id="1027" name="x_image_1">
            <a:extLst>
              <a:ext uri="{FF2B5EF4-FFF2-40B4-BE49-F238E27FC236}">
                <a16:creationId xmlns:a16="http://schemas.microsoft.com/office/drawing/2014/main" id="{E41F7D13-482B-1386-B86C-AE1CF8DE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060" y="-95860"/>
            <a:ext cx="2046417" cy="202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402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203D"/>
        </a:solidFill>
        <a:effectLst/>
      </p:bgPr>
    </p:bg>
    <p:spTree>
      <p:nvGrpSpPr>
        <p:cNvPr id="1" name="">
          <a:extLst>
            <a:ext uri="{FF2B5EF4-FFF2-40B4-BE49-F238E27FC236}">
              <a16:creationId xmlns:a16="http://schemas.microsoft.com/office/drawing/2014/main" id="{461F6CD4-3512-16AD-87FB-9882B81E5E0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7889D32-0984-2B1C-7D73-8C1D418A08B1}"/>
              </a:ext>
              <a:ext uri="{C183D7F6-B498-43B3-948B-1728B52AA6E4}">
                <adec:decorative xmlns:adec="http://schemas.microsoft.com/office/drawing/2017/decorative" val="1"/>
              </a:ext>
            </a:extLst>
          </p:cNvPr>
          <p:cNvSpPr/>
          <p:nvPr/>
        </p:nvSpPr>
        <p:spPr>
          <a:xfrm>
            <a:off x="-345689" y="173849"/>
            <a:ext cx="7780631"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CAD44711-00B3-C7BF-538C-C47B42EB1A45}"/>
              </a:ext>
            </a:extLst>
          </p:cNvPr>
          <p:cNvSpPr>
            <a:spLocks noGrp="1"/>
          </p:cNvSpPr>
          <p:nvPr>
            <p:ph type="ctrTitle"/>
          </p:nvPr>
        </p:nvSpPr>
        <p:spPr>
          <a:xfrm>
            <a:off x="245904" y="-41831"/>
            <a:ext cx="9471628" cy="1045266"/>
          </a:xfrm>
        </p:spPr>
        <p:txBody>
          <a:bodyPr>
            <a:normAutofit/>
          </a:bodyPr>
          <a:lstStyle/>
          <a:p>
            <a:pPr algn="l"/>
            <a:r>
              <a:rPr lang="en-GB" sz="4000" dirty="0">
                <a:solidFill>
                  <a:schemeClr val="bg1"/>
                </a:solidFill>
                <a:latin typeface="Arial" panose="020B0604020202020204" pitchFamily="34" charset="0"/>
                <a:cs typeface="Arial" panose="020B0604020202020204" pitchFamily="34" charset="0"/>
              </a:rPr>
              <a:t>Personalised Commissioning</a:t>
            </a:r>
          </a:p>
        </p:txBody>
      </p:sp>
      <p:sp>
        <p:nvSpPr>
          <p:cNvPr id="16" name="Subtitle 2">
            <a:extLst>
              <a:ext uri="{FF2B5EF4-FFF2-40B4-BE49-F238E27FC236}">
                <a16:creationId xmlns:a16="http://schemas.microsoft.com/office/drawing/2014/main" id="{E4B9C0F3-8C39-C540-F24B-9DB76476B1B2}"/>
              </a:ext>
            </a:extLst>
          </p:cNvPr>
          <p:cNvSpPr>
            <a:spLocks noGrp="1"/>
          </p:cNvSpPr>
          <p:nvPr>
            <p:ph type="subTitle" idx="1"/>
          </p:nvPr>
        </p:nvSpPr>
        <p:spPr>
          <a:xfrm>
            <a:off x="587829" y="1356214"/>
            <a:ext cx="10548257" cy="4618918"/>
          </a:xfrm>
        </p:spPr>
        <p:txBody>
          <a:bodyPr>
            <a:normAutofit lnSpcReduction="10000"/>
          </a:bodyPr>
          <a:lstStyle/>
          <a:p>
            <a:pPr lvl="0" algn="l">
              <a:lnSpc>
                <a:spcPct val="120000"/>
              </a:lnSpc>
              <a:spcBef>
                <a:spcPts val="600"/>
              </a:spcBef>
              <a:defRPr/>
            </a:pPr>
            <a:r>
              <a:rPr kumimoji="0" lang="en-GB" sz="2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Purpose:</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fund goods, services, or activities needed by a family that cannot be met by existing services or other funding routes—but only when an active FFA and TAF plan are in place.</a:t>
            </a:r>
          </a:p>
          <a:p>
            <a:pPr marL="342900" lvl="0" indent="-342900" algn="l">
              <a:lnSpc>
                <a:spcPct val="120000"/>
              </a:lnSpc>
              <a:spcBef>
                <a:spcPts val="600"/>
              </a:spcBef>
              <a:buFont typeface="Arial" panose="020B0604020202020204" pitchFamily="34" charset="0"/>
              <a:buChar char="•"/>
              <a:defRPr/>
            </a:pPr>
            <a:endPar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l">
              <a:lnSpc>
                <a:spcPct val="120000"/>
              </a:lnSpc>
              <a:spcBef>
                <a:spcPts val="600"/>
              </a:spcBef>
              <a:defRPr/>
            </a:pPr>
            <a:r>
              <a:rPr kumimoji="0" lang="en-GB" sz="2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Applications must:</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 made by the Key Worker leading an active FFA.</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Have held a TAF meeting within 2 weeks of applying (and have updated EHM).</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Evidence that the TAF discussed the request and agreed the outcomes.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Capture the child’s voice clearly, especially for activity/club funding.</a:t>
            </a:r>
          </a:p>
        </p:txBody>
      </p:sp>
      <p:sp>
        <p:nvSpPr>
          <p:cNvPr id="7" name="Subtitle 2">
            <a:extLst>
              <a:ext uri="{FF2B5EF4-FFF2-40B4-BE49-F238E27FC236}">
                <a16:creationId xmlns:a16="http://schemas.microsoft.com/office/drawing/2014/main" id="{657A7B55-D436-BF5E-3B83-58094494B9F0}"/>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318895" y="6412725"/>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E7E6E6"/>
                </a:solidFill>
                <a:effectLst/>
                <a:uLnTx/>
                <a:uFillTx/>
                <a:latin typeface="Arial" panose="020B0604020202020204" pitchFamily="34" charset="0"/>
                <a:ea typeface="+mn-ea"/>
                <a:cs typeface="Arial" panose="020B0604020202020204" pitchFamily="34" charset="0"/>
              </a:rPr>
              <a:t>Creating a cleaner, greener, healthier Hertfordshire</a:t>
            </a:r>
          </a:p>
        </p:txBody>
      </p:sp>
      <p:pic>
        <p:nvPicPr>
          <p:cNvPr id="3" name="Picture 2">
            <a:extLst>
              <a:ext uri="{FF2B5EF4-FFF2-40B4-BE49-F238E27FC236}">
                <a16:creationId xmlns:a16="http://schemas.microsoft.com/office/drawing/2014/main" id="{58180B72-C958-E303-8D42-749DB6566277}"/>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a:xfrm rot="20036415">
            <a:off x="9821531" y="5047449"/>
            <a:ext cx="4103149" cy="1571808"/>
          </a:xfrm>
          <a:prstGeom prst="rect">
            <a:avLst/>
          </a:prstGeom>
        </p:spPr>
      </p:pic>
      <p:pic>
        <p:nvPicPr>
          <p:cNvPr id="4" name="Picture 3">
            <a:extLst>
              <a:ext uri="{FF2B5EF4-FFF2-40B4-BE49-F238E27FC236}">
                <a16:creationId xmlns:a16="http://schemas.microsoft.com/office/drawing/2014/main" id="{3751EC94-545C-7A65-04B1-3C0ADC78BEA5}"/>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a:xfrm rot="20808265">
            <a:off x="11058342" y="5982635"/>
            <a:ext cx="1045194" cy="860180"/>
          </a:xfrm>
          <a:prstGeom prst="rect">
            <a:avLst/>
          </a:prstGeom>
        </p:spPr>
      </p:pic>
    </p:spTree>
    <p:extLst>
      <p:ext uri="{BB962C8B-B14F-4D97-AF65-F5344CB8AC3E}">
        <p14:creationId xmlns:p14="http://schemas.microsoft.com/office/powerpoint/2010/main" val="79994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B203D"/>
        </a:solidFill>
        <a:effectLst/>
      </p:bgPr>
    </p:bg>
    <p:spTree>
      <p:nvGrpSpPr>
        <p:cNvPr id="1" name="">
          <a:extLst>
            <a:ext uri="{FF2B5EF4-FFF2-40B4-BE49-F238E27FC236}">
              <a16:creationId xmlns:a16="http://schemas.microsoft.com/office/drawing/2014/main" id="{AD7BC76C-8216-F5EC-E4EF-D5EF7B2E4B6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33E55A-84FE-1E18-A7E2-7A02DF0137A8}"/>
              </a:ext>
              <a:ext uri="{C183D7F6-B498-43B3-948B-1728B52AA6E4}">
                <adec:decorative xmlns:adec="http://schemas.microsoft.com/office/drawing/2017/decorative" val="1"/>
              </a:ext>
            </a:extLst>
          </p:cNvPr>
          <p:cNvSpPr/>
          <p:nvPr/>
        </p:nvSpPr>
        <p:spPr>
          <a:xfrm>
            <a:off x="-345689" y="173849"/>
            <a:ext cx="7780631" cy="914400"/>
          </a:xfrm>
          <a:prstGeom prst="roundRect">
            <a:avLst>
              <a:gd name="adj" fmla="val 6250"/>
            </a:avLst>
          </a:prstGeom>
          <a:solidFill>
            <a:srgbClr val="EA5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069BF677-EE69-0498-C304-B03AB55527DB}"/>
              </a:ext>
            </a:extLst>
          </p:cNvPr>
          <p:cNvSpPr>
            <a:spLocks noGrp="1"/>
          </p:cNvSpPr>
          <p:nvPr>
            <p:ph type="ctrTitle"/>
          </p:nvPr>
        </p:nvSpPr>
        <p:spPr>
          <a:xfrm>
            <a:off x="245904" y="-41831"/>
            <a:ext cx="9471628" cy="1045266"/>
          </a:xfrm>
        </p:spPr>
        <p:txBody>
          <a:bodyPr>
            <a:normAutofit/>
          </a:bodyPr>
          <a:lstStyle/>
          <a:p>
            <a:pPr algn="l"/>
            <a:r>
              <a:rPr lang="en-GB" sz="4000" dirty="0">
                <a:solidFill>
                  <a:schemeClr val="bg1"/>
                </a:solidFill>
                <a:latin typeface="Arial" panose="020B0604020202020204" pitchFamily="34" charset="0"/>
                <a:cs typeface="Arial" panose="020B0604020202020204" pitchFamily="34" charset="0"/>
              </a:rPr>
              <a:t>Personalised Commissioning</a:t>
            </a:r>
          </a:p>
        </p:txBody>
      </p:sp>
      <p:sp>
        <p:nvSpPr>
          <p:cNvPr id="16" name="Subtitle 2">
            <a:extLst>
              <a:ext uri="{FF2B5EF4-FFF2-40B4-BE49-F238E27FC236}">
                <a16:creationId xmlns:a16="http://schemas.microsoft.com/office/drawing/2014/main" id="{5A906872-3264-258D-95CA-C6D3E453EA04}"/>
              </a:ext>
            </a:extLst>
          </p:cNvPr>
          <p:cNvSpPr>
            <a:spLocks noGrp="1"/>
          </p:cNvSpPr>
          <p:nvPr>
            <p:ph type="subTitle" idx="1"/>
          </p:nvPr>
        </p:nvSpPr>
        <p:spPr>
          <a:xfrm>
            <a:off x="587829" y="1356213"/>
            <a:ext cx="10548257" cy="4971697"/>
          </a:xfrm>
        </p:spPr>
        <p:txBody>
          <a:bodyPr>
            <a:normAutofit fontScale="92500" lnSpcReduction="20000"/>
          </a:bodyPr>
          <a:lstStyle/>
          <a:p>
            <a:pPr lvl="0" algn="l">
              <a:lnSpc>
                <a:spcPct val="120000"/>
              </a:lnSpc>
              <a:spcBef>
                <a:spcPts val="600"/>
              </a:spcBef>
              <a:defRPr/>
            </a:pPr>
            <a:r>
              <a:rPr kumimoji="0" lang="en-GB" sz="2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 be funded</a:t>
            </a: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Sensory/play equipment</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White goods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Emergency/time‑limited childcare</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Leisure clubs and holiday activities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Some counselling / interventions (ADDvance coaching, Apr–Dec)</a:t>
            </a:r>
          </a:p>
          <a:p>
            <a:pPr lvl="0" algn="l">
              <a:lnSpc>
                <a:spcPct val="120000"/>
              </a:lnSpc>
              <a:spcBef>
                <a:spcPts val="600"/>
              </a:spcBef>
              <a:defRPr/>
            </a:pPr>
            <a:r>
              <a:rPr kumimoji="0" lang="en-GB" sz="2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cannot be funded:</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Activities during school hours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School‑only educational equipment (e.g., iPads)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Landlord‑responsible household repairs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Travel costs (except in rare, justified cases)</a:t>
            </a:r>
          </a:p>
          <a:p>
            <a:pPr marL="342900" lvl="0" indent="-342900" algn="l">
              <a:lnSpc>
                <a:spcPct val="120000"/>
              </a:lnSpc>
              <a:spcBef>
                <a:spcPts val="600"/>
              </a:spcBef>
              <a:buFont typeface="Arial" panose="020B0604020202020204" pitchFamily="34" charset="0"/>
              <a:buChar char="•"/>
              <a:defRPr/>
            </a:pPr>
            <a:r>
              <a:rPr kumimoji="0" lang="en-GB"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 for needs requiring statutory provision</a:t>
            </a:r>
          </a:p>
        </p:txBody>
      </p:sp>
      <p:sp>
        <p:nvSpPr>
          <p:cNvPr id="7" name="Subtitle 2">
            <a:extLst>
              <a:ext uri="{FF2B5EF4-FFF2-40B4-BE49-F238E27FC236}">
                <a16:creationId xmlns:a16="http://schemas.microsoft.com/office/drawing/2014/main" id="{87BEFCA0-DF28-5045-9564-202282FFB608}"/>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318895" y="6412725"/>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E7E6E6"/>
                </a:solidFill>
                <a:effectLst/>
                <a:uLnTx/>
                <a:uFillTx/>
                <a:latin typeface="Arial" panose="020B0604020202020204" pitchFamily="34" charset="0"/>
                <a:ea typeface="+mn-ea"/>
                <a:cs typeface="Arial" panose="020B0604020202020204" pitchFamily="34" charset="0"/>
              </a:rPr>
              <a:t>Creating a cleaner, greener, healthier Hertfordshire</a:t>
            </a:r>
          </a:p>
        </p:txBody>
      </p:sp>
      <p:pic>
        <p:nvPicPr>
          <p:cNvPr id="3" name="Picture 2">
            <a:extLst>
              <a:ext uri="{FF2B5EF4-FFF2-40B4-BE49-F238E27FC236}">
                <a16:creationId xmlns:a16="http://schemas.microsoft.com/office/drawing/2014/main" id="{17DE76BB-45CB-FD32-3701-75651F1CCFD1}"/>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a:xfrm rot="20036415">
            <a:off x="9821531" y="5047449"/>
            <a:ext cx="4103149" cy="1571808"/>
          </a:xfrm>
          <a:prstGeom prst="rect">
            <a:avLst/>
          </a:prstGeom>
        </p:spPr>
      </p:pic>
      <p:pic>
        <p:nvPicPr>
          <p:cNvPr id="4" name="Picture 3">
            <a:extLst>
              <a:ext uri="{FF2B5EF4-FFF2-40B4-BE49-F238E27FC236}">
                <a16:creationId xmlns:a16="http://schemas.microsoft.com/office/drawing/2014/main" id="{E46B7E29-72F1-3957-2B1B-06F0FDEC4FB4}"/>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a:xfrm rot="20808265">
            <a:off x="11058342" y="5982635"/>
            <a:ext cx="1045194" cy="860180"/>
          </a:xfrm>
          <a:prstGeom prst="rect">
            <a:avLst/>
          </a:prstGeom>
        </p:spPr>
      </p:pic>
    </p:spTree>
    <p:extLst>
      <p:ext uri="{BB962C8B-B14F-4D97-AF65-F5344CB8AC3E}">
        <p14:creationId xmlns:p14="http://schemas.microsoft.com/office/powerpoint/2010/main" val="18853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620F-F5CA-2BCB-D19D-5FA77B78EE22}"/>
              </a:ext>
            </a:extLst>
          </p:cNvPr>
          <p:cNvSpPr>
            <a:spLocks noGrp="1"/>
          </p:cNvSpPr>
          <p:nvPr>
            <p:ph type="title"/>
          </p:nvPr>
        </p:nvSpPr>
        <p:spPr>
          <a:xfrm>
            <a:off x="1097280" y="286603"/>
            <a:ext cx="10058400" cy="1084997"/>
          </a:xfrm>
        </p:spPr>
        <p:txBody>
          <a:bodyPr>
            <a:normAutofit/>
          </a:bodyPr>
          <a:lstStyle/>
          <a:p>
            <a:r>
              <a:rPr lang="en-GB" sz="4300" b="1" dirty="0">
                <a:solidFill>
                  <a:srgbClr val="00B0F0"/>
                </a:solidFill>
              </a:rPr>
              <a:t>HSCP Multi-agency Child Exploitation Strategy</a:t>
            </a:r>
          </a:p>
        </p:txBody>
      </p:sp>
      <p:sp>
        <p:nvSpPr>
          <p:cNvPr id="4" name="TextBox 3">
            <a:extLst>
              <a:ext uri="{FF2B5EF4-FFF2-40B4-BE49-F238E27FC236}">
                <a16:creationId xmlns:a16="http://schemas.microsoft.com/office/drawing/2014/main" id="{7EC93033-93BB-88AA-60E5-8D82C6F2E9AD}"/>
              </a:ext>
            </a:extLst>
          </p:cNvPr>
          <p:cNvSpPr txBox="1"/>
          <p:nvPr/>
        </p:nvSpPr>
        <p:spPr>
          <a:xfrm>
            <a:off x="1097280" y="3084917"/>
            <a:ext cx="10262937" cy="2827697"/>
          </a:xfrm>
          <a:prstGeom prst="rect">
            <a:avLst/>
          </a:prstGeom>
          <a:solidFill>
            <a:schemeClr val="accent4">
              <a:lumMod val="20000"/>
              <a:lumOff val="80000"/>
            </a:schemeClr>
          </a:solidFill>
        </p:spPr>
        <p:txBody>
          <a:bodyPr wrap="square">
            <a:spAutoFit/>
          </a:bodyPr>
          <a:lstStyle/>
          <a:p>
            <a:pPr>
              <a:lnSpc>
                <a:spcPct val="115000"/>
              </a:lnSpc>
              <a:spcBef>
                <a:spcPts val="1200"/>
              </a:spcBef>
              <a:spcAft>
                <a:spcPts val="800"/>
              </a:spcAft>
              <a:buNone/>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The HSCP have developed a Child Exploitation Strategy, which can be accessed here </a:t>
            </a:r>
            <a:r>
              <a:rPr lang="en-GB" sz="1800"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2"/>
              </a:rPr>
              <a:t>website</a:t>
            </a:r>
            <a:r>
              <a:rPr lang="en-GB"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This Strategy establishes a unified approach to recognising, assessing, referring, and responding to child exploitation across the county. It ensures that professionals use a consistent process and set of tools, aligned with local arrangements and national guidance, to safeguard children at risk of exploitation.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800" kern="100" dirty="0">
                <a:effectLst/>
                <a:latin typeface="Arial" panose="020B0604020202020204" pitchFamily="34" charset="0"/>
                <a:ea typeface="Aptos" panose="020B0004020202020204" pitchFamily="34" charset="0"/>
                <a:cs typeface="Times New Roman" panose="02020603050405020304" pitchFamily="18" charset="0"/>
              </a:rPr>
              <a:t>The Strategy promotes a coordinated, multi-agency response that places the child at the centre of decision-making and reflects the principles of Working Together to Safeguard Children and the Home Office’s Child exploitation disruption toolkit.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C0E106A-A3A9-4C37-483D-4EC5BA8A8099}"/>
              </a:ext>
            </a:extLst>
          </p:cNvPr>
          <p:cNvPicPr>
            <a:picLocks noChangeAspect="1"/>
          </p:cNvPicPr>
          <p:nvPr/>
        </p:nvPicPr>
        <p:blipFill>
          <a:blip r:embed="rId3"/>
          <a:stretch>
            <a:fillRect/>
          </a:stretch>
        </p:blipFill>
        <p:spPr>
          <a:xfrm>
            <a:off x="4170579" y="1426361"/>
            <a:ext cx="3911801" cy="1416123"/>
          </a:xfrm>
          <a:prstGeom prst="rect">
            <a:avLst/>
          </a:prstGeom>
        </p:spPr>
      </p:pic>
    </p:spTree>
    <p:extLst>
      <p:ext uri="{BB962C8B-B14F-4D97-AF65-F5344CB8AC3E}">
        <p14:creationId xmlns:p14="http://schemas.microsoft.com/office/powerpoint/2010/main" val="3225548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7542-77DC-5888-3ED0-C6A0C2D99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755CC-9EC7-FBA6-AF28-E188A44C1417}"/>
              </a:ext>
            </a:extLst>
          </p:cNvPr>
          <p:cNvSpPr>
            <a:spLocks noGrp="1"/>
          </p:cNvSpPr>
          <p:nvPr>
            <p:ph type="title"/>
          </p:nvPr>
        </p:nvSpPr>
        <p:spPr>
          <a:xfrm>
            <a:off x="491490" y="506621"/>
            <a:ext cx="10664190" cy="1702217"/>
          </a:xfrm>
        </p:spPr>
        <p:txBody>
          <a:bodyPr>
            <a:normAutofit fontScale="90000"/>
          </a:bodyPr>
          <a:lstStyle/>
          <a:p>
            <a:r>
              <a:rPr lang="en-GB" sz="5300" b="1" dirty="0">
                <a:solidFill>
                  <a:srgbClr val="00B0F0"/>
                </a:solidFill>
              </a:rPr>
              <a:t>FREE Webinar - Child Sexual Abuse: Emerging online threats to our children</a:t>
            </a:r>
            <a:br>
              <a:rPr lang="en-GB" b="1" dirty="0">
                <a:solidFill>
                  <a:srgbClr val="00B0F0"/>
                </a:solidFill>
              </a:rPr>
            </a:br>
            <a:endParaRPr lang="en-GB" b="1" dirty="0">
              <a:solidFill>
                <a:srgbClr val="00B0F0"/>
              </a:solidFill>
            </a:endParaRPr>
          </a:p>
        </p:txBody>
      </p:sp>
      <p:sp>
        <p:nvSpPr>
          <p:cNvPr id="5" name="TextBox 4">
            <a:extLst>
              <a:ext uri="{FF2B5EF4-FFF2-40B4-BE49-F238E27FC236}">
                <a16:creationId xmlns:a16="http://schemas.microsoft.com/office/drawing/2014/main" id="{0F88FB81-D427-4CD9-0C7C-6A19FC518121}"/>
              </a:ext>
            </a:extLst>
          </p:cNvPr>
          <p:cNvSpPr txBox="1"/>
          <p:nvPr/>
        </p:nvSpPr>
        <p:spPr>
          <a:xfrm>
            <a:off x="491490" y="2078474"/>
            <a:ext cx="6097904" cy="523220"/>
          </a:xfrm>
          <a:prstGeom prst="rect">
            <a:avLst/>
          </a:prstGeom>
          <a:noFill/>
        </p:spPr>
        <p:txBody>
          <a:bodyPr wrap="square">
            <a:spAutoFit/>
          </a:bodyPr>
          <a:lstStyle/>
          <a:p>
            <a:pPr>
              <a:buNone/>
            </a:pPr>
            <a:r>
              <a:rPr lang="en-GB" sz="2800" b="1" dirty="0">
                <a:effectLst/>
                <a:latin typeface="Arial" panose="020B0604020202020204" pitchFamily="34" charset="0"/>
                <a:ea typeface="Aptos" panose="020B0004020202020204" pitchFamily="34" charset="0"/>
                <a:cs typeface="Aptos" panose="020B0004020202020204" pitchFamily="34" charset="0"/>
              </a:rPr>
              <a:t>19</a:t>
            </a:r>
            <a:r>
              <a:rPr lang="en-GB" sz="2800" b="1" baseline="30000" dirty="0">
                <a:effectLst/>
                <a:latin typeface="Arial" panose="020B0604020202020204" pitchFamily="34" charset="0"/>
                <a:ea typeface="Aptos" panose="020B0004020202020204" pitchFamily="34" charset="0"/>
                <a:cs typeface="Aptos" panose="020B0004020202020204" pitchFamily="34" charset="0"/>
              </a:rPr>
              <a:t>th</a:t>
            </a:r>
            <a:r>
              <a:rPr lang="en-GB" sz="2800" b="1" dirty="0">
                <a:effectLst/>
                <a:latin typeface="Arial" panose="020B0604020202020204" pitchFamily="34" charset="0"/>
                <a:ea typeface="Aptos" panose="020B0004020202020204" pitchFamily="34" charset="0"/>
                <a:cs typeface="Aptos" panose="020B0004020202020204" pitchFamily="34" charset="0"/>
              </a:rPr>
              <a:t> February 2026 12:30-13:30</a:t>
            </a:r>
            <a:endParaRPr lang="en-GB"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0C45269A-163A-7648-98FA-ED10512C7408}"/>
              </a:ext>
            </a:extLst>
          </p:cNvPr>
          <p:cNvSpPr txBox="1"/>
          <p:nvPr/>
        </p:nvSpPr>
        <p:spPr>
          <a:xfrm>
            <a:off x="491490" y="2690336"/>
            <a:ext cx="6097904" cy="1477328"/>
          </a:xfrm>
          <a:prstGeom prst="rect">
            <a:avLst/>
          </a:prstGeom>
          <a:noFill/>
        </p:spPr>
        <p:txBody>
          <a:bodyPr wrap="square">
            <a:spAutoFit/>
          </a:bodyPr>
          <a:lstStyle/>
          <a:p>
            <a:pPr>
              <a:buNone/>
            </a:pPr>
            <a:r>
              <a:rPr lang="en-GB" sz="1800" b="1" dirty="0">
                <a:effectLst/>
                <a:latin typeface="Arial" panose="020B0604020202020204" pitchFamily="34" charset="0"/>
                <a:ea typeface="Aptos" panose="020B0004020202020204" pitchFamily="34" charset="0"/>
                <a:cs typeface="Aptos" panose="020B0004020202020204" pitchFamily="34" charset="0"/>
              </a:rPr>
              <a:t>Martin Grace - </a:t>
            </a:r>
            <a:r>
              <a:rPr lang="en-GB" sz="1800" dirty="0">
                <a:effectLst/>
                <a:latin typeface="Arial" panose="020B0604020202020204" pitchFamily="34" charset="0"/>
                <a:ea typeface="Aptos" panose="020B0004020202020204" pitchFamily="34" charset="0"/>
                <a:cs typeface="Aptos" panose="020B0004020202020204" pitchFamily="34" charset="0"/>
              </a:rPr>
              <a:t>Child Sexual Abuse Threat Lead at the National Crime Agency will speak about the general threat picture relating to online Child Sexual Abuse and the emergence of </a:t>
            </a:r>
            <a:r>
              <a:rPr lang="en-GB" sz="1800" b="1" dirty="0">
                <a:effectLst/>
                <a:latin typeface="Arial" panose="020B0604020202020204" pitchFamily="34" charset="0"/>
                <a:ea typeface="Aptos" panose="020B0004020202020204" pitchFamily="34" charset="0"/>
                <a:cs typeface="Aptos" panose="020B0004020202020204" pitchFamily="34" charset="0"/>
              </a:rPr>
              <a:t>Com Networks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dirty="0">
                <a:effectLst/>
                <a:latin typeface="Arial" panose="020B060402020202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26" name="x__x0000_i1028" descr="Pakistan’s draconian rules on social media take activists by surprise ...">
            <a:extLst>
              <a:ext uri="{FF2B5EF4-FFF2-40B4-BE49-F238E27FC236}">
                <a16:creationId xmlns:a16="http://schemas.microsoft.com/office/drawing/2014/main" id="{9D95FE50-576E-7D48-834E-FF0E50023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1" y="1988819"/>
            <a:ext cx="5120642" cy="288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6E24614-F81C-96AD-9C24-2760BC8ED354}"/>
              </a:ext>
            </a:extLst>
          </p:cNvPr>
          <p:cNvSpPr txBox="1"/>
          <p:nvPr/>
        </p:nvSpPr>
        <p:spPr>
          <a:xfrm>
            <a:off x="491490" y="4043184"/>
            <a:ext cx="12084367" cy="984885"/>
          </a:xfrm>
          <a:prstGeom prst="rect">
            <a:avLst/>
          </a:prstGeom>
          <a:noFill/>
        </p:spPr>
        <p:txBody>
          <a:bodyPr wrap="square">
            <a:spAutoFit/>
          </a:bodyPr>
          <a:lstStyle/>
          <a:p>
            <a:pPr>
              <a:buNone/>
            </a:pPr>
            <a:r>
              <a:rPr lang="en-GB" sz="2000" dirty="0"/>
              <a:t>Please contact Chelle Farnan </a:t>
            </a:r>
          </a:p>
          <a:p>
            <a:pPr>
              <a:buNone/>
            </a:pPr>
            <a:r>
              <a:rPr lang="en-GB" sz="2000" dirty="0"/>
              <a:t>at </a:t>
            </a:r>
            <a:r>
              <a:rPr lang="en-GB" sz="2000" u="sng" dirty="0">
                <a:hlinkClick r:id="rId3"/>
              </a:rPr>
              <a:t>england.eastsafeguarding@nhs.net</a:t>
            </a:r>
            <a:r>
              <a:rPr lang="en-GB" sz="2000" u="sng" dirty="0"/>
              <a:t> for a link to join</a:t>
            </a:r>
            <a:r>
              <a:rPr lang="en-GB" sz="2000" dirty="0"/>
              <a:t> </a:t>
            </a:r>
            <a:endParaRPr lang="en-GB" sz="2000" dirty="0">
              <a:effectLst/>
              <a:latin typeface="Arial" panose="020B0604020202020204" pitchFamily="34" charset="0"/>
              <a:ea typeface="Aptos" panose="020B0004020202020204" pitchFamily="34" charset="0"/>
              <a:cs typeface="Aptos" panose="020B0004020202020204" pitchFamily="34" charset="0"/>
            </a:endParaRPr>
          </a:p>
          <a:p>
            <a:pPr>
              <a:buNone/>
            </a:pPr>
            <a:endParaRPr lang="en-GB" dirty="0">
              <a:latin typeface="Arial" panose="020B06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4212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90B-93FB-8591-A9FE-7A54DBF4B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F3530-7799-48F9-B99F-B72F3EF590C4}"/>
              </a:ext>
            </a:extLst>
          </p:cNvPr>
          <p:cNvSpPr>
            <a:spLocks noGrp="1"/>
          </p:cNvSpPr>
          <p:nvPr>
            <p:ph type="title"/>
          </p:nvPr>
        </p:nvSpPr>
        <p:spPr>
          <a:xfrm>
            <a:off x="491490" y="286603"/>
            <a:ext cx="11209020" cy="776387"/>
          </a:xfrm>
        </p:spPr>
        <p:txBody>
          <a:bodyPr>
            <a:normAutofit fontScale="90000"/>
          </a:bodyPr>
          <a:lstStyle/>
          <a:p>
            <a:r>
              <a:rPr lang="en-GB" b="1" dirty="0">
                <a:solidFill>
                  <a:srgbClr val="00B0F0"/>
                </a:solidFill>
              </a:rPr>
              <a:t>Hertfordshire's Victim Awareness Conference 2026</a:t>
            </a:r>
          </a:p>
        </p:txBody>
      </p:sp>
      <p:sp>
        <p:nvSpPr>
          <p:cNvPr id="5" name="TextBox 4">
            <a:extLst>
              <a:ext uri="{FF2B5EF4-FFF2-40B4-BE49-F238E27FC236}">
                <a16:creationId xmlns:a16="http://schemas.microsoft.com/office/drawing/2014/main" id="{413E9EFA-F894-B1AA-4666-59F26A27719D}"/>
              </a:ext>
            </a:extLst>
          </p:cNvPr>
          <p:cNvSpPr txBox="1"/>
          <p:nvPr/>
        </p:nvSpPr>
        <p:spPr>
          <a:xfrm>
            <a:off x="491490" y="1217791"/>
            <a:ext cx="12035790" cy="677108"/>
          </a:xfrm>
          <a:prstGeom prst="rect">
            <a:avLst/>
          </a:prstGeom>
          <a:noFill/>
        </p:spPr>
        <p:txBody>
          <a:bodyPr wrap="square">
            <a:spAutoFit/>
          </a:bodyPr>
          <a:lstStyle/>
          <a:p>
            <a:r>
              <a:rPr lang="en-GB" sz="2000" b="1" dirty="0"/>
              <a:t>Tickets now available for Hertfordshire's Victim Awareness Conference 2026 on Tuesday 24</a:t>
            </a:r>
            <a:r>
              <a:rPr lang="en-GB" sz="2000" b="1" baseline="30000" dirty="0"/>
              <a:t>th</a:t>
            </a:r>
            <a:r>
              <a:rPr lang="en-GB" sz="2000" b="1" dirty="0"/>
              <a:t> March! </a:t>
            </a:r>
          </a:p>
          <a:p>
            <a:endParaRPr lang="en-GB" b="1" dirty="0"/>
          </a:p>
        </p:txBody>
      </p:sp>
      <p:sp>
        <p:nvSpPr>
          <p:cNvPr id="7" name="TextBox 6">
            <a:extLst>
              <a:ext uri="{FF2B5EF4-FFF2-40B4-BE49-F238E27FC236}">
                <a16:creationId xmlns:a16="http://schemas.microsoft.com/office/drawing/2014/main" id="{AB1F0EB2-312B-775A-4A5A-9661291BFD74}"/>
              </a:ext>
            </a:extLst>
          </p:cNvPr>
          <p:cNvSpPr txBox="1"/>
          <p:nvPr/>
        </p:nvSpPr>
        <p:spPr>
          <a:xfrm>
            <a:off x="491490" y="1644656"/>
            <a:ext cx="6560820" cy="3785652"/>
          </a:xfrm>
          <a:prstGeom prst="rect">
            <a:avLst/>
          </a:prstGeom>
          <a:solidFill>
            <a:schemeClr val="accent4">
              <a:lumMod val="20000"/>
              <a:lumOff val="80000"/>
            </a:schemeClr>
          </a:solidFill>
        </p:spPr>
        <p:txBody>
          <a:bodyPr wrap="square">
            <a:spAutoFit/>
          </a:bodyPr>
          <a:lstStyle/>
          <a:p>
            <a:r>
              <a:rPr lang="en-GB" sz="2400" b="1" dirty="0"/>
              <a:t>Beacon's Annual Victim Awareness Conference</a:t>
            </a:r>
            <a:r>
              <a:rPr lang="en-GB" sz="2400" dirty="0"/>
              <a:t> at the </a:t>
            </a:r>
            <a:r>
              <a:rPr lang="en-GB" sz="2400" b="1" dirty="0"/>
              <a:t>Fielder Centre</a:t>
            </a:r>
            <a:r>
              <a:rPr lang="en-GB" sz="2400" dirty="0"/>
              <a:t> for a day of learning, networking and reflection. </a:t>
            </a:r>
          </a:p>
          <a:p>
            <a:endParaRPr lang="en-GB" sz="2400" dirty="0"/>
          </a:p>
          <a:p>
            <a:r>
              <a:rPr lang="en-GB" dirty="0"/>
              <a:t>This event is all about raising awareness for victims of crime and what they want us to know as professionals in how to respond and support them. </a:t>
            </a: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r>
              <a:rPr lang="en-GB" b="1" dirty="0"/>
              <a:t>Whether you're in a victim advocate role specifically or a Hertfordshire professional or community member who might encounter victims in their work, this conference is for you</a:t>
            </a:r>
          </a:p>
          <a:p>
            <a:endParaRPr lang="en-GB" sz="18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F9462559-9935-04DE-7247-9615F6F60943}"/>
              </a:ext>
            </a:extLst>
          </p:cNvPr>
          <p:cNvPicPr>
            <a:picLocks noChangeAspect="1"/>
          </p:cNvPicPr>
          <p:nvPr/>
        </p:nvPicPr>
        <p:blipFill>
          <a:blip r:embed="rId2"/>
          <a:stretch>
            <a:fillRect/>
          </a:stretch>
        </p:blipFill>
        <p:spPr>
          <a:xfrm>
            <a:off x="7580505" y="2104800"/>
            <a:ext cx="4120005" cy="2113788"/>
          </a:xfrm>
          <a:prstGeom prst="rect">
            <a:avLst/>
          </a:prstGeom>
        </p:spPr>
      </p:pic>
      <p:sp>
        <p:nvSpPr>
          <p:cNvPr id="9" name="TextBox 8">
            <a:extLst>
              <a:ext uri="{FF2B5EF4-FFF2-40B4-BE49-F238E27FC236}">
                <a16:creationId xmlns:a16="http://schemas.microsoft.com/office/drawing/2014/main" id="{372BDF53-BB9E-BAD4-55AD-5CC264F2B888}"/>
              </a:ext>
            </a:extLst>
          </p:cNvPr>
          <p:cNvSpPr txBox="1"/>
          <p:nvPr/>
        </p:nvSpPr>
        <p:spPr>
          <a:xfrm>
            <a:off x="491490" y="5640209"/>
            <a:ext cx="7218555" cy="369332"/>
          </a:xfrm>
          <a:prstGeom prst="rect">
            <a:avLst/>
          </a:prstGeom>
          <a:noFill/>
        </p:spPr>
        <p:txBody>
          <a:bodyPr wrap="square">
            <a:spAutoFit/>
          </a:bodyPr>
          <a:lstStyle/>
          <a:p>
            <a:r>
              <a:rPr lang="en-GB" dirty="0"/>
              <a:t>To book </a:t>
            </a:r>
            <a:r>
              <a:rPr lang="en-GB" b="1" u="sng" dirty="0">
                <a:hlinkClick r:id="rId3"/>
              </a:rPr>
              <a:t>https://BeaconVictimsAwarnessConference2026.eventbrite.com</a:t>
            </a:r>
            <a:r>
              <a:rPr lang="en-GB" b="1" dirty="0"/>
              <a:t> </a:t>
            </a:r>
            <a:endParaRPr lang="en-GB" dirty="0"/>
          </a:p>
        </p:txBody>
      </p:sp>
    </p:spTree>
    <p:extLst>
      <p:ext uri="{BB962C8B-B14F-4D97-AF65-F5344CB8AC3E}">
        <p14:creationId xmlns:p14="http://schemas.microsoft.com/office/powerpoint/2010/main" val="437282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2876-DD74-39FA-18A2-572F4EC647F5}"/>
              </a:ext>
            </a:extLst>
          </p:cNvPr>
          <p:cNvSpPr>
            <a:spLocks noGrp="1"/>
          </p:cNvSpPr>
          <p:nvPr>
            <p:ph type="title"/>
          </p:nvPr>
        </p:nvSpPr>
        <p:spPr>
          <a:xfrm>
            <a:off x="492025" y="286603"/>
            <a:ext cx="10663655" cy="1450757"/>
          </a:xfrm>
        </p:spPr>
        <p:txBody>
          <a:bodyPr/>
          <a:lstStyle/>
          <a:p>
            <a:r>
              <a:rPr lang="en-GB" b="1" dirty="0">
                <a:solidFill>
                  <a:srgbClr val="00B0F0"/>
                </a:solidFill>
              </a:rPr>
              <a:t>Suicide Bereavement Training Course Offer - FEB - MAR 2026</a:t>
            </a:r>
          </a:p>
        </p:txBody>
      </p:sp>
      <p:pic>
        <p:nvPicPr>
          <p:cNvPr id="4" name="Picture 3">
            <a:extLst>
              <a:ext uri="{FF2B5EF4-FFF2-40B4-BE49-F238E27FC236}">
                <a16:creationId xmlns:a16="http://schemas.microsoft.com/office/drawing/2014/main" id="{847B0AA9-2201-14B5-B34D-4D70CA1B82D0}"/>
              </a:ext>
            </a:extLst>
          </p:cNvPr>
          <p:cNvPicPr>
            <a:picLocks noChangeAspect="1"/>
          </p:cNvPicPr>
          <p:nvPr/>
        </p:nvPicPr>
        <p:blipFill>
          <a:blip r:embed="rId2"/>
          <a:stretch>
            <a:fillRect/>
          </a:stretch>
        </p:blipFill>
        <p:spPr>
          <a:xfrm>
            <a:off x="8343900" y="1737360"/>
            <a:ext cx="3097530" cy="4310266"/>
          </a:xfrm>
          <a:prstGeom prst="rect">
            <a:avLst/>
          </a:prstGeom>
        </p:spPr>
      </p:pic>
      <p:sp>
        <p:nvSpPr>
          <p:cNvPr id="6" name="TextBox 5">
            <a:extLst>
              <a:ext uri="{FF2B5EF4-FFF2-40B4-BE49-F238E27FC236}">
                <a16:creationId xmlns:a16="http://schemas.microsoft.com/office/drawing/2014/main" id="{510715E0-F010-113B-AE67-3F220ECCC1AC}"/>
              </a:ext>
            </a:extLst>
          </p:cNvPr>
          <p:cNvSpPr txBox="1"/>
          <p:nvPr/>
        </p:nvSpPr>
        <p:spPr>
          <a:xfrm>
            <a:off x="492025" y="1725930"/>
            <a:ext cx="6343115" cy="4247317"/>
          </a:xfrm>
          <a:prstGeom prst="rect">
            <a:avLst/>
          </a:prstGeom>
          <a:noFill/>
        </p:spPr>
        <p:txBody>
          <a:bodyPr wrap="square">
            <a:spAutoFit/>
          </a:bodyPr>
          <a:lstStyle/>
          <a:p>
            <a:pPr>
              <a:buNone/>
            </a:pPr>
            <a:r>
              <a:rPr lang="en-GB" sz="1800" dirty="0">
                <a:effectLst/>
                <a:ea typeface="Aptos" panose="020B0004020202020204" pitchFamily="34" charset="0"/>
                <a:cs typeface="Aptos" panose="020B0004020202020204" pitchFamily="34" charset="0"/>
              </a:rPr>
              <a:t>Public Health are offering </a:t>
            </a:r>
            <a:r>
              <a:rPr lang="en-GB" sz="1800" b="1" dirty="0">
                <a:effectLst/>
                <a:ea typeface="Aptos" panose="020B0004020202020204" pitchFamily="34" charset="0"/>
                <a:cs typeface="Aptos" panose="020B0004020202020204" pitchFamily="34" charset="0"/>
              </a:rPr>
              <a:t>funded places</a:t>
            </a:r>
            <a:r>
              <a:rPr lang="en-GB" sz="1800" dirty="0">
                <a:effectLst/>
                <a:ea typeface="Aptos" panose="020B0004020202020204" pitchFamily="34" charset="0"/>
                <a:cs typeface="Aptos" panose="020B0004020202020204" pitchFamily="34" charset="0"/>
              </a:rPr>
              <a:t> on a Hertfordshire Suicide Bereavement Training Course.</a:t>
            </a:r>
          </a:p>
          <a:p>
            <a:pPr>
              <a:buNone/>
            </a:pPr>
            <a:r>
              <a:rPr lang="en-GB" sz="1800" dirty="0">
                <a:effectLst/>
                <a:ea typeface="Aptos" panose="020B0004020202020204" pitchFamily="34" charset="0"/>
                <a:cs typeface="Aptos" panose="020B0004020202020204" pitchFamily="34" charset="0"/>
              </a:rPr>
              <a:t> </a:t>
            </a:r>
          </a:p>
          <a:p>
            <a:pPr>
              <a:buNone/>
            </a:pPr>
            <a:r>
              <a:rPr lang="en-GB" sz="1800" b="1" dirty="0">
                <a:effectLst/>
                <a:ea typeface="Aptos" panose="020B0004020202020204" pitchFamily="34" charset="0"/>
                <a:cs typeface="Aptos" panose="020B0004020202020204" pitchFamily="34" charset="0"/>
              </a:rPr>
              <a:t>When and Where:</a:t>
            </a:r>
            <a:r>
              <a:rPr lang="en-GB" sz="1800" dirty="0">
                <a:effectLst/>
                <a:ea typeface="Aptos" panose="020B0004020202020204" pitchFamily="34" charset="0"/>
                <a:cs typeface="Aptos" panose="020B0004020202020204" pitchFamily="34" charset="0"/>
              </a:rPr>
              <a:t> There are five online sessions available between </a:t>
            </a:r>
            <a:r>
              <a:rPr lang="en-GB" sz="1800" u="sng" dirty="0">
                <a:solidFill>
                  <a:srgbClr val="000000"/>
                </a:solidFill>
                <a:effectLst/>
                <a:ea typeface="Aptos" panose="020B0004020202020204" pitchFamily="34" charset="0"/>
                <a:cs typeface="Aptos" panose="020B0004020202020204" pitchFamily="34" charset="0"/>
              </a:rPr>
              <a:t>19 February and 16 March</a:t>
            </a:r>
            <a:r>
              <a:rPr lang="en-GB" sz="1800" dirty="0">
                <a:effectLst/>
                <a:ea typeface="Aptos" panose="020B0004020202020204" pitchFamily="34" charset="0"/>
                <a:cs typeface="Aptos" panose="020B0004020202020204" pitchFamily="34" charset="0"/>
              </a:rPr>
              <a:t>. Each session lasts four hours.</a:t>
            </a:r>
          </a:p>
          <a:p>
            <a:pPr>
              <a:buNone/>
            </a:pPr>
            <a:r>
              <a:rPr lang="en-GB" sz="1800" dirty="0">
                <a:effectLst/>
                <a:ea typeface="Aptos" panose="020B0004020202020204" pitchFamily="34" charset="0"/>
                <a:cs typeface="Aptos" panose="020B0004020202020204" pitchFamily="34" charset="0"/>
              </a:rPr>
              <a:t> </a:t>
            </a:r>
          </a:p>
          <a:p>
            <a:pPr>
              <a:buNone/>
            </a:pPr>
            <a:r>
              <a:rPr lang="en-GB" sz="1800" b="1" dirty="0">
                <a:effectLst/>
                <a:ea typeface="Aptos" panose="020B0004020202020204" pitchFamily="34" charset="0"/>
                <a:cs typeface="Aptos" panose="020B0004020202020204" pitchFamily="34" charset="0"/>
              </a:rPr>
              <a:t>Why</a:t>
            </a:r>
            <a:r>
              <a:rPr lang="en-GB" sz="1800" dirty="0">
                <a:effectLst/>
                <a:ea typeface="Aptos" panose="020B0004020202020204" pitchFamily="34" charset="0"/>
                <a:cs typeface="Aptos" panose="020B0004020202020204" pitchFamily="34" charset="0"/>
              </a:rPr>
              <a:t>: We are keen to ensure staff and volunteers on the frontline feel supported, confident, and equipped to manage this highly sensitive and challenging area of work.</a:t>
            </a:r>
          </a:p>
          <a:p>
            <a:pPr>
              <a:buNone/>
            </a:pPr>
            <a:r>
              <a:rPr lang="en-GB" sz="1800" dirty="0">
                <a:effectLst/>
                <a:ea typeface="Aptos" panose="020B0004020202020204" pitchFamily="34" charset="0"/>
                <a:cs typeface="Aptos" panose="020B0004020202020204" pitchFamily="34" charset="0"/>
              </a:rPr>
              <a:t> </a:t>
            </a:r>
          </a:p>
          <a:p>
            <a:pPr>
              <a:buNone/>
            </a:pPr>
            <a:r>
              <a:rPr lang="en-GB" sz="1800" b="1" dirty="0">
                <a:effectLst/>
                <a:ea typeface="Aptos" panose="020B0004020202020204" pitchFamily="34" charset="0"/>
                <a:cs typeface="Aptos" panose="020B0004020202020204" pitchFamily="34" charset="0"/>
              </a:rPr>
              <a:t>Who for</a:t>
            </a:r>
            <a:r>
              <a:rPr lang="en-GB" sz="1800" dirty="0">
                <a:effectLst/>
                <a:ea typeface="Aptos" panose="020B0004020202020204" pitchFamily="34" charset="0"/>
                <a:cs typeface="Aptos" panose="020B0004020202020204" pitchFamily="34" charset="0"/>
              </a:rPr>
              <a:t>: Please do share this opportunity with your teams/partners as appropriate and encourage staff/volunteers to </a:t>
            </a:r>
            <a:r>
              <a:rPr lang="en-GB" sz="1800" u="sng" dirty="0">
                <a:solidFill>
                  <a:srgbClr val="000000"/>
                </a:solidFill>
                <a:effectLst/>
                <a:ea typeface="Aptos" panose="020B0004020202020204" pitchFamily="34" charset="0"/>
                <a:cs typeface="Aptos" panose="020B0004020202020204" pitchFamily="34" charset="0"/>
              </a:rPr>
              <a:t>book as soon as possible to secure a place</a:t>
            </a:r>
            <a:r>
              <a:rPr lang="en-GB" sz="1800" dirty="0">
                <a:effectLst/>
                <a:ea typeface="Aptos" panose="020B0004020202020204" pitchFamily="34" charset="0"/>
                <a:cs typeface="Aptos" panose="020B0004020202020204" pitchFamily="34" charset="0"/>
              </a:rPr>
              <a:t>.</a:t>
            </a:r>
          </a:p>
          <a:p>
            <a:pPr>
              <a:buNone/>
            </a:pPr>
            <a:endParaRPr lang="en-GB" dirty="0">
              <a:latin typeface="Arial" panose="020B0604020202020204" pitchFamily="34" charset="0"/>
              <a:ea typeface="Aptos" panose="020B0004020202020204" pitchFamily="34" charset="0"/>
              <a:cs typeface="Aptos" panose="020B0004020202020204" pitchFamily="34" charset="0"/>
            </a:endParaRPr>
          </a:p>
          <a:p>
            <a:pPr>
              <a:buNone/>
            </a:pPr>
            <a:r>
              <a:rPr lang="en-GB" b="1" dirty="0"/>
              <a:t>Booking:</a:t>
            </a:r>
            <a:r>
              <a:rPr lang="en-GB" dirty="0"/>
              <a:t> </a:t>
            </a:r>
            <a:r>
              <a:rPr lang="en-GB" dirty="0">
                <a:hlinkClick r:id="rId3"/>
              </a:rPr>
              <a:t>Public Health Training | Hertfordshire County Council</a:t>
            </a:r>
            <a:r>
              <a:rPr lang="en-GB" sz="1800" dirty="0">
                <a:effectLst/>
                <a:latin typeface="Arial" panose="020B060402020202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CBC19C36-A448-762E-50D1-3321EAA2589F}"/>
              </a:ext>
            </a:extLst>
          </p:cNvPr>
          <p:cNvSpPr txBox="1"/>
          <p:nvPr/>
        </p:nvSpPr>
        <p:spPr>
          <a:xfrm>
            <a:off x="6879454" y="4080510"/>
            <a:ext cx="1444563" cy="646331"/>
          </a:xfrm>
          <a:prstGeom prst="rect">
            <a:avLst/>
          </a:prstGeom>
          <a:noFill/>
        </p:spPr>
        <p:txBody>
          <a:bodyPr wrap="none" rtlCol="0">
            <a:spAutoFit/>
          </a:bodyPr>
          <a:lstStyle/>
          <a:p>
            <a:r>
              <a:rPr lang="en-GB" b="1" dirty="0"/>
              <a:t>MORE INFO:-</a:t>
            </a:r>
          </a:p>
          <a:p>
            <a:endParaRPr lang="en-GB" dirty="0"/>
          </a:p>
        </p:txBody>
      </p:sp>
      <p:graphicFrame>
        <p:nvGraphicFramePr>
          <p:cNvPr id="8" name="Object 7">
            <a:extLst>
              <a:ext uri="{FF2B5EF4-FFF2-40B4-BE49-F238E27FC236}">
                <a16:creationId xmlns:a16="http://schemas.microsoft.com/office/drawing/2014/main" id="{E3FFEB62-E642-0907-05DF-2B1F0A2B5774}"/>
              </a:ext>
            </a:extLst>
          </p:cNvPr>
          <p:cNvGraphicFramePr>
            <a:graphicFrameLocks noChangeAspect="1"/>
          </p:cNvGraphicFramePr>
          <p:nvPr>
            <p:extLst>
              <p:ext uri="{D42A27DB-BD31-4B8C-83A1-F6EECF244321}">
                <p14:modId xmlns:p14="http://schemas.microsoft.com/office/powerpoint/2010/main" val="4284993018"/>
              </p:ext>
            </p:extLst>
          </p:nvPr>
        </p:nvGraphicFramePr>
        <p:xfrm>
          <a:off x="7033759" y="4543108"/>
          <a:ext cx="1111522" cy="1252478"/>
        </p:xfrm>
        <a:graphic>
          <a:graphicData uri="http://schemas.openxmlformats.org/presentationml/2006/ole">
            <mc:AlternateContent xmlns:mc="http://schemas.openxmlformats.org/markup-compatibility/2006">
              <mc:Choice xmlns:v="urn:schemas-microsoft-com:vml" Requires="v">
                <p:oleObj name="Acrobat Document" showAsIcon="1" r:id="rId4" imgW="914608" imgH="806335" progId="AcroExch.Document.DC">
                  <p:embed/>
                </p:oleObj>
              </mc:Choice>
              <mc:Fallback>
                <p:oleObj name="Acrobat Document" showAsIcon="1" r:id="rId4" imgW="914608" imgH="806335" progId="AcroExch.Document.DC">
                  <p:embed/>
                  <p:pic>
                    <p:nvPicPr>
                      <p:cNvPr id="0" name=""/>
                      <p:cNvPicPr/>
                      <p:nvPr/>
                    </p:nvPicPr>
                    <p:blipFill>
                      <a:blip r:embed="rId5"/>
                      <a:stretch>
                        <a:fillRect/>
                      </a:stretch>
                    </p:blipFill>
                    <p:spPr>
                      <a:xfrm>
                        <a:off x="7033759" y="4543108"/>
                        <a:ext cx="1111522" cy="1252478"/>
                      </a:xfrm>
                      <a:prstGeom prst="rect">
                        <a:avLst/>
                      </a:prstGeom>
                    </p:spPr>
                  </p:pic>
                </p:oleObj>
              </mc:Fallback>
            </mc:AlternateContent>
          </a:graphicData>
        </a:graphic>
      </p:graphicFrame>
    </p:spTree>
    <p:extLst>
      <p:ext uri="{BB962C8B-B14F-4D97-AF65-F5344CB8AC3E}">
        <p14:creationId xmlns:p14="http://schemas.microsoft.com/office/powerpoint/2010/main" val="191333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CDF6-2F44-2D56-92B4-463E49453685}"/>
              </a:ext>
            </a:extLst>
          </p:cNvPr>
          <p:cNvSpPr>
            <a:spLocks noGrp="1"/>
          </p:cNvSpPr>
          <p:nvPr>
            <p:ph type="title"/>
          </p:nvPr>
        </p:nvSpPr>
        <p:spPr>
          <a:xfrm>
            <a:off x="518160" y="311457"/>
            <a:ext cx="10058400" cy="1450757"/>
          </a:xfrm>
        </p:spPr>
        <p:txBody>
          <a:bodyPr/>
          <a:lstStyle/>
          <a:p>
            <a:r>
              <a:rPr lang="en-GB" b="1" dirty="0">
                <a:solidFill>
                  <a:srgbClr val="00B0F0"/>
                </a:solidFill>
              </a:rPr>
              <a:t>NHS England Tik Tok Safeguarding Alert </a:t>
            </a:r>
            <a:br>
              <a:rPr lang="en-GB" dirty="0">
                <a:solidFill>
                  <a:srgbClr val="00B0F0"/>
                </a:solidFill>
              </a:rPr>
            </a:br>
            <a:endParaRPr lang="en-GB" dirty="0">
              <a:solidFill>
                <a:srgbClr val="00B0F0"/>
              </a:solidFill>
            </a:endParaRPr>
          </a:p>
        </p:txBody>
      </p:sp>
      <p:sp>
        <p:nvSpPr>
          <p:cNvPr id="4" name="TextBox 3">
            <a:extLst>
              <a:ext uri="{FF2B5EF4-FFF2-40B4-BE49-F238E27FC236}">
                <a16:creationId xmlns:a16="http://schemas.microsoft.com/office/drawing/2014/main" id="{6E40A659-B80D-779B-95F1-E7FEDF2E0CB5}"/>
              </a:ext>
            </a:extLst>
          </p:cNvPr>
          <p:cNvSpPr txBox="1"/>
          <p:nvPr/>
        </p:nvSpPr>
        <p:spPr>
          <a:xfrm>
            <a:off x="518160" y="1512302"/>
            <a:ext cx="5577840" cy="1938992"/>
          </a:xfrm>
          <a:prstGeom prst="rect">
            <a:avLst/>
          </a:prstGeom>
          <a:noFill/>
        </p:spPr>
        <p:txBody>
          <a:bodyPr wrap="square">
            <a:spAutoFit/>
          </a:bodyPr>
          <a:lstStyle/>
          <a:p>
            <a:r>
              <a:rPr lang="en-GB" sz="2000" b="0" i="0" u="none" strike="noStrike" baseline="0" dirty="0">
                <a:solidFill>
                  <a:srgbClr val="000000"/>
                </a:solidFill>
                <a:latin typeface="Arial" panose="020B0604020202020204" pitchFamily="34" charset="0"/>
              </a:rPr>
              <a:t>We have been made aware by Essex Children’s Services, of some concerning activity relating to, two young adults, who may be having contact with CYPs on or previously on, CAMHS inpatient wards and are encouraging self-harm. </a:t>
            </a:r>
            <a:endParaRPr lang="en-GB" sz="2000" dirty="0"/>
          </a:p>
        </p:txBody>
      </p:sp>
      <p:sp>
        <p:nvSpPr>
          <p:cNvPr id="6" name="TextBox 5">
            <a:extLst>
              <a:ext uri="{FF2B5EF4-FFF2-40B4-BE49-F238E27FC236}">
                <a16:creationId xmlns:a16="http://schemas.microsoft.com/office/drawing/2014/main" id="{233C8A82-CB15-F4B5-D268-2076C9910F00}"/>
              </a:ext>
            </a:extLst>
          </p:cNvPr>
          <p:cNvSpPr txBox="1"/>
          <p:nvPr/>
        </p:nvSpPr>
        <p:spPr>
          <a:xfrm>
            <a:off x="518160" y="3661330"/>
            <a:ext cx="5894672" cy="2308324"/>
          </a:xfrm>
          <a:prstGeom prst="rect">
            <a:avLst/>
          </a:prstGeom>
          <a:noFill/>
        </p:spPr>
        <p:txBody>
          <a:bodyPr wrap="square">
            <a:spAutoFit/>
          </a:bodyPr>
          <a:lstStyle/>
          <a:p>
            <a:r>
              <a:rPr lang="en-GB" sz="1800" b="0" i="0" u="none" strike="noStrike" baseline="0" dirty="0">
                <a:solidFill>
                  <a:srgbClr val="000000"/>
                </a:solidFill>
                <a:latin typeface="Arial" panose="020B0604020202020204" pitchFamily="34" charset="0"/>
              </a:rPr>
              <a:t>Our concern relates specifically to the potential of previous and possible current connections, with these two individuals, and a TikTok account which our CYP’s may be following. </a:t>
            </a:r>
            <a:r>
              <a:rPr lang="en-GB" sz="1800" b="0" i="1" u="none" strike="noStrike" baseline="0" dirty="0">
                <a:solidFill>
                  <a:srgbClr val="000000"/>
                </a:solidFill>
                <a:latin typeface="Arial" panose="020B0604020202020204" pitchFamily="34" charset="0"/>
              </a:rPr>
              <a:t>One of the individuals has approximately 3,000 followers on TikTok and appears keen to maintain this following, which may be a motivating factor for them to engage with vulnerable young people. </a:t>
            </a:r>
            <a:endParaRPr lang="en-GB" dirty="0"/>
          </a:p>
        </p:txBody>
      </p:sp>
      <p:sp>
        <p:nvSpPr>
          <p:cNvPr id="8" name="TextBox 7">
            <a:extLst>
              <a:ext uri="{FF2B5EF4-FFF2-40B4-BE49-F238E27FC236}">
                <a16:creationId xmlns:a16="http://schemas.microsoft.com/office/drawing/2014/main" id="{9C1B3790-F734-30D2-217D-86BB457B55E7}"/>
              </a:ext>
            </a:extLst>
          </p:cNvPr>
          <p:cNvSpPr txBox="1"/>
          <p:nvPr/>
        </p:nvSpPr>
        <p:spPr>
          <a:xfrm>
            <a:off x="6557211" y="1337519"/>
            <a:ext cx="5577840" cy="3416320"/>
          </a:xfrm>
          <a:prstGeom prst="rect">
            <a:avLst/>
          </a:prstGeom>
          <a:solidFill>
            <a:schemeClr val="accent4">
              <a:lumMod val="20000"/>
              <a:lumOff val="80000"/>
            </a:schemeClr>
          </a:solidFill>
        </p:spPr>
        <p:txBody>
          <a:bodyPr wrap="square">
            <a:spAutoFit/>
          </a:bodyPr>
          <a:lstStyle/>
          <a:p>
            <a:r>
              <a:rPr lang="en-GB" sz="1800" b="1" i="1" u="none" strike="noStrike" baseline="0" dirty="0">
                <a:solidFill>
                  <a:srgbClr val="000000"/>
                </a:solidFill>
                <a:latin typeface="Arial" panose="020B0604020202020204" pitchFamily="34" charset="0"/>
              </a:rPr>
              <a:t>Action suggested: </a:t>
            </a: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1" u="none" strike="noStrike" baseline="0" dirty="0">
                <a:solidFill>
                  <a:srgbClr val="000000"/>
                </a:solidFill>
                <a:latin typeface="Arial" panose="020B0604020202020204" pitchFamily="34" charset="0"/>
              </a:rPr>
              <a:t>To remind parents/carers and the bill payer of any mobile device, of their responsibility to monitor the content and share any safeguarding concerns. </a:t>
            </a: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1" u="none" strike="noStrike" baseline="0" dirty="0">
                <a:solidFill>
                  <a:srgbClr val="000000"/>
                </a:solidFill>
                <a:latin typeface="Arial" panose="020B0604020202020204" pitchFamily="34" charset="0"/>
              </a:rPr>
              <a:t>Individuals and teams to consider any contact vulnerable children or young adults maybe having with the digital community or following online </a:t>
            </a: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1" u="none" strike="noStrike" baseline="0" dirty="0">
                <a:solidFill>
                  <a:srgbClr val="000000"/>
                </a:solidFill>
                <a:latin typeface="Arial" panose="020B0604020202020204" pitchFamily="34" charset="0"/>
              </a:rPr>
              <a:t>Inpatient units to ensure all policies and process are followed when visits are arranged by external parties/adults </a:t>
            </a:r>
            <a:endParaRPr lang="en-GB"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1800" b="0" i="1" u="none" strike="noStrike" baseline="0" dirty="0">
                <a:solidFill>
                  <a:srgbClr val="000000"/>
                </a:solidFill>
                <a:latin typeface="Arial" panose="020B0604020202020204" pitchFamily="34" charset="0"/>
              </a:rPr>
              <a:t>To ensure parents/carers have access to resources available to support safe online activity. </a:t>
            </a:r>
            <a:endParaRPr lang="en-GB" sz="1800" b="0" i="0" u="none" strike="noStrike" baseline="0" dirty="0">
              <a:solidFill>
                <a:srgbClr val="000000"/>
              </a:solidFill>
              <a:latin typeface="Arial" panose="020B0604020202020204" pitchFamily="34" charset="0"/>
            </a:endParaRPr>
          </a:p>
        </p:txBody>
      </p:sp>
      <p:sp>
        <p:nvSpPr>
          <p:cNvPr id="11" name="Rectangle 4">
            <a:extLst>
              <a:ext uri="{FF2B5EF4-FFF2-40B4-BE49-F238E27FC236}">
                <a16:creationId xmlns:a16="http://schemas.microsoft.com/office/drawing/2014/main" id="{522D233E-89FC-B2EF-0D78-A28E520ECF8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71035A1C-2656-8F56-7AC9-075C2EE192A6}"/>
              </a:ext>
            </a:extLst>
          </p:cNvPr>
          <p:cNvSpPr txBox="1"/>
          <p:nvPr/>
        </p:nvSpPr>
        <p:spPr>
          <a:xfrm>
            <a:off x="6582661" y="5065295"/>
            <a:ext cx="1816075" cy="369332"/>
          </a:xfrm>
          <a:prstGeom prst="rect">
            <a:avLst/>
          </a:prstGeom>
          <a:noFill/>
        </p:spPr>
        <p:txBody>
          <a:bodyPr wrap="none" rtlCol="0">
            <a:spAutoFit/>
          </a:bodyPr>
          <a:lstStyle/>
          <a:p>
            <a:r>
              <a:rPr lang="en-GB" dirty="0"/>
              <a:t>Read More here: </a:t>
            </a:r>
          </a:p>
        </p:txBody>
      </p:sp>
      <p:graphicFrame>
        <p:nvGraphicFramePr>
          <p:cNvPr id="15" name="Object 14">
            <a:extLst>
              <a:ext uri="{FF2B5EF4-FFF2-40B4-BE49-F238E27FC236}">
                <a16:creationId xmlns:a16="http://schemas.microsoft.com/office/drawing/2014/main" id="{D3646019-C385-0448-07B6-D6BEC8F9E5C1}"/>
              </a:ext>
            </a:extLst>
          </p:cNvPr>
          <p:cNvGraphicFramePr>
            <a:graphicFrameLocks noChangeAspect="1"/>
          </p:cNvGraphicFramePr>
          <p:nvPr>
            <p:extLst>
              <p:ext uri="{D42A27DB-BD31-4B8C-83A1-F6EECF244321}">
                <p14:modId xmlns:p14="http://schemas.microsoft.com/office/powerpoint/2010/main" val="3442868742"/>
              </p:ext>
            </p:extLst>
          </p:nvPr>
        </p:nvGraphicFramePr>
        <p:xfrm>
          <a:off x="8568565" y="4925178"/>
          <a:ext cx="1748589" cy="1542158"/>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0" name=""/>
                      <p:cNvPicPr/>
                      <p:nvPr/>
                    </p:nvPicPr>
                    <p:blipFill>
                      <a:blip r:embed="rId3"/>
                      <a:stretch>
                        <a:fillRect/>
                      </a:stretch>
                    </p:blipFill>
                    <p:spPr>
                      <a:xfrm>
                        <a:off x="8568565" y="4925178"/>
                        <a:ext cx="1748589" cy="1542158"/>
                      </a:xfrm>
                      <a:prstGeom prst="rect">
                        <a:avLst/>
                      </a:prstGeom>
                    </p:spPr>
                  </p:pic>
                </p:oleObj>
              </mc:Fallback>
            </mc:AlternateContent>
          </a:graphicData>
        </a:graphic>
      </p:graphicFrame>
    </p:spTree>
    <p:extLst>
      <p:ext uri="{BB962C8B-B14F-4D97-AF65-F5344CB8AC3E}">
        <p14:creationId xmlns:p14="http://schemas.microsoft.com/office/powerpoint/2010/main" val="37187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11A07-70FE-31F9-D04C-3052E9B36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2761F-5530-D235-C8B7-B0C688C1D1BC}"/>
              </a:ext>
            </a:extLst>
          </p:cNvPr>
          <p:cNvSpPr>
            <a:spLocks noGrp="1"/>
          </p:cNvSpPr>
          <p:nvPr>
            <p:ph type="title"/>
          </p:nvPr>
        </p:nvSpPr>
        <p:spPr>
          <a:xfrm>
            <a:off x="583853" y="591403"/>
            <a:ext cx="10664190" cy="1450757"/>
          </a:xfrm>
        </p:spPr>
        <p:txBody>
          <a:bodyPr>
            <a:normAutofit fontScale="90000"/>
          </a:bodyPr>
          <a:lstStyle/>
          <a:p>
            <a:r>
              <a:rPr lang="en-GB" b="1" dirty="0">
                <a:solidFill>
                  <a:srgbClr val="00B0F0"/>
                </a:solidFill>
              </a:rPr>
              <a:t>Free - Introduction to working with separated migrant children</a:t>
            </a:r>
            <a:br>
              <a:rPr lang="en-GB" b="1" dirty="0">
                <a:solidFill>
                  <a:srgbClr val="00B0F0"/>
                </a:solidFill>
              </a:rPr>
            </a:br>
            <a:endParaRPr lang="en-GB" b="1" dirty="0">
              <a:solidFill>
                <a:srgbClr val="00B0F0"/>
              </a:solidFill>
            </a:endParaRPr>
          </a:p>
        </p:txBody>
      </p:sp>
      <p:sp>
        <p:nvSpPr>
          <p:cNvPr id="4" name="TextBox 3">
            <a:extLst>
              <a:ext uri="{FF2B5EF4-FFF2-40B4-BE49-F238E27FC236}">
                <a16:creationId xmlns:a16="http://schemas.microsoft.com/office/drawing/2014/main" id="{7A5E3656-FA26-82C6-B70F-D62748A5E039}"/>
              </a:ext>
            </a:extLst>
          </p:cNvPr>
          <p:cNvSpPr txBox="1"/>
          <p:nvPr/>
        </p:nvSpPr>
        <p:spPr>
          <a:xfrm>
            <a:off x="665016" y="1716333"/>
            <a:ext cx="9119064" cy="461665"/>
          </a:xfrm>
          <a:prstGeom prst="rect">
            <a:avLst/>
          </a:prstGeom>
          <a:noFill/>
        </p:spPr>
        <p:txBody>
          <a:bodyPr wrap="square" rtlCol="0">
            <a:spAutoFit/>
          </a:bodyPr>
          <a:lstStyle/>
          <a:p>
            <a:r>
              <a:rPr lang="en-GB" sz="2400" b="1" dirty="0"/>
              <a:t>1 hour training sessions available between: 19-03-2026,  19-06-2026</a:t>
            </a:r>
            <a:endParaRPr lang="en-GB" sz="2400" dirty="0"/>
          </a:p>
        </p:txBody>
      </p:sp>
      <p:sp>
        <p:nvSpPr>
          <p:cNvPr id="5" name="TextBox 4">
            <a:extLst>
              <a:ext uri="{FF2B5EF4-FFF2-40B4-BE49-F238E27FC236}">
                <a16:creationId xmlns:a16="http://schemas.microsoft.com/office/drawing/2014/main" id="{F546DD0C-DA99-412A-D384-6ADC1E46F4D3}"/>
              </a:ext>
            </a:extLst>
          </p:cNvPr>
          <p:cNvSpPr txBox="1"/>
          <p:nvPr/>
        </p:nvSpPr>
        <p:spPr>
          <a:xfrm>
            <a:off x="665015" y="2313837"/>
            <a:ext cx="6229080" cy="3693319"/>
          </a:xfrm>
          <a:prstGeom prst="rect">
            <a:avLst/>
          </a:prstGeom>
          <a:noFill/>
        </p:spPr>
        <p:txBody>
          <a:bodyPr wrap="square" rtlCol="0">
            <a:spAutoFit/>
          </a:bodyPr>
          <a:lstStyle/>
          <a:p>
            <a:r>
              <a:rPr lang="en-GB" dirty="0"/>
              <a:t> </a:t>
            </a:r>
          </a:p>
          <a:p>
            <a:r>
              <a:rPr lang="en-GB" dirty="0"/>
              <a:t>How professionals involved in the care of migrant children can support them</a:t>
            </a:r>
          </a:p>
          <a:p>
            <a:r>
              <a:rPr lang="en-GB" dirty="0"/>
              <a:t> </a:t>
            </a:r>
          </a:p>
          <a:p>
            <a:pPr marL="285750" lvl="0" indent="-285750">
              <a:buFont typeface="Arial" panose="020B0604020202020204" pitchFamily="34" charset="0"/>
              <a:buChar char="•"/>
            </a:pPr>
            <a:r>
              <a:rPr lang="en-GB" dirty="0"/>
              <a:t>Who are migrant children and why do they come to the UK?</a:t>
            </a:r>
          </a:p>
          <a:p>
            <a:pPr marL="285750" lvl="0" indent="-285750">
              <a:buFont typeface="Arial" panose="020B0604020202020204" pitchFamily="34" charset="0"/>
              <a:buChar char="•"/>
            </a:pPr>
            <a:r>
              <a:rPr lang="en-GB" dirty="0"/>
              <a:t>Legal and policy framework</a:t>
            </a:r>
          </a:p>
          <a:p>
            <a:pPr marL="285750" lvl="0" indent="-285750">
              <a:buFont typeface="Arial" panose="020B0604020202020204" pitchFamily="34" charset="0"/>
              <a:buChar char="•"/>
            </a:pPr>
            <a:r>
              <a:rPr lang="en-GB" dirty="0"/>
              <a:t>Upholding their rights</a:t>
            </a:r>
          </a:p>
          <a:p>
            <a:pPr marL="285750" lvl="0" indent="-285750">
              <a:buFont typeface="Arial" panose="020B0604020202020204" pitchFamily="34" charset="0"/>
              <a:buChar char="•"/>
            </a:pPr>
            <a:r>
              <a:rPr lang="en-GB" dirty="0"/>
              <a:t>Protection and safeguarding (including risks and vulnerabilities</a:t>
            </a:r>
          </a:p>
          <a:p>
            <a:pPr marL="285750" lvl="0" indent="-285750">
              <a:buFont typeface="Arial" panose="020B0604020202020204" pitchFamily="34" charset="0"/>
              <a:buChar char="•"/>
            </a:pPr>
            <a:r>
              <a:rPr lang="en-GB" dirty="0"/>
              <a:t>Psychosocial Support and Trauma-Informed Care</a:t>
            </a:r>
          </a:p>
          <a:p>
            <a:pPr marL="285750" lvl="0" indent="-285750">
              <a:buFont typeface="Arial" panose="020B0604020202020204" pitchFamily="34" charset="0"/>
              <a:buChar char="•"/>
            </a:pPr>
            <a:r>
              <a:rPr lang="en-GB" dirty="0"/>
              <a:t>Cultural competency</a:t>
            </a:r>
          </a:p>
          <a:p>
            <a:pPr marL="285750" lvl="0" indent="-285750">
              <a:buFont typeface="Arial" panose="020B0604020202020204" pitchFamily="34" charset="0"/>
              <a:buChar char="•"/>
            </a:pPr>
            <a:r>
              <a:rPr lang="en-GB" dirty="0"/>
              <a:t>Multi-Agency collaboration</a:t>
            </a:r>
          </a:p>
          <a:p>
            <a:pPr marL="285750" lvl="0" indent="-285750">
              <a:buFont typeface="Arial" panose="020B0604020202020204" pitchFamily="34" charset="0"/>
              <a:buChar char="•"/>
            </a:pPr>
            <a:r>
              <a:rPr lang="en-GB" dirty="0"/>
              <a:t>Vicarious trauma and self-care</a:t>
            </a:r>
          </a:p>
        </p:txBody>
      </p:sp>
      <p:sp>
        <p:nvSpPr>
          <p:cNvPr id="8" name="TextBox 7">
            <a:extLst>
              <a:ext uri="{FF2B5EF4-FFF2-40B4-BE49-F238E27FC236}">
                <a16:creationId xmlns:a16="http://schemas.microsoft.com/office/drawing/2014/main" id="{DE7E759D-F2C2-B64B-25E1-6995CC7CCE38}"/>
              </a:ext>
            </a:extLst>
          </p:cNvPr>
          <p:cNvSpPr txBox="1"/>
          <p:nvPr/>
        </p:nvSpPr>
        <p:spPr>
          <a:xfrm>
            <a:off x="7042230" y="2569072"/>
            <a:ext cx="3930570" cy="3170099"/>
          </a:xfrm>
          <a:prstGeom prst="rect">
            <a:avLst/>
          </a:prstGeom>
          <a:solidFill>
            <a:schemeClr val="accent4">
              <a:lumMod val="20000"/>
              <a:lumOff val="80000"/>
            </a:schemeClr>
          </a:solidFill>
        </p:spPr>
        <p:txBody>
          <a:bodyPr wrap="square">
            <a:spAutoFit/>
          </a:bodyPr>
          <a:lstStyle/>
          <a:p>
            <a:pPr>
              <a:buNone/>
            </a:pPr>
            <a:r>
              <a:rPr lang="en-GB" sz="2000" b="1" dirty="0">
                <a:effectLst/>
                <a:latin typeface="Aptos" panose="020B0004020202020204" pitchFamily="34" charset="0"/>
                <a:ea typeface="Aptos" panose="020B0004020202020204" pitchFamily="34" charset="0"/>
                <a:cs typeface="Aptos" panose="020B0004020202020204" pitchFamily="34" charset="0"/>
              </a:rPr>
              <a:t>Who is this training for?</a:t>
            </a: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2000" dirty="0">
                <a:effectLst/>
                <a:latin typeface="Aptos" panose="020B0004020202020204" pitchFamily="34" charset="0"/>
                <a:ea typeface="Aptos" panose="020B0004020202020204" pitchFamily="34" charset="0"/>
                <a:cs typeface="Aptos" panose="020B0004020202020204" pitchFamily="34" charset="0"/>
              </a:rPr>
              <a:t>Social workers, and anyone working, engaged, curious or interested in engaging with separated migrant children in different capacities and organisations</a:t>
            </a:r>
          </a:p>
          <a:p>
            <a:pPr>
              <a:buNone/>
            </a:pPr>
            <a:endParaRPr lang="en-GB" sz="20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2000" dirty="0">
                <a:effectLst/>
                <a:latin typeface="Aptos" panose="020B0004020202020204" pitchFamily="34" charset="0"/>
                <a:ea typeface="Aptos" panose="020B0004020202020204" pitchFamily="34" charset="0"/>
                <a:cs typeface="Aptos" panose="020B0004020202020204" pitchFamily="34" charset="0"/>
              </a:rPr>
              <a:t>Please visit </a:t>
            </a:r>
            <a:r>
              <a:rPr lang="en-GB" sz="2000" dirty="0">
                <a:latin typeface="Aptos" panose="020B0004020202020204" pitchFamily="34" charset="0"/>
                <a:ea typeface="Aptos" panose="020B0004020202020204" pitchFamily="34" charset="0"/>
                <a:cs typeface="Aptos" panose="020B0004020202020204" pitchFamily="34" charset="0"/>
              </a:rPr>
              <a:t>HSCP</a:t>
            </a:r>
            <a:r>
              <a:rPr lang="en-GB" sz="2000" dirty="0">
                <a:effectLst/>
                <a:latin typeface="Aptos" panose="020B0004020202020204" pitchFamily="34" charset="0"/>
                <a:ea typeface="Aptos" panose="020B0004020202020204" pitchFamily="34" charset="0"/>
                <a:cs typeface="Aptos" panose="020B0004020202020204" pitchFamily="34" charset="0"/>
              </a:rPr>
              <a:t> training platform </a:t>
            </a:r>
            <a:r>
              <a:rPr lang="en-GB" sz="20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website</a:t>
            </a:r>
            <a:r>
              <a:rPr lang="en-GB" sz="2000" dirty="0">
                <a:effectLst/>
                <a:latin typeface="Aptos" panose="020B0004020202020204" pitchFamily="34" charset="0"/>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397658685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26103</TotalTime>
  <Words>3017</Words>
  <Application>Microsoft Office PowerPoint</Application>
  <PresentationFormat>Widescreen</PresentationFormat>
  <Paragraphs>276</Paragraphs>
  <Slides>31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Aptos</vt:lpstr>
      <vt:lpstr>Arial</vt:lpstr>
      <vt:lpstr>Calibri</vt:lpstr>
      <vt:lpstr>Calibri Light</vt:lpstr>
      <vt:lpstr>Open Sans</vt:lpstr>
      <vt:lpstr>Retrospect</vt:lpstr>
      <vt:lpstr>Acrobat Document</vt:lpstr>
      <vt:lpstr>Families First  News sharing   Keeping in Touch  Karen Dorney Head of Service  SUPPORTING FAMILIES | CHILDRENS SERVICES  </vt:lpstr>
      <vt:lpstr>Workforce Development</vt:lpstr>
      <vt:lpstr>  HCC Children’s Services Participation Team</vt:lpstr>
      <vt:lpstr>HSCP Multi-agency Child Exploitation Strategy</vt:lpstr>
      <vt:lpstr>FREE Webinar - Child Sexual Abuse: Emerging online threats to our children </vt:lpstr>
      <vt:lpstr>Hertfordshire's Victim Awareness Conference 2026</vt:lpstr>
      <vt:lpstr>Suicide Bereavement Training Course Offer - FEB - MAR 2026</vt:lpstr>
      <vt:lpstr>NHS England Tik Tok Safeguarding Alert  </vt:lpstr>
      <vt:lpstr>Free - Introduction to working with separated migrant children </vt:lpstr>
      <vt:lpstr>NEW: Relationships, Sex and Health Education (RSHE)  Statutory guidance and curriculum training opportunity</vt:lpstr>
      <vt:lpstr>OFFICIAL: UKHSA Health Protection Briefing Note</vt:lpstr>
      <vt:lpstr>Youth Mental Health First Aid Training </vt:lpstr>
      <vt:lpstr>Herts Vision Loss – Vision in Motion </vt:lpstr>
      <vt:lpstr>Fifty Thrifty: Exciting Half-Term Adventures Await in Hertfordshire!</vt:lpstr>
      <vt:lpstr>SfYP – Free February half term activities for young people with SEND </vt:lpstr>
      <vt:lpstr>  SPACE – Short Break (SBLO) Clinic – Free 1:1 Advice Sessions   </vt:lpstr>
      <vt:lpstr>  Family Centres Partnership Network Feb-Mar dates and bookings open  </vt:lpstr>
      <vt:lpstr>Beezee Families</vt:lpstr>
      <vt:lpstr>PowerPoint Presentation</vt:lpstr>
      <vt:lpstr>  Healthy Homes for Heathier Lives  </vt:lpstr>
      <vt:lpstr>  Flourish – Refugee and Asylum Seeker Service  Referrals Open   </vt:lpstr>
      <vt:lpstr>  Supporting Links  Free Online courses starting February 6 weekly sessions for parents and carers </vt:lpstr>
      <vt:lpstr>Relationship Support - survey</vt:lpstr>
      <vt:lpstr>Relationship Support </vt:lpstr>
      <vt:lpstr>Parenting Courses</vt:lpstr>
      <vt:lpstr>Key Families First Links</vt:lpstr>
      <vt:lpstr>Early Help Consultations &amp; Personalised Commissioning </vt:lpstr>
      <vt:lpstr>Early Help Consultations </vt:lpstr>
      <vt:lpstr>Early Help Consultations </vt:lpstr>
      <vt:lpstr>Personalised Commissioning</vt:lpstr>
      <vt:lpstr>Personalised Commissioning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Teresa Meehan</cp:lastModifiedBy>
  <cp:revision>335</cp:revision>
  <dcterms:created xsi:type="dcterms:W3CDTF">2022-09-27T12:32:37Z</dcterms:created>
  <dcterms:modified xsi:type="dcterms:W3CDTF">2026-02-12T09:36:41Z</dcterms:modified>
</cp:coreProperties>
</file>