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6"/>
  </p:notesMasterIdLst>
  <p:handoutMasterIdLst>
    <p:handoutMasterId r:id="rId17"/>
  </p:handoutMasterIdLst>
  <p:sldIdLst>
    <p:sldId id="269" r:id="rId2"/>
    <p:sldId id="351" r:id="rId3"/>
    <p:sldId id="363" r:id="rId4"/>
    <p:sldId id="364" r:id="rId5"/>
    <p:sldId id="361" r:id="rId6"/>
    <p:sldId id="362" r:id="rId7"/>
    <p:sldId id="368" r:id="rId8"/>
    <p:sldId id="367" r:id="rId9"/>
    <p:sldId id="369" r:id="rId10"/>
    <p:sldId id="365" r:id="rId11"/>
    <p:sldId id="366" r:id="rId12"/>
    <p:sldId id="324" r:id="rId13"/>
    <p:sldId id="338" r:id="rId14"/>
    <p:sldId id="27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A05D61-22B3-864C-CA67-7C890EE71BA5}" name="Chloe Keane" initials="CK" userId="S::Chloe.Keane@hertfordshire.gov.uk::8a7213f7-7ff0-466a-ab72-17c69895654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56" d="100"/>
          <a:sy n="56" d="100"/>
        </p:scale>
        <p:origin x="1000"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1288"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hyperlink" Target="https://www.hertfordshire.gov.uk/microsites/families-first/early-help-professionals-area/early-help-professionals.aspx" TargetMode="External"/><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hyperlink" Target="https://www.hertfordshire.gov.uk/microsites/families-first/families-first.aspx" TargetMode="External"/><Relationship Id="rId1" Type="http://schemas.openxmlformats.org/officeDocument/2006/relationships/hyperlink" Target="https://www.hertfordshirefamiliesfirst.org.uk/" TargetMode="Externa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hyperlink" Target="https://directory.hertfordshire.gov.uk/information/register-to-add-a-listing" TargetMode="External"/><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hyperlink" Target="mailto:familiesfirst.support@hertfordshire.gov.uk" TargetMode="External"/><Relationship Id="rId9" Type="http://schemas.openxmlformats.org/officeDocument/2006/relationships/image" Target="../media/image21.svg"/><Relationship Id="rId14"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6.png"/><Relationship Id="rId3" Type="http://schemas.openxmlformats.org/officeDocument/2006/relationships/hyperlink" Target="https://www.hertfordshirefamiliesfirst.org.uk/" TargetMode="External"/><Relationship Id="rId7" Type="http://schemas.openxmlformats.org/officeDocument/2006/relationships/image" Target="../media/image22.png"/><Relationship Id="rId12" Type="http://schemas.openxmlformats.org/officeDocument/2006/relationships/hyperlink" Target="mailto:familiesfirst.support@hertfordshire.gov.uk" TargetMode="External"/><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hyperlink" Target="https://www.hertfordshire.gov.uk/microsites/families-first/families-first.aspx" TargetMode="External"/><Relationship Id="rId11" Type="http://schemas.openxmlformats.org/officeDocument/2006/relationships/image" Target="../media/image25.svg"/><Relationship Id="rId5" Type="http://schemas.openxmlformats.org/officeDocument/2006/relationships/image" Target="../media/image21.svg"/><Relationship Id="rId15" Type="http://schemas.openxmlformats.org/officeDocument/2006/relationships/hyperlink" Target="https://directory.hertfordshire.gov.uk/information/register-to-add-a-listing" TargetMode="External"/><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hyperlink" Target="https://www.hertfordshire.gov.uk/microsites/families-first/early-help-professionals-area/early-help-professionals.aspx" TargetMode="External"/><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D265E-A7B4-4946-AD0D-64054BD9CAD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BC401DA-AE9B-4F5C-944A-E30C3BE3D288}">
      <dgm:prSet custT="1"/>
      <dgm:spPr/>
      <dgm:t>
        <a:bodyPr/>
        <a:lstStyle/>
        <a:p>
          <a:pPr>
            <a:lnSpc>
              <a:spcPct val="100000"/>
            </a:lnSpc>
          </a:pPr>
          <a:r>
            <a:rPr lang="en-GB" sz="1400" dirty="0"/>
            <a:t>Keep up-to-date by reading o</a:t>
          </a:r>
          <a:br>
            <a:rPr lang="en-GB" sz="1400" dirty="0"/>
          </a:br>
          <a:r>
            <a:rPr lang="en-GB" sz="1400" dirty="0"/>
            <a:t>latest </a:t>
          </a:r>
          <a:r>
            <a:rPr lang="en-GB" sz="1600" b="1" dirty="0">
              <a:solidFill>
                <a:srgbClr val="00B0F0"/>
              </a:solidFill>
            </a:rPr>
            <a:t>Families First: </a:t>
          </a:r>
          <a:br>
            <a:rPr lang="en-GB" sz="1400" dirty="0"/>
          </a:br>
          <a:r>
            <a:rPr lang="en-GB" sz="1400" dirty="0">
              <a:hlinkClick xmlns:r="http://schemas.openxmlformats.org/officeDocument/2006/relationships" r:id="rId1"/>
            </a:rPr>
            <a:t>Families First News  </a:t>
          </a:r>
          <a:r>
            <a:rPr lang="en-GB" sz="1400" dirty="0"/>
            <a:t>		</a:t>
          </a:r>
          <a:br>
            <a:rPr lang="en-GB" sz="1400" dirty="0"/>
          </a:br>
          <a:endParaRPr lang="en-US" sz="1400" dirty="0"/>
        </a:p>
      </dgm:t>
    </dgm:pt>
    <dgm:pt modelId="{92522B32-5159-45E7-B8AD-62A79E7CFA34}" type="parTrans" cxnId="{8F15D9B4-097B-4CBE-BFBB-626135146AA2}">
      <dgm:prSet/>
      <dgm:spPr/>
      <dgm:t>
        <a:bodyPr/>
        <a:lstStyle/>
        <a:p>
          <a:endParaRPr lang="en-US"/>
        </a:p>
      </dgm:t>
    </dgm:pt>
    <dgm:pt modelId="{76A102D1-8E3D-4193-AFF7-A35B7FA85E02}" type="sibTrans" cxnId="{8F15D9B4-097B-4CBE-BFBB-626135146AA2}">
      <dgm:prSet/>
      <dgm:spPr/>
      <dgm:t>
        <a:bodyPr/>
        <a:lstStyle/>
        <a:p>
          <a:pPr>
            <a:lnSpc>
              <a:spcPct val="100000"/>
            </a:lnSpc>
          </a:pPr>
          <a:endParaRPr lang="en-US"/>
        </a:p>
      </dgm:t>
    </dgm:pt>
    <dgm:pt modelId="{D42D2A20-5651-4A4F-A7AA-A18CAE57EE2B}">
      <dgm:prSet custT="1"/>
      <dgm:spPr/>
      <dgm:t>
        <a:bodyPr/>
        <a:lstStyle/>
        <a:p>
          <a:pPr>
            <a:lnSpc>
              <a:spcPct val="100000"/>
            </a:lnSpc>
          </a:pPr>
          <a:r>
            <a:rPr lang="en-GB" sz="1400" kern="1200" dirty="0">
              <a:solidFill>
                <a:prstClr val="black">
                  <a:hueOff val="0"/>
                  <a:satOff val="0"/>
                  <a:lumOff val="0"/>
                  <a:alphaOff val="0"/>
                </a:prstClr>
              </a:solidFill>
              <a:latin typeface="Calibri" panose="020F0502020204030204"/>
              <a:ea typeface="+mn-ea"/>
              <a:cs typeface="+mn-cs"/>
            </a:rPr>
            <a:t>Link to support for families:-</a:t>
          </a:r>
          <a:br>
            <a:rPr lang="en-GB" sz="1400" kern="1200" dirty="0">
              <a:solidFill>
                <a:prstClr val="black">
                  <a:hueOff val="0"/>
                  <a:satOff val="0"/>
                  <a:lumOff val="0"/>
                  <a:alphaOff val="0"/>
                </a:prstClr>
              </a:solidFill>
              <a:latin typeface="Calibri" panose="020F0502020204030204"/>
              <a:ea typeface="+mn-ea"/>
              <a:cs typeface="+mn-cs"/>
            </a:rPr>
          </a:br>
          <a:r>
            <a:rPr lang="en-GB" sz="1600" b="1" kern="1200" dirty="0">
              <a:solidFill>
                <a:srgbClr val="00B0F0"/>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Families First Website</a:t>
          </a:r>
          <a:br>
            <a:rPr lang="en-GB" sz="1400" kern="1200" dirty="0">
              <a:solidFill>
                <a:prstClr val="black">
                  <a:hueOff val="0"/>
                  <a:satOff val="0"/>
                  <a:lumOff val="0"/>
                  <a:alphaOff val="0"/>
                </a:prstClr>
              </a:solidFill>
              <a:latin typeface="Calibri" panose="020F0502020204030204"/>
              <a:ea typeface="+mn-ea"/>
              <a:cs typeface="+mn-cs"/>
            </a:rPr>
          </a:br>
          <a:endParaRPr lang="en-US" sz="1400" kern="1200" dirty="0">
            <a:solidFill>
              <a:prstClr val="black">
                <a:hueOff val="0"/>
                <a:satOff val="0"/>
                <a:lumOff val="0"/>
                <a:alphaOff val="0"/>
              </a:prstClr>
            </a:solidFill>
            <a:latin typeface="Calibri" panose="020F0502020204030204"/>
            <a:ea typeface="+mn-ea"/>
            <a:cs typeface="+mn-cs"/>
          </a:endParaRPr>
        </a:p>
      </dgm:t>
    </dgm:pt>
    <dgm:pt modelId="{55415D8B-7B2E-40FA-81AC-CB588BF46D93}" type="parTrans" cxnId="{65DC458B-8ADA-4A1C-B5AC-763D480010D6}">
      <dgm:prSet/>
      <dgm:spPr/>
      <dgm:t>
        <a:bodyPr/>
        <a:lstStyle/>
        <a:p>
          <a:endParaRPr lang="en-US"/>
        </a:p>
      </dgm:t>
    </dgm:pt>
    <dgm:pt modelId="{28A01F10-2629-4484-87D7-51D26C243B3C}" type="sibTrans" cxnId="{65DC458B-8ADA-4A1C-B5AC-763D480010D6}">
      <dgm:prSet/>
      <dgm:spPr/>
      <dgm:t>
        <a:bodyPr/>
        <a:lstStyle/>
        <a:p>
          <a:pPr>
            <a:lnSpc>
              <a:spcPct val="100000"/>
            </a:lnSpc>
          </a:pPr>
          <a:endParaRPr lang="en-US"/>
        </a:p>
      </dgm:t>
    </dgm:pt>
    <dgm:pt modelId="{308A0376-F3CA-45ED-8F90-63D1D74DB0D3}">
      <dgm:prSet custT="1"/>
      <dgm:spPr/>
      <dgm:t>
        <a:bodyPr/>
        <a:lstStyle/>
        <a:p>
          <a:pPr>
            <a:lnSpc>
              <a:spcPct val="100000"/>
            </a:lnSpc>
          </a:pPr>
          <a:r>
            <a:rPr lang="en-GB" sz="1600" b="1" kern="1200" dirty="0">
              <a:solidFill>
                <a:srgbClr val="00B0F0"/>
              </a:solidFill>
              <a:latin typeface="Calibri" panose="020F0502020204030204"/>
              <a:ea typeface="+mn-ea"/>
              <a:cs typeface="+mn-cs"/>
            </a:rPr>
            <a:t>Professionals</a:t>
          </a:r>
          <a:r>
            <a:rPr lang="en-GB" sz="1400" kern="1200" dirty="0">
              <a:solidFill>
                <a:prstClr val="black">
                  <a:hueOff val="0"/>
                  <a:satOff val="0"/>
                  <a:lumOff val="0"/>
                  <a:alphaOff val="0"/>
                </a:prstClr>
              </a:solidFill>
              <a:latin typeface="Calibri" panose="020F0502020204030204"/>
              <a:ea typeface="+mn-ea"/>
              <a:cs typeface="+mn-cs"/>
            </a:rPr>
            <a:t> area:-</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Early Help – information for professionals and partners </a:t>
          </a:r>
          <a:endParaRPr lang="en-US" sz="1400" kern="1200" dirty="0">
            <a:solidFill>
              <a:prstClr val="black">
                <a:hueOff val="0"/>
                <a:satOff val="0"/>
                <a:lumOff val="0"/>
                <a:alphaOff val="0"/>
              </a:prstClr>
            </a:solidFill>
            <a:latin typeface="Calibri" panose="020F0502020204030204"/>
            <a:ea typeface="+mn-ea"/>
            <a:cs typeface="+mn-cs"/>
          </a:endParaRPr>
        </a:p>
      </dgm:t>
    </dgm:pt>
    <dgm:pt modelId="{9ADC7C46-DA45-4D39-96A2-D4ED91B52C06}" type="parTrans" cxnId="{D27CD7DF-CC11-47F1-B1BF-B063120E0EDB}">
      <dgm:prSet/>
      <dgm:spPr/>
      <dgm:t>
        <a:bodyPr/>
        <a:lstStyle/>
        <a:p>
          <a:endParaRPr lang="en-US"/>
        </a:p>
      </dgm:t>
    </dgm:pt>
    <dgm:pt modelId="{7F6A3D8D-E69E-4C7F-B46E-CFC85BDC4B60}" type="sibTrans" cxnId="{D27CD7DF-CC11-47F1-B1BF-B063120E0EDB}">
      <dgm:prSet/>
      <dgm:spPr/>
      <dgm:t>
        <a:bodyPr/>
        <a:lstStyle/>
        <a:p>
          <a:pPr>
            <a:lnSpc>
              <a:spcPct val="100000"/>
            </a:lnSpc>
          </a:pPr>
          <a:endParaRPr lang="en-US"/>
        </a:p>
      </dgm:t>
    </dgm:pt>
    <dgm:pt modelId="{D103CA9B-181A-4D4A-BD0A-99A60DEED9B4}">
      <dgm:prSet custT="1"/>
      <dgm:spPr/>
      <dgm:t>
        <a:bodyPr/>
        <a:lstStyle/>
        <a:p>
          <a:pPr>
            <a:lnSpc>
              <a:spcPct val="100000"/>
            </a:lnSpc>
          </a:pPr>
          <a:r>
            <a:rPr lang="en-GB" sz="1400" kern="1200" dirty="0">
              <a:solidFill>
                <a:prstClr val="black">
                  <a:hueOff val="0"/>
                  <a:satOff val="0"/>
                  <a:lumOff val="0"/>
                  <a:alphaOff val="0"/>
                </a:prstClr>
              </a:solidFill>
              <a:latin typeface="Calibri" panose="020F0502020204030204"/>
              <a:ea typeface="+mn-ea"/>
              <a:cs typeface="+mn-cs"/>
            </a:rPr>
            <a:t>For Families First partnership </a:t>
          </a:r>
          <a:br>
            <a:rPr lang="en-GB" sz="1400" kern="1200" dirty="0">
              <a:solidFill>
                <a:prstClr val="black">
                  <a:hueOff val="0"/>
                  <a:satOff val="0"/>
                  <a:lumOff val="0"/>
                  <a:alphaOff val="0"/>
                </a:prstClr>
              </a:solidFill>
              <a:latin typeface="Calibri" panose="020F0502020204030204"/>
              <a:ea typeface="+mn-ea"/>
              <a:cs typeface="+mn-cs"/>
            </a:rPr>
          </a:br>
          <a:r>
            <a:rPr lang="en-GB" sz="1400" kern="1200" dirty="0">
              <a:solidFill>
                <a:prstClr val="black">
                  <a:hueOff val="0"/>
                  <a:satOff val="0"/>
                  <a:lumOff val="0"/>
                  <a:alphaOff val="0"/>
                </a:prstClr>
              </a:solidFill>
              <a:latin typeface="Calibri" panose="020F0502020204030204"/>
              <a:ea typeface="+mn-ea"/>
              <a:cs typeface="+mn-cs"/>
            </a:rPr>
            <a:t>groups, news sharing and general info email:-			 </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4">
                <a:extLst>
                  <a:ext uri="{A12FA001-AC4F-418D-AE19-62706E023703}">
                    <ahyp:hlinkClr xmlns:ahyp="http://schemas.microsoft.com/office/drawing/2018/hyperlinkcolor" val="tx"/>
                  </a:ext>
                </a:extLst>
              </a:hlinkClick>
            </a:rPr>
            <a:t>familiesfirst.support@hertfordshire.gov.uk</a:t>
          </a:r>
          <a:endParaRPr lang="en-US" sz="1400" kern="1200" dirty="0">
            <a:solidFill>
              <a:prstClr val="black">
                <a:hueOff val="0"/>
                <a:satOff val="0"/>
                <a:lumOff val="0"/>
                <a:alphaOff val="0"/>
              </a:prstClr>
            </a:solidFill>
            <a:latin typeface="Calibri" panose="020F0502020204030204"/>
            <a:ea typeface="+mn-ea"/>
            <a:cs typeface="+mn-cs"/>
          </a:endParaRPr>
        </a:p>
      </dgm:t>
    </dgm:pt>
    <dgm:pt modelId="{9381C99A-FA36-48A6-995A-738F59D494F5}" type="parTrans" cxnId="{729AB5AA-1A42-447D-8705-38FD14C11F6C}">
      <dgm:prSet/>
      <dgm:spPr/>
      <dgm:t>
        <a:bodyPr/>
        <a:lstStyle/>
        <a:p>
          <a:endParaRPr lang="en-US"/>
        </a:p>
      </dgm:t>
    </dgm:pt>
    <dgm:pt modelId="{E3D1B1AC-B758-49D8-BB2E-8769AA4DB91B}" type="sibTrans" cxnId="{729AB5AA-1A42-447D-8705-38FD14C11F6C}">
      <dgm:prSet/>
      <dgm:spPr/>
      <dgm:t>
        <a:bodyPr/>
        <a:lstStyle/>
        <a:p>
          <a:pPr>
            <a:lnSpc>
              <a:spcPct val="100000"/>
            </a:lnSpc>
          </a:pPr>
          <a:endParaRPr lang="en-US"/>
        </a:p>
      </dgm:t>
    </dgm:pt>
    <dgm:pt modelId="{83A40B9B-15D3-446E-A594-3ADED060C40A}">
      <dgm:prSet custT="1"/>
      <dgm:spPr/>
      <dgm:t>
        <a:bodyPr/>
        <a:lstStyle/>
        <a:p>
          <a:pPr>
            <a:lnSpc>
              <a:spcPct val="100000"/>
            </a:lnSpc>
          </a:pPr>
          <a:r>
            <a:rPr lang="en-GB" sz="1400" kern="1200" dirty="0">
              <a:solidFill>
                <a:prstClr val="black">
                  <a:hueOff val="0"/>
                  <a:satOff val="0"/>
                  <a:lumOff val="0"/>
                  <a:alphaOff val="0"/>
                </a:prstClr>
              </a:solidFill>
              <a:latin typeface="Calibri" panose="020F0502020204030204"/>
              <a:ea typeface="+mn-ea"/>
              <a:cs typeface="+mn-cs"/>
            </a:rPr>
            <a:t>Ensure your service is listed on the </a:t>
          </a:r>
          <a:r>
            <a:rPr lang="en-GB" sz="1600" b="1" kern="1200" dirty="0">
              <a:solidFill>
                <a:srgbClr val="00B0F0"/>
              </a:solidFill>
              <a:latin typeface="Calibri" panose="020F0502020204030204"/>
              <a:ea typeface="+mn-ea"/>
              <a:cs typeface="+mn-cs"/>
            </a:rPr>
            <a:t>Hertfordshire Directory</a:t>
          </a:r>
          <a:r>
            <a:rPr lang="en-GB" sz="1400" kern="1200" dirty="0">
              <a:solidFill>
                <a:prstClr val="black">
                  <a:hueOff val="0"/>
                  <a:satOff val="0"/>
                  <a:lumOff val="0"/>
                  <a:alphaOff val="0"/>
                </a:prstClr>
              </a:solidFill>
              <a:latin typeface="Calibri" panose="020F0502020204030204"/>
              <a:ea typeface="+mn-ea"/>
              <a:cs typeface="+mn-cs"/>
            </a:rPr>
            <a:t>:- </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5">
                <a:extLst>
                  <a:ext uri="{A12FA001-AC4F-418D-AE19-62706E023703}">
                    <ahyp:hlinkClr xmlns:ahyp="http://schemas.microsoft.com/office/drawing/2018/hyperlinkcolor" val="tx"/>
                  </a:ext>
                </a:extLst>
              </a:hlinkClick>
            </a:rPr>
            <a:t>Register to add a listing | Hertfordshire Directory</a:t>
          </a:r>
          <a:endParaRPr lang="en-US" sz="1400" kern="1200" dirty="0">
            <a:solidFill>
              <a:prstClr val="black">
                <a:hueOff val="0"/>
                <a:satOff val="0"/>
                <a:lumOff val="0"/>
                <a:alphaOff val="0"/>
              </a:prstClr>
            </a:solidFill>
            <a:latin typeface="Calibri" panose="020F0502020204030204"/>
            <a:ea typeface="+mn-ea"/>
            <a:cs typeface="+mn-cs"/>
          </a:endParaRPr>
        </a:p>
      </dgm:t>
    </dgm:pt>
    <dgm:pt modelId="{DC0C4EB1-772C-470E-8BAB-10DAD530FF4A}" type="parTrans" cxnId="{F14E052E-227B-4C78-8ABB-3D9700225F3F}">
      <dgm:prSet/>
      <dgm:spPr/>
      <dgm:t>
        <a:bodyPr/>
        <a:lstStyle/>
        <a:p>
          <a:endParaRPr lang="en-US"/>
        </a:p>
      </dgm:t>
    </dgm:pt>
    <dgm:pt modelId="{B1053754-09CC-4D16-B12C-FB2955B3546F}" type="sibTrans" cxnId="{F14E052E-227B-4C78-8ABB-3D9700225F3F}">
      <dgm:prSet/>
      <dgm:spPr/>
      <dgm:t>
        <a:bodyPr/>
        <a:lstStyle/>
        <a:p>
          <a:endParaRPr lang="en-US"/>
        </a:p>
      </dgm:t>
    </dgm:pt>
    <dgm:pt modelId="{AAF29601-B6E1-448B-B37C-6EB585C99920}" type="pres">
      <dgm:prSet presAssocID="{261D265E-A7B4-4946-AD0D-64054BD9CADD}" presName="root" presStyleCnt="0">
        <dgm:presLayoutVars>
          <dgm:dir/>
          <dgm:resizeHandles val="exact"/>
        </dgm:presLayoutVars>
      </dgm:prSet>
      <dgm:spPr/>
    </dgm:pt>
    <dgm:pt modelId="{53BB1FED-F5DA-4D66-A6A6-5EA50B1A3CBD}" type="pres">
      <dgm:prSet presAssocID="{261D265E-A7B4-4946-AD0D-64054BD9CADD}" presName="container" presStyleCnt="0">
        <dgm:presLayoutVars>
          <dgm:dir/>
          <dgm:resizeHandles val="exact"/>
        </dgm:presLayoutVars>
      </dgm:prSet>
      <dgm:spPr/>
    </dgm:pt>
    <dgm:pt modelId="{27212B56-5B67-4EB3-AC6B-B005F957CA88}" type="pres">
      <dgm:prSet presAssocID="{1BC401DA-AE9B-4F5C-944A-E30C3BE3D288}" presName="compNode" presStyleCnt="0"/>
      <dgm:spPr/>
    </dgm:pt>
    <dgm:pt modelId="{2B9C28E5-C82B-4380-A420-F7E661D18F6A}" type="pres">
      <dgm:prSet presAssocID="{1BC401DA-AE9B-4F5C-944A-E30C3BE3D288}" presName="iconBgRect" presStyleLbl="bgShp" presStyleIdx="0" presStyleCnt="5"/>
      <dgm:spPr/>
    </dgm:pt>
    <dgm:pt modelId="{8FE692B9-8F18-4CB7-B819-8A12993F813E}" type="pres">
      <dgm:prSet presAssocID="{1BC401DA-AE9B-4F5C-944A-E30C3BE3D288}" presName="iconRect" presStyleLbl="node1" presStyleIdx="0"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Newspaper"/>
        </a:ext>
      </dgm:extLst>
    </dgm:pt>
    <dgm:pt modelId="{D10F2933-04F9-4466-9E40-00321B136C06}" type="pres">
      <dgm:prSet presAssocID="{1BC401DA-AE9B-4F5C-944A-E30C3BE3D288}" presName="spaceRect" presStyleCnt="0"/>
      <dgm:spPr/>
    </dgm:pt>
    <dgm:pt modelId="{C577F4CC-A3A7-45A9-A902-4954EC9FA050}" type="pres">
      <dgm:prSet presAssocID="{1BC401DA-AE9B-4F5C-944A-E30C3BE3D288}" presName="textRect" presStyleLbl="revTx" presStyleIdx="0" presStyleCnt="5">
        <dgm:presLayoutVars>
          <dgm:chMax val="1"/>
          <dgm:chPref val="1"/>
        </dgm:presLayoutVars>
      </dgm:prSet>
      <dgm:spPr/>
    </dgm:pt>
    <dgm:pt modelId="{FDC4CCEE-43C0-4672-A37A-491FF34AA8BC}" type="pres">
      <dgm:prSet presAssocID="{76A102D1-8E3D-4193-AFF7-A35B7FA85E02}" presName="sibTrans" presStyleLbl="sibTrans2D1" presStyleIdx="0" presStyleCnt="0"/>
      <dgm:spPr/>
    </dgm:pt>
    <dgm:pt modelId="{69AC9D1D-7C23-4ED5-A7BA-10A1A373C91D}" type="pres">
      <dgm:prSet presAssocID="{D42D2A20-5651-4A4F-A7AA-A18CAE57EE2B}" presName="compNode" presStyleCnt="0"/>
      <dgm:spPr/>
    </dgm:pt>
    <dgm:pt modelId="{94278E55-D1EE-4CDF-BAD5-337230968986}" type="pres">
      <dgm:prSet presAssocID="{D42D2A20-5651-4A4F-A7AA-A18CAE57EE2B}" presName="iconBgRect" presStyleLbl="bgShp" presStyleIdx="1" presStyleCnt="5"/>
      <dgm:spPr/>
    </dgm:pt>
    <dgm:pt modelId="{EB4D32FC-71D3-4FB6-807D-EEDE1327DCF4}" type="pres">
      <dgm:prSet presAssocID="{D42D2A20-5651-4A4F-A7AA-A18CAE57EE2B}" presName="iconRect" presStyleLbl="node1" presStyleIdx="1"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Link"/>
        </a:ext>
      </dgm:extLst>
    </dgm:pt>
    <dgm:pt modelId="{F0FDCC51-3F7B-4ADA-96BF-9FE7D0C83257}" type="pres">
      <dgm:prSet presAssocID="{D42D2A20-5651-4A4F-A7AA-A18CAE57EE2B}" presName="spaceRect" presStyleCnt="0"/>
      <dgm:spPr/>
    </dgm:pt>
    <dgm:pt modelId="{1F9DE7A4-869E-4B01-BED1-02D163E2222C}" type="pres">
      <dgm:prSet presAssocID="{D42D2A20-5651-4A4F-A7AA-A18CAE57EE2B}" presName="textRect" presStyleLbl="revTx" presStyleIdx="1" presStyleCnt="5">
        <dgm:presLayoutVars>
          <dgm:chMax val="1"/>
          <dgm:chPref val="1"/>
        </dgm:presLayoutVars>
      </dgm:prSet>
      <dgm:spPr/>
    </dgm:pt>
    <dgm:pt modelId="{34DC764E-3988-492D-881F-AFA6667D7A9F}" type="pres">
      <dgm:prSet presAssocID="{28A01F10-2629-4484-87D7-51D26C243B3C}" presName="sibTrans" presStyleLbl="sibTrans2D1" presStyleIdx="0" presStyleCnt="0"/>
      <dgm:spPr/>
    </dgm:pt>
    <dgm:pt modelId="{78C1CD73-8304-47E1-B495-368B1F3BBCC7}" type="pres">
      <dgm:prSet presAssocID="{308A0376-F3CA-45ED-8F90-63D1D74DB0D3}" presName="compNode" presStyleCnt="0"/>
      <dgm:spPr/>
    </dgm:pt>
    <dgm:pt modelId="{191F505F-73FD-4298-B1EC-90505CB6F412}" type="pres">
      <dgm:prSet presAssocID="{308A0376-F3CA-45ED-8F90-63D1D74DB0D3}" presName="iconBgRect" presStyleLbl="bgShp" presStyleIdx="2" presStyleCnt="5"/>
      <dgm:spPr/>
    </dgm:pt>
    <dgm:pt modelId="{BEF946DA-7F8C-4E9A-BA97-F6A66C89403B}" type="pres">
      <dgm:prSet presAssocID="{308A0376-F3CA-45ED-8F90-63D1D74DB0D3}" presName="iconRect" presStyleLbl="node1" presStyleIdx="2"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Handshake"/>
        </a:ext>
      </dgm:extLst>
    </dgm:pt>
    <dgm:pt modelId="{DD61BD54-3BE2-4BBB-A5B4-8A24AA46BCD9}" type="pres">
      <dgm:prSet presAssocID="{308A0376-F3CA-45ED-8F90-63D1D74DB0D3}" presName="spaceRect" presStyleCnt="0"/>
      <dgm:spPr/>
    </dgm:pt>
    <dgm:pt modelId="{5A5B14EA-CFFE-462B-A933-65C8C04961A1}" type="pres">
      <dgm:prSet presAssocID="{308A0376-F3CA-45ED-8F90-63D1D74DB0D3}" presName="textRect" presStyleLbl="revTx" presStyleIdx="2" presStyleCnt="5">
        <dgm:presLayoutVars>
          <dgm:chMax val="1"/>
          <dgm:chPref val="1"/>
        </dgm:presLayoutVars>
      </dgm:prSet>
      <dgm:spPr/>
    </dgm:pt>
    <dgm:pt modelId="{B3436AE3-6B71-41DE-8513-38F6979F7CE8}" type="pres">
      <dgm:prSet presAssocID="{7F6A3D8D-E69E-4C7F-B46E-CFC85BDC4B60}" presName="sibTrans" presStyleLbl="sibTrans2D1" presStyleIdx="0" presStyleCnt="0"/>
      <dgm:spPr/>
    </dgm:pt>
    <dgm:pt modelId="{F0F678F4-E607-4A69-9D44-8C0AFE30010F}" type="pres">
      <dgm:prSet presAssocID="{D103CA9B-181A-4D4A-BD0A-99A60DEED9B4}" presName="compNode" presStyleCnt="0"/>
      <dgm:spPr/>
    </dgm:pt>
    <dgm:pt modelId="{D73C423A-E0BC-4CD6-93F4-1CF63C0E4F38}" type="pres">
      <dgm:prSet presAssocID="{D103CA9B-181A-4D4A-BD0A-99A60DEED9B4}" presName="iconBgRect" presStyleLbl="bgShp" presStyleIdx="3" presStyleCnt="5"/>
      <dgm:spPr/>
    </dgm:pt>
    <dgm:pt modelId="{AB641195-C2BA-4A56-889F-E132C580AC34}" type="pres">
      <dgm:prSet presAssocID="{D103CA9B-181A-4D4A-BD0A-99A60DEED9B4}" presName="iconRect" presStyleLbl="node1" presStyleIdx="3" presStyleCnt="5"/>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dgm:spPr>
      <dgm:extLst>
        <a:ext uri="{E40237B7-FDA0-4F09-8148-C483321AD2D9}">
          <dgm14:cNvPr xmlns:dgm14="http://schemas.microsoft.com/office/drawing/2010/diagram" id="0" name="" descr="Envelope"/>
        </a:ext>
      </dgm:extLst>
    </dgm:pt>
    <dgm:pt modelId="{B2455E94-6560-4445-B6A5-483050DCCA5C}" type="pres">
      <dgm:prSet presAssocID="{D103CA9B-181A-4D4A-BD0A-99A60DEED9B4}" presName="spaceRect" presStyleCnt="0"/>
      <dgm:spPr/>
    </dgm:pt>
    <dgm:pt modelId="{72EC3486-6A0A-4729-9DD5-ECDE8BE9FF51}" type="pres">
      <dgm:prSet presAssocID="{D103CA9B-181A-4D4A-BD0A-99A60DEED9B4}" presName="textRect" presStyleLbl="revTx" presStyleIdx="3" presStyleCnt="5">
        <dgm:presLayoutVars>
          <dgm:chMax val="1"/>
          <dgm:chPref val="1"/>
        </dgm:presLayoutVars>
      </dgm:prSet>
      <dgm:spPr/>
    </dgm:pt>
    <dgm:pt modelId="{A1A7AA11-9281-417A-B6EA-36E9644C2EC5}" type="pres">
      <dgm:prSet presAssocID="{E3D1B1AC-B758-49D8-BB2E-8769AA4DB91B}" presName="sibTrans" presStyleLbl="sibTrans2D1" presStyleIdx="0" presStyleCnt="0"/>
      <dgm:spPr/>
    </dgm:pt>
    <dgm:pt modelId="{D1E8CD07-83DA-4517-BD6A-469E6D2A3E57}" type="pres">
      <dgm:prSet presAssocID="{83A40B9B-15D3-446E-A594-3ADED060C40A}" presName="compNode" presStyleCnt="0"/>
      <dgm:spPr/>
    </dgm:pt>
    <dgm:pt modelId="{2AA245C6-E1FD-4FA8-9D8F-561BDBA1C0D0}" type="pres">
      <dgm:prSet presAssocID="{83A40B9B-15D3-446E-A594-3ADED060C40A}" presName="iconBgRect" presStyleLbl="bgShp" presStyleIdx="4" presStyleCnt="5"/>
      <dgm:spPr/>
    </dgm:pt>
    <dgm:pt modelId="{C2351556-2A67-4E6A-9DCB-401AAA9EE664}" type="pres">
      <dgm:prSet presAssocID="{83A40B9B-15D3-446E-A594-3ADED060C40A}" presName="iconRect" presStyleLbl="node1" presStyleIdx="4" presStyleCnt="5"/>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dgm:spPr>
      <dgm:extLst>
        <a:ext uri="{E40237B7-FDA0-4F09-8148-C483321AD2D9}">
          <dgm14:cNvPr xmlns:dgm14="http://schemas.microsoft.com/office/drawing/2010/diagram" id="0" name="" descr="Classroom"/>
        </a:ext>
      </dgm:extLst>
    </dgm:pt>
    <dgm:pt modelId="{AA67E815-6D3D-4C50-B885-EEAB0ED1B61B}" type="pres">
      <dgm:prSet presAssocID="{83A40B9B-15D3-446E-A594-3ADED060C40A}" presName="spaceRect" presStyleCnt="0"/>
      <dgm:spPr/>
    </dgm:pt>
    <dgm:pt modelId="{3CAF1185-E093-4C24-A9D7-6593E159FF80}" type="pres">
      <dgm:prSet presAssocID="{83A40B9B-15D3-446E-A594-3ADED060C40A}" presName="textRect" presStyleLbl="revTx" presStyleIdx="4" presStyleCnt="5" custScaleX="138468" custLinFactNeighborX="18316" custLinFactNeighborY="-3981">
        <dgm:presLayoutVars>
          <dgm:chMax val="1"/>
          <dgm:chPref val="1"/>
        </dgm:presLayoutVars>
      </dgm:prSet>
      <dgm:spPr/>
    </dgm:pt>
  </dgm:ptLst>
  <dgm:cxnLst>
    <dgm:cxn modelId="{2A216E07-3F82-4917-9DAB-A829118EB439}" type="presOf" srcId="{7F6A3D8D-E69E-4C7F-B46E-CFC85BDC4B60}" destId="{B3436AE3-6B71-41DE-8513-38F6979F7CE8}" srcOrd="0" destOrd="0" presId="urn:microsoft.com/office/officeart/2018/2/layout/IconCircleList"/>
    <dgm:cxn modelId="{2416A00C-B0A9-4706-8234-847E8B6D562E}" type="presOf" srcId="{D42D2A20-5651-4A4F-A7AA-A18CAE57EE2B}" destId="{1F9DE7A4-869E-4B01-BED1-02D163E2222C}" srcOrd="0" destOrd="0" presId="urn:microsoft.com/office/officeart/2018/2/layout/IconCircleList"/>
    <dgm:cxn modelId="{6E4C711C-F800-4A4F-BB92-9EE25143ECAA}" type="presOf" srcId="{28A01F10-2629-4484-87D7-51D26C243B3C}" destId="{34DC764E-3988-492D-881F-AFA6667D7A9F}" srcOrd="0" destOrd="0" presId="urn:microsoft.com/office/officeart/2018/2/layout/IconCircleList"/>
    <dgm:cxn modelId="{F14E052E-227B-4C78-8ABB-3D9700225F3F}" srcId="{261D265E-A7B4-4946-AD0D-64054BD9CADD}" destId="{83A40B9B-15D3-446E-A594-3ADED060C40A}" srcOrd="4" destOrd="0" parTransId="{DC0C4EB1-772C-470E-8BAB-10DAD530FF4A}" sibTransId="{B1053754-09CC-4D16-B12C-FB2955B3546F}"/>
    <dgm:cxn modelId="{F96FF766-7399-4F0B-A5D7-EA1714E47E25}" type="presOf" srcId="{83A40B9B-15D3-446E-A594-3ADED060C40A}" destId="{3CAF1185-E093-4C24-A9D7-6593E159FF80}" srcOrd="0" destOrd="0" presId="urn:microsoft.com/office/officeart/2018/2/layout/IconCircleList"/>
    <dgm:cxn modelId="{277B2D6B-E252-469F-9594-85A05FE36458}" type="presOf" srcId="{1BC401DA-AE9B-4F5C-944A-E30C3BE3D288}" destId="{C577F4CC-A3A7-45A9-A902-4954EC9FA050}" srcOrd="0" destOrd="0" presId="urn:microsoft.com/office/officeart/2018/2/layout/IconCircleList"/>
    <dgm:cxn modelId="{9958C550-AED3-44F7-BF03-8123C10F2E32}" type="presOf" srcId="{261D265E-A7B4-4946-AD0D-64054BD9CADD}" destId="{AAF29601-B6E1-448B-B37C-6EB585C99920}" srcOrd="0" destOrd="0" presId="urn:microsoft.com/office/officeart/2018/2/layout/IconCircleList"/>
    <dgm:cxn modelId="{65DC458B-8ADA-4A1C-B5AC-763D480010D6}" srcId="{261D265E-A7B4-4946-AD0D-64054BD9CADD}" destId="{D42D2A20-5651-4A4F-A7AA-A18CAE57EE2B}" srcOrd="1" destOrd="0" parTransId="{55415D8B-7B2E-40FA-81AC-CB588BF46D93}" sibTransId="{28A01F10-2629-4484-87D7-51D26C243B3C}"/>
    <dgm:cxn modelId="{729AB5AA-1A42-447D-8705-38FD14C11F6C}" srcId="{261D265E-A7B4-4946-AD0D-64054BD9CADD}" destId="{D103CA9B-181A-4D4A-BD0A-99A60DEED9B4}" srcOrd="3" destOrd="0" parTransId="{9381C99A-FA36-48A6-995A-738F59D494F5}" sibTransId="{E3D1B1AC-B758-49D8-BB2E-8769AA4DB91B}"/>
    <dgm:cxn modelId="{8F15D9B4-097B-4CBE-BFBB-626135146AA2}" srcId="{261D265E-A7B4-4946-AD0D-64054BD9CADD}" destId="{1BC401DA-AE9B-4F5C-944A-E30C3BE3D288}" srcOrd="0" destOrd="0" parTransId="{92522B32-5159-45E7-B8AD-62A79E7CFA34}" sibTransId="{76A102D1-8E3D-4193-AFF7-A35B7FA85E02}"/>
    <dgm:cxn modelId="{F69310BC-B7D0-4168-9738-2713FBE5FAB3}" type="presOf" srcId="{D103CA9B-181A-4D4A-BD0A-99A60DEED9B4}" destId="{72EC3486-6A0A-4729-9DD5-ECDE8BE9FF51}" srcOrd="0" destOrd="0" presId="urn:microsoft.com/office/officeart/2018/2/layout/IconCircleList"/>
    <dgm:cxn modelId="{D27CD7DF-CC11-47F1-B1BF-B063120E0EDB}" srcId="{261D265E-A7B4-4946-AD0D-64054BD9CADD}" destId="{308A0376-F3CA-45ED-8F90-63D1D74DB0D3}" srcOrd="2" destOrd="0" parTransId="{9ADC7C46-DA45-4D39-96A2-D4ED91B52C06}" sibTransId="{7F6A3D8D-E69E-4C7F-B46E-CFC85BDC4B60}"/>
    <dgm:cxn modelId="{382768EB-8821-4DCB-9320-104987647147}" type="presOf" srcId="{E3D1B1AC-B758-49D8-BB2E-8769AA4DB91B}" destId="{A1A7AA11-9281-417A-B6EA-36E9644C2EC5}" srcOrd="0" destOrd="0" presId="urn:microsoft.com/office/officeart/2018/2/layout/IconCircleList"/>
    <dgm:cxn modelId="{A3EAEEF1-B3EC-46C6-8F60-E202630FB737}" type="presOf" srcId="{76A102D1-8E3D-4193-AFF7-A35B7FA85E02}" destId="{FDC4CCEE-43C0-4672-A37A-491FF34AA8BC}" srcOrd="0" destOrd="0" presId="urn:microsoft.com/office/officeart/2018/2/layout/IconCircleList"/>
    <dgm:cxn modelId="{99904CF8-1C92-4362-A047-903ED5940D54}" type="presOf" srcId="{308A0376-F3CA-45ED-8F90-63D1D74DB0D3}" destId="{5A5B14EA-CFFE-462B-A933-65C8C04961A1}" srcOrd="0" destOrd="0" presId="urn:microsoft.com/office/officeart/2018/2/layout/IconCircleList"/>
    <dgm:cxn modelId="{8BEBAB3C-0B5C-4E27-BFE6-39C3FAF8806C}" type="presParOf" srcId="{AAF29601-B6E1-448B-B37C-6EB585C99920}" destId="{53BB1FED-F5DA-4D66-A6A6-5EA50B1A3CBD}" srcOrd="0" destOrd="0" presId="urn:microsoft.com/office/officeart/2018/2/layout/IconCircleList"/>
    <dgm:cxn modelId="{C258CE52-BCA3-4749-ADB4-0F43BA8591A6}" type="presParOf" srcId="{53BB1FED-F5DA-4D66-A6A6-5EA50B1A3CBD}" destId="{27212B56-5B67-4EB3-AC6B-B005F957CA88}" srcOrd="0" destOrd="0" presId="urn:microsoft.com/office/officeart/2018/2/layout/IconCircleList"/>
    <dgm:cxn modelId="{5F16C33B-1BD8-4723-9CDA-E1636EAF64D3}" type="presParOf" srcId="{27212B56-5B67-4EB3-AC6B-B005F957CA88}" destId="{2B9C28E5-C82B-4380-A420-F7E661D18F6A}" srcOrd="0" destOrd="0" presId="urn:microsoft.com/office/officeart/2018/2/layout/IconCircleList"/>
    <dgm:cxn modelId="{20EC5B60-FE4B-446F-9D22-CA45043A6B35}" type="presParOf" srcId="{27212B56-5B67-4EB3-AC6B-B005F957CA88}" destId="{8FE692B9-8F18-4CB7-B819-8A12993F813E}" srcOrd="1" destOrd="0" presId="urn:microsoft.com/office/officeart/2018/2/layout/IconCircleList"/>
    <dgm:cxn modelId="{C51D6B8A-3796-4290-8FFB-2F7794FF66F8}" type="presParOf" srcId="{27212B56-5B67-4EB3-AC6B-B005F957CA88}" destId="{D10F2933-04F9-4466-9E40-00321B136C06}" srcOrd="2" destOrd="0" presId="urn:microsoft.com/office/officeart/2018/2/layout/IconCircleList"/>
    <dgm:cxn modelId="{148DED54-BF08-4C88-8EDA-3F5F40B8AEAD}" type="presParOf" srcId="{27212B56-5B67-4EB3-AC6B-B005F957CA88}" destId="{C577F4CC-A3A7-45A9-A902-4954EC9FA050}" srcOrd="3" destOrd="0" presId="urn:microsoft.com/office/officeart/2018/2/layout/IconCircleList"/>
    <dgm:cxn modelId="{3BA29AE8-0D8E-4936-8B03-0658DFCBD5EA}" type="presParOf" srcId="{53BB1FED-F5DA-4D66-A6A6-5EA50B1A3CBD}" destId="{FDC4CCEE-43C0-4672-A37A-491FF34AA8BC}" srcOrd="1" destOrd="0" presId="urn:microsoft.com/office/officeart/2018/2/layout/IconCircleList"/>
    <dgm:cxn modelId="{0F1B6261-EE25-413E-AF86-D8B27D548758}" type="presParOf" srcId="{53BB1FED-F5DA-4D66-A6A6-5EA50B1A3CBD}" destId="{69AC9D1D-7C23-4ED5-A7BA-10A1A373C91D}" srcOrd="2" destOrd="0" presId="urn:microsoft.com/office/officeart/2018/2/layout/IconCircleList"/>
    <dgm:cxn modelId="{AA3F01C7-A76B-49FF-905A-FBACD865BF47}" type="presParOf" srcId="{69AC9D1D-7C23-4ED5-A7BA-10A1A373C91D}" destId="{94278E55-D1EE-4CDF-BAD5-337230968986}" srcOrd="0" destOrd="0" presId="urn:microsoft.com/office/officeart/2018/2/layout/IconCircleList"/>
    <dgm:cxn modelId="{85D18841-6417-4209-866E-F716029F4AB8}" type="presParOf" srcId="{69AC9D1D-7C23-4ED5-A7BA-10A1A373C91D}" destId="{EB4D32FC-71D3-4FB6-807D-EEDE1327DCF4}" srcOrd="1" destOrd="0" presId="urn:microsoft.com/office/officeart/2018/2/layout/IconCircleList"/>
    <dgm:cxn modelId="{A4FB013E-763C-43DB-BF3B-6DA9014D45A4}" type="presParOf" srcId="{69AC9D1D-7C23-4ED5-A7BA-10A1A373C91D}" destId="{F0FDCC51-3F7B-4ADA-96BF-9FE7D0C83257}" srcOrd="2" destOrd="0" presId="urn:microsoft.com/office/officeart/2018/2/layout/IconCircleList"/>
    <dgm:cxn modelId="{5DDC6013-4023-4903-BFC5-B6FF08F97790}" type="presParOf" srcId="{69AC9D1D-7C23-4ED5-A7BA-10A1A373C91D}" destId="{1F9DE7A4-869E-4B01-BED1-02D163E2222C}" srcOrd="3" destOrd="0" presId="urn:microsoft.com/office/officeart/2018/2/layout/IconCircleList"/>
    <dgm:cxn modelId="{7FBA3DB8-079C-4B77-AAC8-17DE88BAD565}" type="presParOf" srcId="{53BB1FED-F5DA-4D66-A6A6-5EA50B1A3CBD}" destId="{34DC764E-3988-492D-881F-AFA6667D7A9F}" srcOrd="3" destOrd="0" presId="urn:microsoft.com/office/officeart/2018/2/layout/IconCircleList"/>
    <dgm:cxn modelId="{CC7DB260-9193-4935-ADE6-3D2C1498FE28}" type="presParOf" srcId="{53BB1FED-F5DA-4D66-A6A6-5EA50B1A3CBD}" destId="{78C1CD73-8304-47E1-B495-368B1F3BBCC7}" srcOrd="4" destOrd="0" presId="urn:microsoft.com/office/officeart/2018/2/layout/IconCircleList"/>
    <dgm:cxn modelId="{903EE29E-F628-4143-955C-AF6C00C956EA}" type="presParOf" srcId="{78C1CD73-8304-47E1-B495-368B1F3BBCC7}" destId="{191F505F-73FD-4298-B1EC-90505CB6F412}" srcOrd="0" destOrd="0" presId="urn:microsoft.com/office/officeart/2018/2/layout/IconCircleList"/>
    <dgm:cxn modelId="{C95F1122-7189-4C4C-A25F-443FDD4E2384}" type="presParOf" srcId="{78C1CD73-8304-47E1-B495-368B1F3BBCC7}" destId="{BEF946DA-7F8C-4E9A-BA97-F6A66C89403B}" srcOrd="1" destOrd="0" presId="urn:microsoft.com/office/officeart/2018/2/layout/IconCircleList"/>
    <dgm:cxn modelId="{45D3E97D-5505-41E8-8E96-399E8D0743EB}" type="presParOf" srcId="{78C1CD73-8304-47E1-B495-368B1F3BBCC7}" destId="{DD61BD54-3BE2-4BBB-A5B4-8A24AA46BCD9}" srcOrd="2" destOrd="0" presId="urn:microsoft.com/office/officeart/2018/2/layout/IconCircleList"/>
    <dgm:cxn modelId="{BCF9D448-1C97-4B8C-B8E7-342746FF86FB}" type="presParOf" srcId="{78C1CD73-8304-47E1-B495-368B1F3BBCC7}" destId="{5A5B14EA-CFFE-462B-A933-65C8C04961A1}" srcOrd="3" destOrd="0" presId="urn:microsoft.com/office/officeart/2018/2/layout/IconCircleList"/>
    <dgm:cxn modelId="{569AE8DA-F8CC-4315-A25E-8FAF86AAC49B}" type="presParOf" srcId="{53BB1FED-F5DA-4D66-A6A6-5EA50B1A3CBD}" destId="{B3436AE3-6B71-41DE-8513-38F6979F7CE8}" srcOrd="5" destOrd="0" presId="urn:microsoft.com/office/officeart/2018/2/layout/IconCircleList"/>
    <dgm:cxn modelId="{994C2F23-8B53-43EF-9D6D-924E8241E685}" type="presParOf" srcId="{53BB1FED-F5DA-4D66-A6A6-5EA50B1A3CBD}" destId="{F0F678F4-E607-4A69-9D44-8C0AFE30010F}" srcOrd="6" destOrd="0" presId="urn:microsoft.com/office/officeart/2018/2/layout/IconCircleList"/>
    <dgm:cxn modelId="{F7B1F5AB-26BF-4DAF-9F59-B1C56B9F74B9}" type="presParOf" srcId="{F0F678F4-E607-4A69-9D44-8C0AFE30010F}" destId="{D73C423A-E0BC-4CD6-93F4-1CF63C0E4F38}" srcOrd="0" destOrd="0" presId="urn:microsoft.com/office/officeart/2018/2/layout/IconCircleList"/>
    <dgm:cxn modelId="{C4E33F2D-54EF-4EBB-A20A-393837D3C88E}" type="presParOf" srcId="{F0F678F4-E607-4A69-9D44-8C0AFE30010F}" destId="{AB641195-C2BA-4A56-889F-E132C580AC34}" srcOrd="1" destOrd="0" presId="urn:microsoft.com/office/officeart/2018/2/layout/IconCircleList"/>
    <dgm:cxn modelId="{06B67F82-EFC3-4898-91AB-BF8277B6719D}" type="presParOf" srcId="{F0F678F4-E607-4A69-9D44-8C0AFE30010F}" destId="{B2455E94-6560-4445-B6A5-483050DCCA5C}" srcOrd="2" destOrd="0" presId="urn:microsoft.com/office/officeart/2018/2/layout/IconCircleList"/>
    <dgm:cxn modelId="{E81A20F6-874F-49AE-9B7C-2985DB7217C7}" type="presParOf" srcId="{F0F678F4-E607-4A69-9D44-8C0AFE30010F}" destId="{72EC3486-6A0A-4729-9DD5-ECDE8BE9FF51}" srcOrd="3" destOrd="0" presId="urn:microsoft.com/office/officeart/2018/2/layout/IconCircleList"/>
    <dgm:cxn modelId="{4121B0F6-1992-49B5-9502-9523BC11563D}" type="presParOf" srcId="{53BB1FED-F5DA-4D66-A6A6-5EA50B1A3CBD}" destId="{A1A7AA11-9281-417A-B6EA-36E9644C2EC5}" srcOrd="7" destOrd="0" presId="urn:microsoft.com/office/officeart/2018/2/layout/IconCircleList"/>
    <dgm:cxn modelId="{604D4499-0347-4850-9E46-AF6FF2D9B81B}" type="presParOf" srcId="{53BB1FED-F5DA-4D66-A6A6-5EA50B1A3CBD}" destId="{D1E8CD07-83DA-4517-BD6A-469E6D2A3E57}" srcOrd="8" destOrd="0" presId="urn:microsoft.com/office/officeart/2018/2/layout/IconCircleList"/>
    <dgm:cxn modelId="{7EA17C68-9E2C-4DEB-8E92-2CE4B69004E7}" type="presParOf" srcId="{D1E8CD07-83DA-4517-BD6A-469E6D2A3E57}" destId="{2AA245C6-E1FD-4FA8-9D8F-561BDBA1C0D0}" srcOrd="0" destOrd="0" presId="urn:microsoft.com/office/officeart/2018/2/layout/IconCircleList"/>
    <dgm:cxn modelId="{53777651-259D-4949-B714-25993455395A}" type="presParOf" srcId="{D1E8CD07-83DA-4517-BD6A-469E6D2A3E57}" destId="{C2351556-2A67-4E6A-9DCB-401AAA9EE664}" srcOrd="1" destOrd="0" presId="urn:microsoft.com/office/officeart/2018/2/layout/IconCircleList"/>
    <dgm:cxn modelId="{D3360126-E375-4EE6-98FF-6EE4E7055E62}" type="presParOf" srcId="{D1E8CD07-83DA-4517-BD6A-469E6D2A3E57}" destId="{AA67E815-6D3D-4C50-B885-EEAB0ED1B61B}" srcOrd="2" destOrd="0" presId="urn:microsoft.com/office/officeart/2018/2/layout/IconCircleList"/>
    <dgm:cxn modelId="{18AAB7E2-35F7-4236-9984-C603A916981F}" type="presParOf" srcId="{D1E8CD07-83DA-4517-BD6A-469E6D2A3E57}" destId="{3CAF1185-E093-4C24-A9D7-6593E159FF8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C28E5-C82B-4380-A420-F7E661D18F6A}">
      <dsp:nvSpPr>
        <dsp:cNvPr id="0" name=""/>
        <dsp:cNvSpPr/>
      </dsp:nvSpPr>
      <dsp:spPr>
        <a:xfrm>
          <a:off x="301434" y="822092"/>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E692B9-8F18-4CB7-B819-8A12993F813E}">
      <dsp:nvSpPr>
        <dsp:cNvPr id="0" name=""/>
        <dsp:cNvSpPr/>
      </dsp:nvSpPr>
      <dsp:spPr>
        <a:xfrm>
          <a:off x="495250" y="1015908"/>
          <a:ext cx="535302" cy="5353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7F4CC-A3A7-45A9-A902-4954EC9FA050}">
      <dsp:nvSpPr>
        <dsp:cNvPr id="0" name=""/>
        <dsp:cNvSpPr/>
      </dsp:nvSpPr>
      <dsp:spPr>
        <a:xfrm>
          <a:off x="1422141" y="822092"/>
          <a:ext cx="2175491"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t>Keep up-to-date by reading o</a:t>
          </a:r>
          <a:br>
            <a:rPr lang="en-GB" sz="1400" kern="1200" dirty="0"/>
          </a:br>
          <a:r>
            <a:rPr lang="en-GB" sz="1400" kern="1200" dirty="0"/>
            <a:t>latest </a:t>
          </a:r>
          <a:r>
            <a:rPr lang="en-GB" sz="1600" b="1" kern="1200" dirty="0">
              <a:solidFill>
                <a:srgbClr val="00B0F0"/>
              </a:solidFill>
            </a:rPr>
            <a:t>Families First: </a:t>
          </a:r>
          <a:br>
            <a:rPr lang="en-GB" sz="1400" kern="1200" dirty="0"/>
          </a:br>
          <a:r>
            <a:rPr lang="en-GB" sz="1400" kern="1200" dirty="0">
              <a:hlinkClick xmlns:r="http://schemas.openxmlformats.org/officeDocument/2006/relationships" r:id="rId3"/>
            </a:rPr>
            <a:t>Families First News  </a:t>
          </a:r>
          <a:r>
            <a:rPr lang="en-GB" sz="1400" kern="1200" dirty="0"/>
            <a:t>		</a:t>
          </a:r>
          <a:br>
            <a:rPr lang="en-GB" sz="1400" kern="1200" dirty="0"/>
          </a:br>
          <a:endParaRPr lang="en-US" sz="1400" kern="1200" dirty="0"/>
        </a:p>
      </dsp:txBody>
      <dsp:txXfrm>
        <a:off x="1422141" y="822092"/>
        <a:ext cx="2175491" cy="922935"/>
      </dsp:txXfrm>
    </dsp:sp>
    <dsp:sp modelId="{94278E55-D1EE-4CDF-BAD5-337230968986}">
      <dsp:nvSpPr>
        <dsp:cNvPr id="0" name=""/>
        <dsp:cNvSpPr/>
      </dsp:nvSpPr>
      <dsp:spPr>
        <a:xfrm>
          <a:off x="3976696" y="822092"/>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4D32FC-71D3-4FB6-807D-EEDE1327DCF4}">
      <dsp:nvSpPr>
        <dsp:cNvPr id="0" name=""/>
        <dsp:cNvSpPr/>
      </dsp:nvSpPr>
      <dsp:spPr>
        <a:xfrm>
          <a:off x="4170512" y="1015908"/>
          <a:ext cx="535302" cy="53530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9DE7A4-869E-4B01-BED1-02D163E2222C}">
      <dsp:nvSpPr>
        <dsp:cNvPr id="0" name=""/>
        <dsp:cNvSpPr/>
      </dsp:nvSpPr>
      <dsp:spPr>
        <a:xfrm>
          <a:off x="5097403" y="822092"/>
          <a:ext cx="2175491"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solidFill>
                <a:prstClr val="black">
                  <a:hueOff val="0"/>
                  <a:satOff val="0"/>
                  <a:lumOff val="0"/>
                  <a:alphaOff val="0"/>
                </a:prstClr>
              </a:solidFill>
              <a:latin typeface="Calibri" panose="020F0502020204030204"/>
              <a:ea typeface="+mn-ea"/>
              <a:cs typeface="+mn-cs"/>
            </a:rPr>
            <a:t>Link to support for families:-</a:t>
          </a:r>
          <a:br>
            <a:rPr lang="en-GB" sz="1400" kern="1200" dirty="0">
              <a:solidFill>
                <a:prstClr val="black">
                  <a:hueOff val="0"/>
                  <a:satOff val="0"/>
                  <a:lumOff val="0"/>
                  <a:alphaOff val="0"/>
                </a:prstClr>
              </a:solidFill>
              <a:latin typeface="Calibri" panose="020F0502020204030204"/>
              <a:ea typeface="+mn-ea"/>
              <a:cs typeface="+mn-cs"/>
            </a:rPr>
          </a:br>
          <a:r>
            <a:rPr lang="en-GB" sz="1600" b="1" kern="1200" dirty="0">
              <a:solidFill>
                <a:srgbClr val="00B0F0"/>
              </a:solidFill>
              <a:latin typeface="Calibri" panose="020F0502020204030204"/>
              <a:ea typeface="+mn-ea"/>
              <a:cs typeface="+mn-cs"/>
              <a:hlinkClick xmlns:r="http://schemas.openxmlformats.org/officeDocument/2006/relationships" r:id="rId6">
                <a:extLst>
                  <a:ext uri="{A12FA001-AC4F-418D-AE19-62706E023703}">
                    <ahyp:hlinkClr xmlns:ahyp="http://schemas.microsoft.com/office/drawing/2018/hyperlinkcolor" val="tx"/>
                  </a:ext>
                </a:extLst>
              </a:hlinkClick>
            </a:rPr>
            <a:t>Families First Website</a:t>
          </a:r>
          <a:br>
            <a:rPr lang="en-GB" sz="1400" kern="1200" dirty="0">
              <a:solidFill>
                <a:prstClr val="black">
                  <a:hueOff val="0"/>
                  <a:satOff val="0"/>
                  <a:lumOff val="0"/>
                  <a:alphaOff val="0"/>
                </a:prstClr>
              </a:solidFill>
              <a:latin typeface="Calibri" panose="020F0502020204030204"/>
              <a:ea typeface="+mn-ea"/>
              <a:cs typeface="+mn-cs"/>
            </a:rPr>
          </a:br>
          <a:endParaRPr lang="en-US" sz="1400" kern="1200" dirty="0">
            <a:solidFill>
              <a:prstClr val="black">
                <a:hueOff val="0"/>
                <a:satOff val="0"/>
                <a:lumOff val="0"/>
                <a:alphaOff val="0"/>
              </a:prstClr>
            </a:solidFill>
            <a:latin typeface="Calibri" panose="020F0502020204030204"/>
            <a:ea typeface="+mn-ea"/>
            <a:cs typeface="+mn-cs"/>
          </a:endParaRPr>
        </a:p>
      </dsp:txBody>
      <dsp:txXfrm>
        <a:off x="5097403" y="822092"/>
        <a:ext cx="2175491" cy="922935"/>
      </dsp:txXfrm>
    </dsp:sp>
    <dsp:sp modelId="{191F505F-73FD-4298-B1EC-90505CB6F412}">
      <dsp:nvSpPr>
        <dsp:cNvPr id="0" name=""/>
        <dsp:cNvSpPr/>
      </dsp:nvSpPr>
      <dsp:spPr>
        <a:xfrm>
          <a:off x="7651957" y="822092"/>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F946DA-7F8C-4E9A-BA97-F6A66C89403B}">
      <dsp:nvSpPr>
        <dsp:cNvPr id="0" name=""/>
        <dsp:cNvSpPr/>
      </dsp:nvSpPr>
      <dsp:spPr>
        <a:xfrm>
          <a:off x="7845774" y="1015908"/>
          <a:ext cx="535302" cy="5353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B14EA-CFFE-462B-A933-65C8C04961A1}">
      <dsp:nvSpPr>
        <dsp:cNvPr id="0" name=""/>
        <dsp:cNvSpPr/>
      </dsp:nvSpPr>
      <dsp:spPr>
        <a:xfrm>
          <a:off x="8772665" y="822092"/>
          <a:ext cx="2175491"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kern="1200" dirty="0">
              <a:solidFill>
                <a:srgbClr val="00B0F0"/>
              </a:solidFill>
              <a:latin typeface="Calibri" panose="020F0502020204030204"/>
              <a:ea typeface="+mn-ea"/>
              <a:cs typeface="+mn-cs"/>
            </a:rPr>
            <a:t>Professionals</a:t>
          </a:r>
          <a:r>
            <a:rPr lang="en-GB" sz="1400" kern="1200" dirty="0">
              <a:solidFill>
                <a:prstClr val="black">
                  <a:hueOff val="0"/>
                  <a:satOff val="0"/>
                  <a:lumOff val="0"/>
                  <a:alphaOff val="0"/>
                </a:prstClr>
              </a:solidFill>
              <a:latin typeface="Calibri" panose="020F0502020204030204"/>
              <a:ea typeface="+mn-ea"/>
              <a:cs typeface="+mn-cs"/>
            </a:rPr>
            <a:t> area:-</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9">
                <a:extLst>
                  <a:ext uri="{A12FA001-AC4F-418D-AE19-62706E023703}">
                    <ahyp:hlinkClr xmlns:ahyp="http://schemas.microsoft.com/office/drawing/2018/hyperlinkcolor" val="tx"/>
                  </a:ext>
                </a:extLst>
              </a:hlinkClick>
            </a:rPr>
            <a:t>Early Help – information for professionals and partners </a:t>
          </a:r>
          <a:endParaRPr lang="en-US" sz="1400" kern="1200" dirty="0">
            <a:solidFill>
              <a:prstClr val="black">
                <a:hueOff val="0"/>
                <a:satOff val="0"/>
                <a:lumOff val="0"/>
                <a:alphaOff val="0"/>
              </a:prstClr>
            </a:solidFill>
            <a:latin typeface="Calibri" panose="020F0502020204030204"/>
            <a:ea typeface="+mn-ea"/>
            <a:cs typeface="+mn-cs"/>
          </a:endParaRPr>
        </a:p>
      </dsp:txBody>
      <dsp:txXfrm>
        <a:off x="8772665" y="822092"/>
        <a:ext cx="2175491" cy="922935"/>
      </dsp:txXfrm>
    </dsp:sp>
    <dsp:sp modelId="{D73C423A-E0BC-4CD6-93F4-1CF63C0E4F38}">
      <dsp:nvSpPr>
        <dsp:cNvPr id="0" name=""/>
        <dsp:cNvSpPr/>
      </dsp:nvSpPr>
      <dsp:spPr>
        <a:xfrm>
          <a:off x="301434" y="2459858"/>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41195-C2BA-4A56-889F-E132C580AC34}">
      <dsp:nvSpPr>
        <dsp:cNvPr id="0" name=""/>
        <dsp:cNvSpPr/>
      </dsp:nvSpPr>
      <dsp:spPr>
        <a:xfrm>
          <a:off x="495250" y="2653674"/>
          <a:ext cx="535302" cy="535302"/>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EC3486-6A0A-4729-9DD5-ECDE8BE9FF51}">
      <dsp:nvSpPr>
        <dsp:cNvPr id="0" name=""/>
        <dsp:cNvSpPr/>
      </dsp:nvSpPr>
      <dsp:spPr>
        <a:xfrm>
          <a:off x="1422141" y="2459858"/>
          <a:ext cx="2175491"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solidFill>
                <a:prstClr val="black">
                  <a:hueOff val="0"/>
                  <a:satOff val="0"/>
                  <a:lumOff val="0"/>
                  <a:alphaOff val="0"/>
                </a:prstClr>
              </a:solidFill>
              <a:latin typeface="Calibri" panose="020F0502020204030204"/>
              <a:ea typeface="+mn-ea"/>
              <a:cs typeface="+mn-cs"/>
            </a:rPr>
            <a:t>For Families First partnership </a:t>
          </a:r>
          <a:br>
            <a:rPr lang="en-GB" sz="1400" kern="1200" dirty="0">
              <a:solidFill>
                <a:prstClr val="black">
                  <a:hueOff val="0"/>
                  <a:satOff val="0"/>
                  <a:lumOff val="0"/>
                  <a:alphaOff val="0"/>
                </a:prstClr>
              </a:solidFill>
              <a:latin typeface="Calibri" panose="020F0502020204030204"/>
              <a:ea typeface="+mn-ea"/>
              <a:cs typeface="+mn-cs"/>
            </a:rPr>
          </a:br>
          <a:r>
            <a:rPr lang="en-GB" sz="1400" kern="1200" dirty="0">
              <a:solidFill>
                <a:prstClr val="black">
                  <a:hueOff val="0"/>
                  <a:satOff val="0"/>
                  <a:lumOff val="0"/>
                  <a:alphaOff val="0"/>
                </a:prstClr>
              </a:solidFill>
              <a:latin typeface="Calibri" panose="020F0502020204030204"/>
              <a:ea typeface="+mn-ea"/>
              <a:cs typeface="+mn-cs"/>
            </a:rPr>
            <a:t>groups, news sharing and general info email:-			 </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12">
                <a:extLst>
                  <a:ext uri="{A12FA001-AC4F-418D-AE19-62706E023703}">
                    <ahyp:hlinkClr xmlns:ahyp="http://schemas.microsoft.com/office/drawing/2018/hyperlinkcolor" val="tx"/>
                  </a:ext>
                </a:extLst>
              </a:hlinkClick>
            </a:rPr>
            <a:t>familiesfirst.support@hertfordshire.gov.uk</a:t>
          </a:r>
          <a:endParaRPr lang="en-US" sz="1400" kern="1200" dirty="0">
            <a:solidFill>
              <a:prstClr val="black">
                <a:hueOff val="0"/>
                <a:satOff val="0"/>
                <a:lumOff val="0"/>
                <a:alphaOff val="0"/>
              </a:prstClr>
            </a:solidFill>
            <a:latin typeface="Calibri" panose="020F0502020204030204"/>
            <a:ea typeface="+mn-ea"/>
            <a:cs typeface="+mn-cs"/>
          </a:endParaRPr>
        </a:p>
      </dsp:txBody>
      <dsp:txXfrm>
        <a:off x="1422141" y="2459858"/>
        <a:ext cx="2175491" cy="922935"/>
      </dsp:txXfrm>
    </dsp:sp>
    <dsp:sp modelId="{2AA245C6-E1FD-4FA8-9D8F-561BDBA1C0D0}">
      <dsp:nvSpPr>
        <dsp:cNvPr id="0" name=""/>
        <dsp:cNvSpPr/>
      </dsp:nvSpPr>
      <dsp:spPr>
        <a:xfrm>
          <a:off x="3976696" y="2459858"/>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351556-2A67-4E6A-9DCB-401AAA9EE664}">
      <dsp:nvSpPr>
        <dsp:cNvPr id="0" name=""/>
        <dsp:cNvSpPr/>
      </dsp:nvSpPr>
      <dsp:spPr>
        <a:xfrm>
          <a:off x="4170512" y="2653674"/>
          <a:ext cx="535302" cy="5353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AF1185-E093-4C24-A9D7-6593E159FF80}">
      <dsp:nvSpPr>
        <dsp:cNvPr id="0" name=""/>
        <dsp:cNvSpPr/>
      </dsp:nvSpPr>
      <dsp:spPr>
        <a:xfrm>
          <a:off x="5077432" y="2423116"/>
          <a:ext cx="3012359"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solidFill>
                <a:prstClr val="black">
                  <a:hueOff val="0"/>
                  <a:satOff val="0"/>
                  <a:lumOff val="0"/>
                  <a:alphaOff val="0"/>
                </a:prstClr>
              </a:solidFill>
              <a:latin typeface="Calibri" panose="020F0502020204030204"/>
              <a:ea typeface="+mn-ea"/>
              <a:cs typeface="+mn-cs"/>
            </a:rPr>
            <a:t>Ensure your service is listed on the </a:t>
          </a:r>
          <a:r>
            <a:rPr lang="en-GB" sz="1600" b="1" kern="1200" dirty="0">
              <a:solidFill>
                <a:srgbClr val="00B0F0"/>
              </a:solidFill>
              <a:latin typeface="Calibri" panose="020F0502020204030204"/>
              <a:ea typeface="+mn-ea"/>
              <a:cs typeface="+mn-cs"/>
            </a:rPr>
            <a:t>Hertfordshire Directory</a:t>
          </a:r>
          <a:r>
            <a:rPr lang="en-GB" sz="1400" kern="1200" dirty="0">
              <a:solidFill>
                <a:prstClr val="black">
                  <a:hueOff val="0"/>
                  <a:satOff val="0"/>
                  <a:lumOff val="0"/>
                  <a:alphaOff val="0"/>
                </a:prstClr>
              </a:solidFill>
              <a:latin typeface="Calibri" panose="020F0502020204030204"/>
              <a:ea typeface="+mn-ea"/>
              <a:cs typeface="+mn-cs"/>
            </a:rPr>
            <a:t>:- </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15">
                <a:extLst>
                  <a:ext uri="{A12FA001-AC4F-418D-AE19-62706E023703}">
                    <ahyp:hlinkClr xmlns:ahyp="http://schemas.microsoft.com/office/drawing/2018/hyperlinkcolor" val="tx"/>
                  </a:ext>
                </a:extLst>
              </a:hlinkClick>
            </a:rPr>
            <a:t>Register to add a listing | Hertfordshire Directory</a:t>
          </a:r>
          <a:endParaRPr lang="en-US" sz="1400" kern="1200" dirty="0">
            <a:solidFill>
              <a:prstClr val="black">
                <a:hueOff val="0"/>
                <a:satOff val="0"/>
                <a:lumOff val="0"/>
                <a:alphaOff val="0"/>
              </a:prstClr>
            </a:solidFill>
            <a:latin typeface="Calibri" panose="020F0502020204030204"/>
            <a:ea typeface="+mn-ea"/>
            <a:cs typeface="+mn-cs"/>
          </a:endParaRPr>
        </a:p>
      </dsp:txBody>
      <dsp:txXfrm>
        <a:off x="5077432" y="2423116"/>
        <a:ext cx="3012359" cy="92293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53BC8-AC37-1A8C-09E6-08956384D8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3FE5114-E49E-BA03-1FCC-CCA22CE24C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B11570-6A1F-4966-8248-13A90A6DA78C}" type="datetimeFigureOut">
              <a:rPr lang="en-GB" smtClean="0"/>
              <a:t>06/08/2025</a:t>
            </a:fld>
            <a:endParaRPr lang="en-GB"/>
          </a:p>
        </p:txBody>
      </p:sp>
      <p:sp>
        <p:nvSpPr>
          <p:cNvPr id="4" name="Footer Placeholder 3">
            <a:extLst>
              <a:ext uri="{FF2B5EF4-FFF2-40B4-BE49-F238E27FC236}">
                <a16:creationId xmlns:a16="http://schemas.microsoft.com/office/drawing/2014/main" id="{1D41BBD9-9906-719E-4F3E-E3C9FDE9C3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A2C8335-865F-D8D4-FC50-DA41D937A3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7A8486-1AEC-4C65-8333-D07E4D19CF13}" type="slidenum">
              <a:rPr lang="en-GB" smtClean="0"/>
              <a:t>‹#›</a:t>
            </a:fld>
            <a:endParaRPr lang="en-GB"/>
          </a:p>
        </p:txBody>
      </p:sp>
    </p:spTree>
    <p:extLst>
      <p:ext uri="{BB962C8B-B14F-4D97-AF65-F5344CB8AC3E}">
        <p14:creationId xmlns:p14="http://schemas.microsoft.com/office/powerpoint/2010/main" val="2843365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3315E-C3E9-4D09-BB56-3AEAE1DEAFEA}" type="datetimeFigureOut">
              <a:rPr lang="en-GB" smtClean="0"/>
              <a:t>06/08/2025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EAD29-2E0C-491F-B5DC-DB7CB76D7231}" type="slidenum">
              <a:rPr lang="en-GB" smtClean="0"/>
              <a:t>‹#›</a:t>
            </a:fld>
            <a:endParaRPr lang="en-GB"/>
          </a:p>
        </p:txBody>
      </p:sp>
    </p:spTree>
    <p:extLst>
      <p:ext uri="{BB962C8B-B14F-4D97-AF65-F5344CB8AC3E}">
        <p14:creationId xmlns:p14="http://schemas.microsoft.com/office/powerpoint/2010/main" val="2554124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D29343-9A72-49BD-9A27-EE081CEE6309}" type="slidenum">
              <a:rPr lang="en-GB" smtClean="0"/>
              <a:t>1</a:t>
            </a:fld>
            <a:endParaRPr lang="en-GB"/>
          </a:p>
        </p:txBody>
      </p:sp>
    </p:spTree>
    <p:extLst>
      <p:ext uri="{BB962C8B-B14F-4D97-AF65-F5344CB8AC3E}">
        <p14:creationId xmlns:p14="http://schemas.microsoft.com/office/powerpoint/2010/main" val="368968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3CBFFB-E640-4604-A508-0015AA18518A}" type="datetimeFigureOut">
              <a:rPr lang="en-GB" smtClean="0"/>
              <a:t>06/08/2025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2464AF-B8FF-434F-A3A9-2D5267E63A4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45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176" y="307962"/>
            <a:ext cx="11375136" cy="833458"/>
          </a:xfrm>
        </p:spPr>
        <p:txBody>
          <a:bodyPr/>
          <a:lstStyle>
            <a:lvl1pPr>
              <a:defRPr b="1">
                <a:solidFill>
                  <a:srgbClr val="00B0F0"/>
                </a:solidFill>
                <a:latin typeface="+mn-lt"/>
              </a:defRPr>
            </a:lvl1pPr>
          </a:lstStyle>
          <a:p>
            <a:r>
              <a:rPr lang="en-US" dirty="0"/>
              <a:t>Click to edit Master title style</a:t>
            </a:r>
          </a:p>
        </p:txBody>
      </p:sp>
      <p:sp>
        <p:nvSpPr>
          <p:cNvPr id="3" name="Content Placeholder 2"/>
          <p:cNvSpPr>
            <a:spLocks noGrp="1"/>
          </p:cNvSpPr>
          <p:nvPr>
            <p:ph idx="1"/>
          </p:nvPr>
        </p:nvSpPr>
        <p:spPr>
          <a:xfrm>
            <a:off x="265176" y="1580558"/>
            <a:ext cx="11375136" cy="402336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3CBFFB-E640-4604-A508-0015AA18518A}" type="datetimeFigureOut">
              <a:rPr lang="en-GB" smtClean="0"/>
              <a:t>06/08/2025</a:t>
            </a:fld>
            <a:endParaRPr lang="en-GB"/>
          </a:p>
        </p:txBody>
      </p:sp>
      <p:sp>
        <p:nvSpPr>
          <p:cNvPr id="5" name="Footer Placeholder 4"/>
          <p:cNvSpPr>
            <a:spLocks noGrp="1"/>
          </p:cNvSpPr>
          <p:nvPr>
            <p:ph type="ftr" sz="quarter" idx="11"/>
          </p:nvPr>
        </p:nvSpPr>
        <p:spPr>
          <a:xfrm>
            <a:off x="3357001" y="6459784"/>
            <a:ext cx="4822804" cy="365125"/>
          </a:xfrm>
        </p:spPr>
        <p:txBody>
          <a:bodyPr/>
          <a:lstStyle>
            <a:lvl1pPr>
              <a:defRPr sz="1800" b="1"/>
            </a:lvl1pPr>
          </a:lstStyle>
          <a:p>
            <a:r>
              <a:rPr lang="en-GB" dirty="0"/>
              <a:t>Keeping in touch</a:t>
            </a:r>
          </a:p>
        </p:txBody>
      </p:sp>
      <p:sp>
        <p:nvSpPr>
          <p:cNvPr id="6" name="Slide Number Placeholder 5"/>
          <p:cNvSpPr>
            <a:spLocks noGrp="1"/>
          </p:cNvSpPr>
          <p:nvPr>
            <p:ph type="sldNum" sz="quarter" idx="12"/>
          </p:nvPr>
        </p:nvSpPr>
        <p:spPr/>
        <p:txBody>
          <a:bodyPr/>
          <a:lstStyle/>
          <a:p>
            <a:fld id="{8C2464AF-B8FF-434F-A3A9-2D5267E63A4D}" type="slidenum">
              <a:rPr lang="en-GB" smtClean="0"/>
              <a:t>‹#›</a:t>
            </a:fld>
            <a:endParaRPr lang="en-GB"/>
          </a:p>
        </p:txBody>
      </p:sp>
      <p:pic>
        <p:nvPicPr>
          <p:cNvPr id="7" name="Content Placeholder 9" descr="A logo for a family&#10;&#10;Description automatically generated">
            <a:extLst>
              <a:ext uri="{FF2B5EF4-FFF2-40B4-BE49-F238E27FC236}">
                <a16:creationId xmlns:a16="http://schemas.microsoft.com/office/drawing/2014/main" id="{FCD9942D-7592-64C0-B2DA-01CE806C4F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3770" y="-10498"/>
            <a:ext cx="1886194" cy="1334530"/>
          </a:xfrm>
          <a:prstGeom prst="rect">
            <a:avLst/>
          </a:prstGeom>
        </p:spPr>
      </p:pic>
    </p:spTree>
    <p:extLst>
      <p:ext uri="{BB962C8B-B14F-4D97-AF65-F5344CB8AC3E}">
        <p14:creationId xmlns:p14="http://schemas.microsoft.com/office/powerpoint/2010/main" val="375570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3CBFFB-E640-4604-A508-0015AA18518A}" type="datetimeFigureOut">
              <a:rPr lang="en-GB" smtClean="0"/>
              <a:t>06/08/2025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2464AF-B8FF-434F-A3A9-2D5267E63A4D}" type="slidenum">
              <a:rPr lang="en-GB" smtClean="0"/>
              <a:t>‹#›</a:t>
            </a:fld>
            <a:endParaRPr lang="en-GB"/>
          </a:p>
        </p:txBody>
      </p:sp>
    </p:spTree>
    <p:extLst>
      <p:ext uri="{BB962C8B-B14F-4D97-AF65-F5344CB8AC3E}">
        <p14:creationId xmlns:p14="http://schemas.microsoft.com/office/powerpoint/2010/main" val="368379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3CBFFB-E640-4604-A508-0015AA18518A}" type="datetimeFigureOut">
              <a:rPr lang="en-GB" smtClean="0"/>
              <a:t>06/08/2025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2464AF-B8FF-434F-A3A9-2D5267E63A4D}" type="slidenum">
              <a:rPr lang="en-GB" smtClean="0"/>
              <a:t>‹#›</a:t>
            </a:fld>
            <a:endParaRPr lang="en-GB"/>
          </a:p>
        </p:txBody>
      </p:sp>
    </p:spTree>
    <p:extLst>
      <p:ext uri="{BB962C8B-B14F-4D97-AF65-F5344CB8AC3E}">
        <p14:creationId xmlns:p14="http://schemas.microsoft.com/office/powerpoint/2010/main" val="216226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A3CBFFB-E640-4604-A508-0015AA18518A}" type="datetimeFigureOut">
              <a:rPr lang="en-GB" smtClean="0"/>
              <a:t>06/08/2025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C2464AF-B8FF-434F-A3A9-2D5267E63A4D}" type="slidenum">
              <a:rPr lang="en-GB" smtClean="0"/>
              <a:t>‹#›</a:t>
            </a:fld>
            <a:endParaRPr lang="en-GB"/>
          </a:p>
        </p:txBody>
      </p:sp>
      <p:sp>
        <p:nvSpPr>
          <p:cNvPr id="2" name="Rectangle 1">
            <a:extLst>
              <a:ext uri="{FF2B5EF4-FFF2-40B4-BE49-F238E27FC236}">
                <a16:creationId xmlns:a16="http://schemas.microsoft.com/office/drawing/2014/main" id="{165E5B39-9CED-4A7B-F284-05ED8EB0FB27}"/>
              </a:ext>
            </a:extLst>
          </p:cNvPr>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13281338-B1ED-5D96-698D-8B1E25C7BE91}"/>
              </a:ext>
            </a:extLst>
          </p:cNvPr>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771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A3CBFFB-E640-4604-A508-0015AA18518A}" type="datetimeFigureOut">
              <a:rPr lang="en-GB" smtClean="0"/>
              <a:t>06/08/2025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2464AF-B8FF-434F-A3A9-2D5267E63A4D}" type="slidenum">
              <a:rPr lang="en-GB" smtClean="0"/>
              <a:t>‹#›</a:t>
            </a:fld>
            <a:endParaRPr lang="en-GB"/>
          </a:p>
        </p:txBody>
      </p:sp>
    </p:spTree>
    <p:extLst>
      <p:ext uri="{BB962C8B-B14F-4D97-AF65-F5344CB8AC3E}">
        <p14:creationId xmlns:p14="http://schemas.microsoft.com/office/powerpoint/2010/main" val="167923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A3CBFFB-E640-4604-A508-0015AA18518A}" type="datetimeFigureOut">
              <a:rPr lang="en-GB" smtClean="0"/>
              <a:t>06/08/2025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2464AF-B8FF-434F-A3A9-2D5267E63A4D}" type="slidenum">
              <a:rPr lang="en-GB" smtClean="0"/>
              <a:t>‹#›</a:t>
            </a:fld>
            <a:endParaRPr lang="en-GB"/>
          </a:p>
        </p:txBody>
      </p:sp>
    </p:spTree>
    <p:extLst>
      <p:ext uri="{BB962C8B-B14F-4D97-AF65-F5344CB8AC3E}">
        <p14:creationId xmlns:p14="http://schemas.microsoft.com/office/powerpoint/2010/main" val="403572899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4" r:id="rId3"/>
    <p:sldLayoutId id="2147483786" r:id="rId4"/>
    <p:sldLayoutId id="2147483787" r:id="rId5"/>
    <p:sldLayoutId id="2147483788" r:id="rId6"/>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supporthub@add-vanc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vents.teams.microsoft.com/event/18678c47-cd76-4023-910d-8493313b74ed@53e92c36-6617-4e71-a989-dd739ad32a4d" TargetMode="External"/><Relationship Id="rId2" Type="http://schemas.openxmlformats.org/officeDocument/2006/relationships/hyperlink" Target="https://events.teams.microsoft.com/event/aa57cbf1-73c4-4906-a7ca-7f802a56049b@53e92c36-6617-4e71-a989-dd739ad32a4d"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events.teams.microsoft.com/event/f0e194f3-89b3-4346-8508-601ae911921a@53e92c36-6617-4e71-a989-dd739ad32a4d"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hyperlink" Target="https://www.hertfordshire.gov.uk/services/schools-and-education/childcare-and-advice-for-parents/parents-and-family-support/relationships/relationship-support-for-parents.aspx?searchInput=&amp;page=1&amp;resultsPerPage=10&amp;view=card" TargetMode="External"/><Relationship Id="rId7" Type="http://schemas.openxmlformats.org/officeDocument/2006/relationships/package" Target="../embeddings/Microsoft_Word_Document.docx"/><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Relationship%20Support%20Article%2025.pdf" TargetMode="External"/><Relationship Id="rId4" Type="http://schemas.openxmlformats.org/officeDocument/2006/relationships/hyperlink" Target="mailto:EHCommissioning@hertfordshire.gov.u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irectory.hertfordshire.gov.uk/Categories/53" TargetMode="External"/><Relationship Id="rId2" Type="http://schemas.openxmlformats.org/officeDocument/2006/relationships/hyperlink" Target="https://events.hertfordshire.gov.uk/local-offer"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hyperlink" Target="https://www.hertfordshire.gov.uk/media-library/documents/about-the-council/news/fifty-thrifty-adventures-summer-halfterm-2025.pdf" TargetMode="External"/><Relationship Id="rId2" Type="http://schemas.openxmlformats.org/officeDocument/2006/relationships/hyperlink" Target="https://www.hertfordshire.gov.uk/about-the-council/news/news-archive/fifty-thrifty-summer-2025"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forms.office.com/e/NSu0aCDSpa"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sportinherts.org.uk/Summer-Park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hertsfamilycentres.org/events/whats-on-at-family-centres-in-hertfordshire.aspx"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mailto:beezee.bodies@nhs.net" TargetMode="External"/><Relationship Id="rId3" Type="http://schemas.openxmlformats.org/officeDocument/2006/relationships/hyperlink" Target="https://eur02.safelinks.protection.outlook.com/?url=https%3A%2F%2Fhrt.maximusuk.co.uk%2Fbeezeefamilies%2F&amp;data=05%7C02%7CJane.Parkins%40hertfordshire.gov.uk%7C952651b4f619438cd92108ddca88993a%7C53e92c3666174e71a989dd739ad32a4d%7C0%7C0%7C638889410241477915%7CUnknown%7CTWFpbGZsb3d8eyJFbXB0eU1hcGkiOnRydWUsIlYiOiIwLjAuMDAwMCIsIlAiOiJXaW4zMiIsIkFOIjoiTWFpbCIsIldUIjoyfQ%3D%3D%7C0%7C%7C%7C&amp;sdata=PNORYLEstXBvIxLbyA5OIN6v3Jl2zTR9oXeZxXv2tUo%3D&amp;reserved=0" TargetMode="External"/><Relationship Id="rId7" Type="http://schemas.openxmlformats.org/officeDocument/2006/relationships/hyperlink" Target="https://eur02.safelinks.protection.outlook.com/?url=https%3A%2F%2Fhrt.maximusuk.co.uk%2Freferrers%2F&amp;data=05%7C02%7CJane.Parkins%40hertfordshire.gov.uk%7C952651b4f619438cd92108ddca88993a%7C53e92c3666174e71a989dd739ad32a4d%7C0%7C0%7C638889410241600489%7CUnknown%7CTWFpbGZsb3d8eyJFbXB0eU1hcGkiOnRydWUsIlYiOiIwLjAuMDAwMCIsIlAiOiJXaW4zMiIsIkFOIjoiTWFpbCIsIldUIjoyfQ%3D%3D%7C0%7C%7C%7C&amp;sdata=7rF35hnErxSxAbG%2F8MeK45IFYOfssdu9vP2neRwKbxk%3D&amp;reserved=0" TargetMode="External"/><Relationship Id="rId2" Type="http://schemas.openxmlformats.org/officeDocument/2006/relationships/hyperlink" Target="https://eur02.safelinks.protection.outlook.com/?url=https%3A%2F%2Fhrt.maximusuk.co.uk%2Fbeezeefamilies%2F&amp;data=05%7C02%7CJane.Parkins%40hertfordshire.gov.uk%7C952651b4f619438cd92108ddca88993a%7C53e92c3666174e71a989dd739ad32a4d%7C0%7C0%7C638889410241431875%7CUnknown%7CTWFpbGZsb3d8eyJFbXB0eU1hcGkiOnRydWUsIlYiOiIwLjAuMDAwMCIsIlAiOiJXaW4zMiIsIkFOIjoiTWFpbCIsIldUIjoyfQ%3D%3D%7C0%7C%7C%7C&amp;sdata=BUrtm4OVxF9BCho81XIJ%2Fq08aOuuIpscH6%2BMLAmd77U%3D&amp;reserved=0" TargetMode="External"/><Relationship Id="rId1" Type="http://schemas.openxmlformats.org/officeDocument/2006/relationships/slideLayout" Target="../slideLayouts/slideLayout2.xml"/><Relationship Id="rId6" Type="http://schemas.openxmlformats.org/officeDocument/2006/relationships/hyperlink" Target="https://eur02.safelinks.protection.outlook.com/?url=https%3A%2F%2Fbeezeebodies.com%2Fprograms%2Fhenry%2F&amp;data=05%7C02%7CJane.Parkins%40hertfordshire.gov.uk%7C952651b4f619438cd92108ddca88993a%7C53e92c3666174e71a989dd739ad32a4d%7C0%7C0%7C638889410241572177%7CUnknown%7CTWFpbGZsb3d8eyJFbXB0eU1hcGkiOnRydWUsIlYiOiIwLjAuMDAwMCIsIlAiOiJXaW4zMiIsIkFOIjoiTWFpbCIsIldUIjoyfQ%3D%3D%7C0%7C%7C%7C&amp;sdata=NrYugyYsaP78yeaEU5I%2FcHaJTVRqd2%2BU3H9OPAnIK9s%3D&amp;reserved=0" TargetMode="External"/><Relationship Id="rId5" Type="http://schemas.openxmlformats.org/officeDocument/2006/relationships/hyperlink" Target="https://eur02.safelinks.protection.outlook.com/?url=https%3A%2F%2Fhrt.maximusuk.co.uk%2Fbeezeeyouth%2F&amp;data=05%7C02%7CJane.Parkins%40hertfordshire.gov.uk%7C952651b4f619438cd92108ddca88993a%7C53e92c3666174e71a989dd739ad32a4d%7C0%7C0%7C638889410241543944%7CUnknown%7CTWFpbGZsb3d8eyJFbXB0eU1hcGkiOnRydWUsIlYiOiIwLjAuMDAwMCIsIlAiOiJXaW4zMiIsIkFOIjoiTWFpbCIsIldUIjoyfQ%3D%3D%7C0%7C%7C%7C&amp;sdata=ErO8dFUCYxAtcfpDxM8Ro1zLpxxgbsIUb1etGf5DzuQ%3D&amp;reserved=0" TargetMode="External"/><Relationship Id="rId10" Type="http://schemas.openxmlformats.org/officeDocument/2006/relationships/hyperlink" Target="mailto:bzbinfo@maximusuk.co.uk" TargetMode="External"/><Relationship Id="rId4" Type="http://schemas.openxmlformats.org/officeDocument/2006/relationships/hyperlink" Target="https://eur02.safelinks.protection.outlook.com/?url=https%3A%2F%2Fhrt.maximusuk.co.uk%2Fbeezeefamilies-sign-up-121%2F&amp;data=05%7C02%7CJane.Parkins%40hertfordshire.gov.uk%7C952651b4f619438cd92108ddca88993a%7C53e92c3666174e71a989dd739ad32a4d%7C0%7C0%7C638889410241513254%7CUnknown%7CTWFpbGZsb3d8eyJFbXB0eU1hcGkiOnRydWUsIlYiOiIwLjAuMDAwMCIsIlAiOiJXaW4zMiIsIkFOIjoiTWFpbCIsIldUIjoyfQ%3D%3D%7C0%7C%7C%7C&amp;sdata=iBkJaFwahJOwRnBZne9rBpMUQN3nP%2FkzWBiCkjigND0%3D&amp;reserved=0" TargetMode="External"/><Relationship Id="rId9" Type="http://schemas.openxmlformats.org/officeDocument/2006/relationships/hyperlink" Target="https://eur02.safelinks.protection.outlook.com/?url=https%3A%2F%2Fhrt.maximusuk.co.uk%2F%23block__form-embed-2&amp;data=05%7C02%7CJane.Parkins%40hertfordshire.gov.uk%7C952651b4f619438cd92108ddca88993a%7C53e92c3666174e71a989dd739ad32a4d%7C0%7C0%7C638889410241626684%7CUnknown%7CTWFpbGZsb3d8eyJFbXB0eU1hcGkiOnRydWUsIlYiOiIwLjAuMDAwMCIsIlAiOiJXaW4zMiIsIkFOIjoiTWFpbCIsIldUIjoyfQ%3D%3D%7C0%7C%7C%7C&amp;sdata=yHHJie6zaJ1gSk9Xxuud%2F58Q%2Fxwy6x3T7PNkvgTsFIM%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www.summerfieldhealthcentre.co.uk/" TargetMode="Externa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ur02.safelinks.protection.outlook.com/?url=https%3A%2F%2Fevents.hertfordshire.gov.uk%2Fstep2skills%3Fcategory%3D7dab9f20-fb97-52cb-9ba6-9207badefe3b&amp;data=05%7C02%7CJane.Parkins%40hertfordshire.gov.uk%7C5ee1aa4619a6469e59c408ddcf606e24%7C53e92c3666174e71a989dd739ad32a4d%7C0%7C0%7C638894735308710322%7CUnknown%7CTWFpbGZsb3d8eyJFbXB0eU1hcGkiOnRydWUsIlYiOiIwLjAuMDAwMCIsIlAiOiJXaW4zMiIsIkFOIjoiTWFpbCIsIldUIjoyfQ%3D%3D%7C0%7C%7C%7C&amp;sdata=4u6rUQUoc0AQSBXrrGBLAkMUYc34BYOObvFCuiDk7Ko%3D&amp;reserved=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ur02.safelinks.protection.outlook.com/?url=https%3A%2F%2Fconnected.kca.training%2Fregister.cfm%3Fform%3DMBBStrandB-Aut25&amp;data=05%7C02%7CTeresa.Meehan%40hertfordshire.gov.uk%7C979f19a68f884a77de3808ddd4e07eef%7C53e92c3666174e71a989dd739ad32a4d%7C0%7C0%7C638900783129676986%7CUnknown%7CTWFpbGZsb3d8eyJFbXB0eU1hcGkiOnRydWUsIlYiOiIwLjAuMDAwMCIsIlAiOiJXaW4zMiIsIkFOIjoiTWFpbCIsIldUIjoyfQ%3D%3D%7C0%7C%7C%7C&amp;sdata=6lVhbp9tO82ysS1v9iiNw7nzRViRc2wfvNdFyx7xzao%3D&amp;reserved=0" TargetMode="External"/><Relationship Id="rId2" Type="http://schemas.openxmlformats.org/officeDocument/2006/relationships/hyperlink" Target="https://eur02.safelinks.protection.outlook.com/?url=https%3A%2F%2Fconnected.kca.training%2Fregister.cfm%3Fform%3DMBBStrandA-Aut25&amp;data=05%7C02%7CTeresa.Meehan%40hertfordshire.gov.uk%7C979f19a68f884a77de3808ddd4e07eef%7C53e92c3666174e71a989dd739ad32a4d%7C0%7C0%7C638900783129657098%7CUnknown%7CTWFpbGZsb3d8eyJFbXB0eU1hcGkiOnRydWUsIlYiOiIwLjAuMDAwMCIsIlAiOiJXaW4zMiIsIkFOIjoiTWFpbCIsIldUIjoyfQ%3D%3D%7C0%7C%7C%7C&amp;sdata=rJwNTyRHqNdZGygdtis8Fd6alJ11wffUmEUfMWd0lAA%3D&amp;reserved=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79" y="3597781"/>
            <a:ext cx="4880621" cy="2467779"/>
          </a:xfrm>
        </p:spPr>
        <p:txBody>
          <a:bodyPr>
            <a:normAutofit fontScale="90000"/>
          </a:bodyPr>
          <a:lstStyle/>
          <a:p>
            <a:r>
              <a:rPr lang="en-GB" sz="5400" b="1" dirty="0">
                <a:latin typeface="Calibri" panose="020F0502020204030204" pitchFamily="34" charset="0"/>
                <a:cs typeface="Calibri" panose="020F0502020204030204" pitchFamily="34" charset="0"/>
              </a:rPr>
              <a:t>Families First </a:t>
            </a:r>
            <a:br>
              <a:rPr lang="en-GB" sz="5400" b="1" dirty="0">
                <a:latin typeface="Calibri" panose="020F0502020204030204" pitchFamily="34" charset="0"/>
                <a:cs typeface="Calibri" panose="020F0502020204030204" pitchFamily="34" charset="0"/>
              </a:rPr>
            </a:br>
            <a:r>
              <a:rPr lang="en-GB" sz="5400" b="1" dirty="0">
                <a:latin typeface="Calibri" panose="020F0502020204030204" pitchFamily="34" charset="0"/>
                <a:cs typeface="Calibri" panose="020F0502020204030204" pitchFamily="34" charset="0"/>
              </a:rPr>
              <a:t>News sharing</a:t>
            </a: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r>
              <a:rPr lang="en-GB" sz="4400" b="1" dirty="0">
                <a:solidFill>
                  <a:schemeClr val="tx1"/>
                </a:solidFill>
                <a:latin typeface="Calibri" panose="020F0502020204030204" pitchFamily="34" charset="0"/>
                <a:cs typeface="Calibri" panose="020F0502020204030204" pitchFamily="34" charset="0"/>
              </a:rPr>
              <a:t>Keeping in Touch</a:t>
            </a:r>
            <a:br>
              <a:rPr lang="en-GB" sz="4400" b="1" dirty="0">
                <a:solidFill>
                  <a:schemeClr val="tx1"/>
                </a:solidFill>
                <a:latin typeface="Calibri" panose="020F0502020204030204" pitchFamily="34" charset="0"/>
                <a:cs typeface="Calibri" panose="020F0502020204030204" pitchFamily="34" charset="0"/>
              </a:rPr>
            </a:br>
            <a:br>
              <a:rPr lang="en-GB" sz="4400" b="1" dirty="0">
                <a:solidFill>
                  <a:schemeClr val="tx1"/>
                </a:solidFill>
                <a:latin typeface="Calibri" panose="020F0502020204030204" pitchFamily="34" charset="0"/>
                <a:cs typeface="Calibri" panose="020F0502020204030204" pitchFamily="34" charset="0"/>
              </a:rPr>
            </a:br>
            <a:r>
              <a:rPr lang="en-GB" sz="3100" b="1" dirty="0">
                <a:solidFill>
                  <a:schemeClr val="bg1"/>
                </a:solidFill>
                <a:latin typeface="Calibri" panose="020F0502020204030204" pitchFamily="34" charset="0"/>
                <a:cs typeface="Calibri" panose="020F0502020204030204" pitchFamily="34" charset="0"/>
              </a:rPr>
              <a:t>Karen Dorney</a:t>
            </a:r>
            <a:br>
              <a:rPr lang="en-GB" sz="3100" b="1" dirty="0">
                <a:solidFill>
                  <a:schemeClr val="bg1"/>
                </a:solidFill>
                <a:latin typeface="Calibri" panose="020F0502020204030204" pitchFamily="34" charset="0"/>
                <a:cs typeface="Calibri" panose="020F0502020204030204" pitchFamily="34" charset="0"/>
              </a:rPr>
            </a:br>
            <a:r>
              <a:rPr lang="en-GB" sz="3100" b="1" dirty="0">
                <a:solidFill>
                  <a:schemeClr val="bg1"/>
                </a:solidFill>
                <a:latin typeface="Calibri" panose="020F0502020204030204" pitchFamily="34" charset="0"/>
                <a:cs typeface="Calibri" panose="020F0502020204030204" pitchFamily="34" charset="0"/>
              </a:rPr>
              <a:t>HEAD OF SERVICE</a:t>
            </a:r>
            <a:br>
              <a:rPr lang="en-GB" sz="2200" dirty="0">
                <a:solidFill>
                  <a:schemeClr val="bg1"/>
                </a:solidFill>
                <a:latin typeface="Calibri" panose="020F0502020204030204" pitchFamily="34" charset="0"/>
                <a:cs typeface="Calibri" panose="020F0502020204030204" pitchFamily="34" charset="0"/>
              </a:rPr>
            </a:br>
            <a:r>
              <a:rPr lang="en-GB" sz="1800" dirty="0">
                <a:solidFill>
                  <a:schemeClr val="bg1"/>
                </a:solidFill>
                <a:latin typeface="Calibri" panose="020F0502020204030204" pitchFamily="34" charset="0"/>
                <a:cs typeface="Calibri" panose="020F0502020204030204" pitchFamily="34" charset="0"/>
              </a:rPr>
              <a:t>SUPPORTING FAMILIES | CHILDRENS SERVICES</a:t>
            </a:r>
            <a:br>
              <a:rPr lang="en-GB" sz="1300" dirty="0">
                <a:solidFill>
                  <a:schemeClr val="bg1"/>
                </a:solidFill>
                <a:latin typeface="Calibri" panose="020F0502020204030204" pitchFamily="34" charset="0"/>
                <a:cs typeface="Calibri" panose="020F0502020204030204" pitchFamily="34" charset="0"/>
              </a:rPr>
            </a:br>
            <a:br>
              <a:rPr lang="en-GB" sz="2700" dirty="0"/>
            </a:br>
            <a:endParaRPr lang="en-GB" b="1" dirty="0">
              <a:latin typeface="Calibri" panose="020F0502020204030204" pitchFamily="34" charset="0"/>
              <a:cs typeface="Calibri" panose="020F0502020204030204" pitchFamily="34" charset="0"/>
            </a:endParaRPr>
          </a:p>
        </p:txBody>
      </p:sp>
      <p:pic>
        <p:nvPicPr>
          <p:cNvPr id="10" name="Content Placeholder 9" descr="A logo for a family&#10;&#10;Description automatically generated">
            <a:extLst>
              <a:ext uri="{FF2B5EF4-FFF2-40B4-BE49-F238E27FC236}">
                <a16:creationId xmlns:a16="http://schemas.microsoft.com/office/drawing/2014/main" id="{DB6BFE24-0AA0-FA0B-27DF-B83A71FDF3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5273" y="2780155"/>
            <a:ext cx="4992624" cy="3532409"/>
          </a:xfrm>
        </p:spPr>
      </p:pic>
      <p:sp>
        <p:nvSpPr>
          <p:cNvPr id="9" name="Content Placeholder 8">
            <a:extLst>
              <a:ext uri="{FF2B5EF4-FFF2-40B4-BE49-F238E27FC236}">
                <a16:creationId xmlns:a16="http://schemas.microsoft.com/office/drawing/2014/main" id="{06DA2ABD-6410-031A-BC37-5DCE7275D8B0}"/>
              </a:ext>
            </a:extLst>
          </p:cNvPr>
          <p:cNvSpPr>
            <a:spLocks noGrp="1"/>
          </p:cNvSpPr>
          <p:nvPr>
            <p:ph type="body" sz="half" idx="2"/>
          </p:nvPr>
        </p:nvSpPr>
        <p:spPr>
          <a:xfrm>
            <a:off x="1880475" y="6291931"/>
            <a:ext cx="2096614" cy="647529"/>
          </a:xfrm>
        </p:spPr>
        <p:txBody>
          <a:bodyPr>
            <a:normAutofit/>
          </a:bodyPr>
          <a:lstStyle/>
          <a:p>
            <a:r>
              <a:rPr lang="en-GB" sz="2300" b="1" dirty="0">
                <a:solidFill>
                  <a:schemeClr val="bg1"/>
                </a:solidFill>
              </a:rPr>
              <a:t>August 2025</a:t>
            </a:r>
          </a:p>
          <a:p>
            <a:endParaRPr lang="en-GB" dirty="0"/>
          </a:p>
        </p:txBody>
      </p:sp>
      <p:pic>
        <p:nvPicPr>
          <p:cNvPr id="14" name="Picture 13" descr="Blank speech balloons">
            <a:extLst>
              <a:ext uri="{FF2B5EF4-FFF2-40B4-BE49-F238E27FC236}">
                <a16:creationId xmlns:a16="http://schemas.microsoft.com/office/drawing/2014/main" id="{BD131BDD-EC25-2640-4BE5-E4ACA2474F59}"/>
              </a:ext>
            </a:extLst>
          </p:cNvPr>
          <p:cNvPicPr>
            <a:picLocks noChangeAspect="1"/>
          </p:cNvPicPr>
          <p:nvPr/>
        </p:nvPicPr>
        <p:blipFill rotWithShape="1">
          <a:blip r:embed="rId4">
            <a:extLst>
              <a:ext uri="{28A0092B-C50C-407E-A947-70E740481C1C}">
                <a14:useLocalDpi xmlns:a14="http://schemas.microsoft.com/office/drawing/2010/main" val="0"/>
              </a:ext>
            </a:extLst>
          </a:blip>
          <a:srcRect b="45700"/>
          <a:stretch/>
        </p:blipFill>
        <p:spPr>
          <a:xfrm>
            <a:off x="4135965" y="22561"/>
            <a:ext cx="8159007" cy="2300510"/>
          </a:xfrm>
          <a:prstGeom prst="rect">
            <a:avLst/>
          </a:prstGeom>
        </p:spPr>
      </p:pic>
    </p:spTree>
    <p:extLst>
      <p:ext uri="{BB962C8B-B14F-4D97-AF65-F5344CB8AC3E}">
        <p14:creationId xmlns:p14="http://schemas.microsoft.com/office/powerpoint/2010/main" val="1963212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6318-A3AD-5A53-FDF2-ABCCD90B6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067B0-0A76-0487-FEAF-A254CF0258BA}"/>
              </a:ext>
            </a:extLst>
          </p:cNvPr>
          <p:cNvSpPr>
            <a:spLocks noGrp="1"/>
          </p:cNvSpPr>
          <p:nvPr>
            <p:ph type="title"/>
          </p:nvPr>
        </p:nvSpPr>
        <p:spPr>
          <a:xfrm>
            <a:off x="265176" y="307962"/>
            <a:ext cx="8341614" cy="1132218"/>
          </a:xfrm>
        </p:spPr>
        <p:txBody>
          <a:bodyPr>
            <a:normAutofit fontScale="90000"/>
          </a:bodyPr>
          <a:lstStyle/>
          <a:p>
            <a:r>
              <a:rPr lang="en-GB" dirty="0">
                <a:solidFill>
                  <a:schemeClr val="accent1"/>
                </a:solidFill>
                <a:latin typeface="Calibri" panose="020F0502020204030204" pitchFamily="34" charset="0"/>
              </a:rPr>
              <a:t>Neurodiversity Support Hub for parents, Carers and professionals</a:t>
            </a:r>
          </a:p>
        </p:txBody>
      </p:sp>
      <p:sp>
        <p:nvSpPr>
          <p:cNvPr id="3" name="Content Placeholder 2">
            <a:extLst>
              <a:ext uri="{FF2B5EF4-FFF2-40B4-BE49-F238E27FC236}">
                <a16:creationId xmlns:a16="http://schemas.microsoft.com/office/drawing/2014/main" id="{144606F5-541A-8DFE-9E92-05A2451CC95A}"/>
              </a:ext>
            </a:extLst>
          </p:cNvPr>
          <p:cNvSpPr>
            <a:spLocks noGrp="1"/>
          </p:cNvSpPr>
          <p:nvPr>
            <p:ph idx="1"/>
          </p:nvPr>
        </p:nvSpPr>
        <p:spPr>
          <a:xfrm>
            <a:off x="265176" y="1580558"/>
            <a:ext cx="6432804" cy="4023360"/>
          </a:xfrm>
        </p:spPr>
        <p:txBody>
          <a:bodyPr>
            <a:normAutofit/>
          </a:bodyPr>
          <a:lstStyle/>
          <a:p>
            <a:r>
              <a:rPr lang="en-GB" sz="2400" dirty="0"/>
              <a:t>If someone has questions about neurodiversity, they can contact the Neurodiversity Support Hub for parents, Carers and professionals in Hertfordshire. The hub is staffed by experts by experience and does not require a diagnosis to access the support.</a:t>
            </a:r>
          </a:p>
          <a:p>
            <a:r>
              <a:rPr lang="en-GB" sz="2400" dirty="0"/>
              <a:t>The Neurodiversity Support Hub is open Monday-Friday 9am-1pm, and the team can be contacted by phone at 01727 833963 or through email at </a:t>
            </a:r>
            <a:r>
              <a:rPr lang="en-GB" sz="2400" dirty="0">
                <a:hlinkClick r:id="rId2"/>
              </a:rPr>
              <a:t>supporthub@add-vance.org</a:t>
            </a:r>
            <a:r>
              <a:rPr lang="en-GB" sz="2400" dirty="0"/>
              <a:t>.</a:t>
            </a:r>
          </a:p>
        </p:txBody>
      </p:sp>
      <p:pic>
        <p:nvPicPr>
          <p:cNvPr id="8" name="Picture 7">
            <a:extLst>
              <a:ext uri="{FF2B5EF4-FFF2-40B4-BE49-F238E27FC236}">
                <a16:creationId xmlns:a16="http://schemas.microsoft.com/office/drawing/2014/main" id="{C7A74DC5-625D-EA90-4A46-391707B8A398}"/>
              </a:ext>
            </a:extLst>
          </p:cNvPr>
          <p:cNvPicPr>
            <a:picLocks noChangeAspect="1"/>
          </p:cNvPicPr>
          <p:nvPr/>
        </p:nvPicPr>
        <p:blipFill>
          <a:blip r:embed="rId3"/>
          <a:stretch>
            <a:fillRect/>
          </a:stretch>
        </p:blipFill>
        <p:spPr>
          <a:xfrm>
            <a:off x="7646670" y="45297"/>
            <a:ext cx="4545329" cy="6067793"/>
          </a:xfrm>
          <a:prstGeom prst="rect">
            <a:avLst/>
          </a:prstGeom>
        </p:spPr>
      </p:pic>
    </p:spTree>
    <p:extLst>
      <p:ext uri="{BB962C8B-B14F-4D97-AF65-F5344CB8AC3E}">
        <p14:creationId xmlns:p14="http://schemas.microsoft.com/office/powerpoint/2010/main" val="235385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7CD66-7A94-7BA3-6C8A-9C06D6D60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59CEE0-C193-AF0D-87DE-45EDA1C39FB0}"/>
              </a:ext>
            </a:extLst>
          </p:cNvPr>
          <p:cNvSpPr>
            <a:spLocks noGrp="1"/>
          </p:cNvSpPr>
          <p:nvPr>
            <p:ph type="title"/>
          </p:nvPr>
        </p:nvSpPr>
        <p:spPr>
          <a:xfrm>
            <a:off x="265176" y="182880"/>
            <a:ext cx="11736324" cy="1303020"/>
          </a:xfrm>
          <a:solidFill>
            <a:schemeClr val="bg1"/>
          </a:solidFill>
        </p:spPr>
        <p:txBody>
          <a:bodyPr>
            <a:normAutofit fontScale="90000"/>
          </a:bodyPr>
          <a:lstStyle/>
          <a:p>
            <a:r>
              <a:rPr lang="en-GB" dirty="0" err="1"/>
              <a:t>OnePlusOne</a:t>
            </a:r>
            <a:r>
              <a:rPr lang="en-GB" dirty="0"/>
              <a:t> Professional Training:</a:t>
            </a:r>
            <a:br>
              <a:rPr lang="en-GB" dirty="0"/>
            </a:br>
            <a:r>
              <a:rPr lang="en-GB" dirty="0"/>
              <a:t>Relationship Support Courses</a:t>
            </a:r>
          </a:p>
        </p:txBody>
      </p:sp>
      <p:sp>
        <p:nvSpPr>
          <p:cNvPr id="3" name="Content Placeholder 2">
            <a:extLst>
              <a:ext uri="{FF2B5EF4-FFF2-40B4-BE49-F238E27FC236}">
                <a16:creationId xmlns:a16="http://schemas.microsoft.com/office/drawing/2014/main" id="{7508E9B5-5CB6-9444-731F-FEDE56C070E9}"/>
              </a:ext>
            </a:extLst>
          </p:cNvPr>
          <p:cNvSpPr>
            <a:spLocks noGrp="1"/>
          </p:cNvSpPr>
          <p:nvPr>
            <p:ph idx="1"/>
          </p:nvPr>
        </p:nvSpPr>
        <p:spPr>
          <a:xfrm>
            <a:off x="339852" y="3989070"/>
            <a:ext cx="7227570" cy="2472450"/>
          </a:xfrm>
        </p:spPr>
        <p:txBody>
          <a:bodyPr>
            <a:normAutofit/>
          </a:bodyPr>
          <a:lstStyle/>
          <a:p>
            <a:r>
              <a:rPr lang="en-GB" b="1" dirty="0"/>
              <a:t>What does session cover? </a:t>
            </a:r>
            <a:endParaRPr lang="en-GB" dirty="0"/>
          </a:p>
          <a:p>
            <a:pPr marL="354013" indent="-354013">
              <a:buFont typeface="Wingdings" panose="05000000000000000000" pitchFamily="2" charset="2"/>
              <a:buChar char="§"/>
            </a:pPr>
            <a:r>
              <a:rPr lang="en-GB" dirty="0"/>
              <a:t>The impact of parental conflict on children’s outcomes.</a:t>
            </a:r>
          </a:p>
          <a:p>
            <a:pPr marL="354013" indent="-354013">
              <a:buFont typeface="Wingdings" panose="05000000000000000000" pitchFamily="2" charset="2"/>
              <a:buChar char="§"/>
            </a:pPr>
            <a:r>
              <a:rPr lang="en-GB" dirty="0"/>
              <a:t>Background to the design of the digital resources.</a:t>
            </a:r>
          </a:p>
          <a:p>
            <a:pPr marL="354013" indent="-354013">
              <a:buFont typeface="Wingdings" panose="05000000000000000000" pitchFamily="2" charset="2"/>
              <a:buChar char="§"/>
            </a:pPr>
            <a:r>
              <a:rPr lang="en-GB" dirty="0"/>
              <a:t>Introduction to OPO digital resources.</a:t>
            </a:r>
          </a:p>
          <a:p>
            <a:pPr marL="354013" indent="-354013">
              <a:buFont typeface="Wingdings" panose="05000000000000000000" pitchFamily="2" charset="2"/>
              <a:buChar char="§"/>
            </a:pPr>
            <a:r>
              <a:rPr lang="en-GB" dirty="0"/>
              <a:t>Overview of the wider Relationship Support offer in Hertfordshire.</a:t>
            </a:r>
          </a:p>
        </p:txBody>
      </p:sp>
      <p:sp>
        <p:nvSpPr>
          <p:cNvPr id="6" name="TextBox 5">
            <a:extLst>
              <a:ext uri="{FF2B5EF4-FFF2-40B4-BE49-F238E27FC236}">
                <a16:creationId xmlns:a16="http://schemas.microsoft.com/office/drawing/2014/main" id="{0D03D4E0-2CA3-FD5D-1E4C-336374DB0784}"/>
              </a:ext>
            </a:extLst>
          </p:cNvPr>
          <p:cNvSpPr txBox="1"/>
          <p:nvPr/>
        </p:nvSpPr>
        <p:spPr>
          <a:xfrm>
            <a:off x="7875270" y="2597828"/>
            <a:ext cx="3897630" cy="3416320"/>
          </a:xfrm>
          <a:prstGeom prst="rect">
            <a:avLst/>
          </a:prstGeom>
          <a:solidFill>
            <a:schemeClr val="accent3">
              <a:lumMod val="20000"/>
              <a:lumOff val="80000"/>
            </a:schemeClr>
          </a:solidFill>
        </p:spPr>
        <p:txBody>
          <a:bodyPr wrap="square">
            <a:spAutoFit/>
          </a:bodyPr>
          <a:lstStyle/>
          <a:p>
            <a:pPr algn="l">
              <a:buNone/>
            </a:pPr>
            <a:r>
              <a:rPr lang="en-GB" b="1" i="0" dirty="0">
                <a:solidFill>
                  <a:srgbClr val="333333"/>
                </a:solidFill>
                <a:effectLst/>
                <a:latin typeface="Calibri" panose="020F0502020204030204" pitchFamily="34" charset="0"/>
              </a:rPr>
              <a:t>How can I book onto the training?</a:t>
            </a:r>
            <a:endParaRPr lang="en-GB" b="0" i="0" dirty="0">
              <a:solidFill>
                <a:srgbClr val="333333"/>
              </a:solidFill>
              <a:effectLst/>
              <a:latin typeface="Calibri" panose="020F0502020204030204" pitchFamily="34" charset="0"/>
            </a:endParaRPr>
          </a:p>
          <a:p>
            <a:pPr algn="l">
              <a:buNone/>
            </a:pPr>
            <a:r>
              <a:rPr lang="en-GB" b="0" i="0" dirty="0">
                <a:solidFill>
                  <a:srgbClr val="333333"/>
                </a:solidFill>
                <a:effectLst/>
                <a:latin typeface="Calibri" panose="020F0502020204030204" pitchFamily="34" charset="0"/>
              </a:rPr>
              <a:t>Select your preferred date and follow the registration link to book your place.</a:t>
            </a:r>
          </a:p>
          <a:p>
            <a:r>
              <a:rPr lang="en-GB" dirty="0"/>
              <a:t>This is a 3 hour digital training, which takes place on Microsoft Teams.</a:t>
            </a:r>
          </a:p>
          <a:p>
            <a:pPr algn="l">
              <a:buNone/>
            </a:pPr>
            <a:endParaRPr lang="en-GB" b="0" i="0" dirty="0">
              <a:solidFill>
                <a:srgbClr val="333333"/>
              </a:solidFill>
              <a:effectLst/>
              <a:latin typeface="Calibri" panose="020F0502020204030204" pitchFamily="34" charset="0"/>
            </a:endParaRPr>
          </a:p>
          <a:p>
            <a:pPr algn="l">
              <a:buNone/>
            </a:pPr>
            <a:r>
              <a:rPr lang="en-GB" b="0" i="0" dirty="0">
                <a:solidFill>
                  <a:srgbClr val="333333"/>
                </a:solidFill>
                <a:effectLst/>
                <a:latin typeface="Calibri" panose="020F0502020204030204" pitchFamily="34" charset="0"/>
              </a:rPr>
              <a:t>Wednesday 17</a:t>
            </a:r>
            <a:r>
              <a:rPr lang="en-GB" b="0" i="0" baseline="30000" dirty="0">
                <a:solidFill>
                  <a:srgbClr val="333333"/>
                </a:solidFill>
                <a:effectLst/>
                <a:latin typeface="Calibri" panose="020F0502020204030204" pitchFamily="34" charset="0"/>
              </a:rPr>
              <a:t>th</a:t>
            </a:r>
            <a:r>
              <a:rPr lang="en-GB" b="0" i="0" dirty="0">
                <a:solidFill>
                  <a:srgbClr val="333333"/>
                </a:solidFill>
                <a:effectLst/>
                <a:latin typeface="Calibri" panose="020F0502020204030204" pitchFamily="34" charset="0"/>
              </a:rPr>
              <a:t> September 2025 9:30am – 12:30pm </a:t>
            </a:r>
            <a:r>
              <a:rPr lang="en-GB" b="0" i="0" u="none" strike="noStrike" dirty="0">
                <a:solidFill>
                  <a:srgbClr val="00A4D5"/>
                </a:solidFill>
                <a:effectLst/>
                <a:latin typeface="Calibri" panose="020F0502020204030204" pitchFamily="34" charset="0"/>
                <a:hlinkClick r:id="rId2"/>
              </a:rPr>
              <a:t>registration link</a:t>
            </a:r>
            <a:endParaRPr lang="en-GB" b="0" i="0" dirty="0">
              <a:solidFill>
                <a:srgbClr val="333333"/>
              </a:solidFill>
              <a:effectLst/>
              <a:latin typeface="Calibri" panose="020F0502020204030204" pitchFamily="34" charset="0"/>
            </a:endParaRPr>
          </a:p>
          <a:p>
            <a:pPr algn="l">
              <a:buNone/>
            </a:pPr>
            <a:r>
              <a:rPr lang="en-GB" b="0" i="0" dirty="0">
                <a:solidFill>
                  <a:srgbClr val="333333"/>
                </a:solidFill>
                <a:effectLst/>
                <a:latin typeface="Calibri" panose="020F0502020204030204" pitchFamily="34" charset="0"/>
              </a:rPr>
              <a:t>Tuesday 14</a:t>
            </a:r>
            <a:r>
              <a:rPr lang="en-GB" b="0" i="0" baseline="30000" dirty="0">
                <a:solidFill>
                  <a:srgbClr val="333333"/>
                </a:solidFill>
                <a:effectLst/>
                <a:latin typeface="Calibri" panose="020F0502020204030204" pitchFamily="34" charset="0"/>
              </a:rPr>
              <a:t>th</a:t>
            </a:r>
            <a:r>
              <a:rPr lang="en-GB" b="0" i="0" dirty="0">
                <a:solidFill>
                  <a:srgbClr val="333333"/>
                </a:solidFill>
                <a:effectLst/>
                <a:latin typeface="Calibri" panose="020F0502020204030204" pitchFamily="34" charset="0"/>
              </a:rPr>
              <a:t> October 2025 9:30am – 12:30pm </a:t>
            </a:r>
            <a:r>
              <a:rPr lang="en-GB" b="0" i="0" u="none" strike="noStrike" dirty="0">
                <a:solidFill>
                  <a:srgbClr val="00A4D5"/>
                </a:solidFill>
                <a:effectLst/>
                <a:latin typeface="Calibri" panose="020F0502020204030204" pitchFamily="34" charset="0"/>
                <a:hlinkClick r:id="rId3"/>
              </a:rPr>
              <a:t>registration link</a:t>
            </a:r>
            <a:endParaRPr lang="en-GB" b="0" i="0" dirty="0">
              <a:solidFill>
                <a:srgbClr val="333333"/>
              </a:solidFill>
              <a:effectLst/>
              <a:latin typeface="Calibri" panose="020F0502020204030204" pitchFamily="34" charset="0"/>
            </a:endParaRPr>
          </a:p>
          <a:p>
            <a:pPr algn="l"/>
            <a:r>
              <a:rPr lang="en-GB" b="0" i="0" dirty="0">
                <a:solidFill>
                  <a:srgbClr val="333333"/>
                </a:solidFill>
                <a:effectLst/>
                <a:latin typeface="Calibri" panose="020F0502020204030204" pitchFamily="34" charset="0"/>
              </a:rPr>
              <a:t>Monday 24</a:t>
            </a:r>
            <a:r>
              <a:rPr lang="en-GB" b="0" i="0" baseline="30000" dirty="0">
                <a:solidFill>
                  <a:srgbClr val="333333"/>
                </a:solidFill>
                <a:effectLst/>
                <a:latin typeface="Calibri" panose="020F0502020204030204" pitchFamily="34" charset="0"/>
              </a:rPr>
              <a:t>th</a:t>
            </a:r>
            <a:r>
              <a:rPr lang="en-GB" b="0" i="0" dirty="0">
                <a:solidFill>
                  <a:srgbClr val="333333"/>
                </a:solidFill>
                <a:effectLst/>
                <a:latin typeface="Calibri" panose="020F0502020204030204" pitchFamily="34" charset="0"/>
              </a:rPr>
              <a:t> November 2025 9:30am - 12:30pm </a:t>
            </a:r>
            <a:r>
              <a:rPr lang="en-GB" b="0" i="0" u="none" strike="noStrike" dirty="0">
                <a:solidFill>
                  <a:srgbClr val="00A4D5"/>
                </a:solidFill>
                <a:effectLst/>
                <a:latin typeface="Calibri" panose="020F0502020204030204" pitchFamily="34" charset="0"/>
                <a:hlinkClick r:id="rId4"/>
              </a:rPr>
              <a:t>registration link</a:t>
            </a:r>
            <a:endParaRPr lang="en-GB" b="0" i="0" dirty="0">
              <a:solidFill>
                <a:srgbClr val="333333"/>
              </a:solidFill>
              <a:effectLst/>
              <a:latin typeface="Calibri" panose="020F0502020204030204" pitchFamily="34" charset="0"/>
            </a:endParaRPr>
          </a:p>
        </p:txBody>
      </p:sp>
      <p:sp>
        <p:nvSpPr>
          <p:cNvPr id="8" name="TextBox 7">
            <a:extLst>
              <a:ext uri="{FF2B5EF4-FFF2-40B4-BE49-F238E27FC236}">
                <a16:creationId xmlns:a16="http://schemas.microsoft.com/office/drawing/2014/main" id="{34133837-B0DE-CB59-87C7-BDFA0E189ECC}"/>
              </a:ext>
            </a:extLst>
          </p:cNvPr>
          <p:cNvSpPr txBox="1"/>
          <p:nvPr/>
        </p:nvSpPr>
        <p:spPr>
          <a:xfrm>
            <a:off x="265176" y="1444784"/>
            <a:ext cx="11661648" cy="2544286"/>
          </a:xfrm>
          <a:prstGeom prst="rect">
            <a:avLst/>
          </a:prstGeom>
          <a:noFill/>
        </p:spPr>
        <p:txBody>
          <a:bodyPr wrap="square">
            <a:spAutoFit/>
          </a:bodyPr>
          <a:lstStyle/>
          <a:p>
            <a:r>
              <a:rPr lang="en-GB" b="1" dirty="0"/>
              <a:t>What can I expect to learn?</a:t>
            </a:r>
            <a:endParaRPr lang="en-GB" dirty="0"/>
          </a:p>
          <a:p>
            <a:r>
              <a:rPr lang="en-GB" dirty="0"/>
              <a:t>The session aims to enhance your knowledge, understanding, skills, and confidence to work with parents. </a:t>
            </a:r>
            <a:br>
              <a:rPr lang="en-GB" dirty="0"/>
            </a:br>
            <a:r>
              <a:rPr lang="en-GB" dirty="0"/>
              <a:t>By the end of the training you will be able to:</a:t>
            </a:r>
          </a:p>
          <a:p>
            <a:pPr marL="354013" indent="-354013" defTabSz="914400">
              <a:lnSpc>
                <a:spcPct val="90000"/>
              </a:lnSpc>
              <a:spcBef>
                <a:spcPts val="1200"/>
              </a:spcBef>
              <a:spcAft>
                <a:spcPts val="200"/>
              </a:spcAft>
              <a:buClr>
                <a:schemeClr val="accent1"/>
              </a:buClr>
              <a:buSzPct val="100000"/>
              <a:buFont typeface="Wingdings" panose="05000000000000000000" pitchFamily="2" charset="2"/>
              <a:buChar char="§"/>
            </a:pPr>
            <a:r>
              <a:rPr lang="en-GB" sz="2000" dirty="0">
                <a:solidFill>
                  <a:schemeClr val="tx1">
                    <a:lumMod val="75000"/>
                    <a:lumOff val="25000"/>
                  </a:schemeClr>
                </a:solidFill>
              </a:rPr>
              <a:t>Raise parents’ awareness of the issue of parental conflict.</a:t>
            </a:r>
          </a:p>
          <a:p>
            <a:pPr marL="354013" indent="-354013" defTabSz="914400">
              <a:lnSpc>
                <a:spcPct val="90000"/>
              </a:lnSpc>
              <a:spcBef>
                <a:spcPts val="1200"/>
              </a:spcBef>
              <a:spcAft>
                <a:spcPts val="200"/>
              </a:spcAft>
              <a:buClr>
                <a:schemeClr val="accent1"/>
              </a:buClr>
              <a:buSzPct val="100000"/>
              <a:buFont typeface="Wingdings" panose="05000000000000000000" pitchFamily="2" charset="2"/>
              <a:buChar char="§"/>
            </a:pPr>
            <a:r>
              <a:rPr lang="en-GB" sz="2000" dirty="0">
                <a:solidFill>
                  <a:schemeClr val="tx1">
                    <a:lumMod val="75000"/>
                    <a:lumOff val="25000"/>
                  </a:schemeClr>
                </a:solidFill>
              </a:rPr>
              <a:t>Use digital resources to help parents recognise conflict.</a:t>
            </a:r>
          </a:p>
          <a:p>
            <a:pPr marL="354013" indent="-354013" defTabSz="914400">
              <a:lnSpc>
                <a:spcPct val="90000"/>
              </a:lnSpc>
              <a:spcBef>
                <a:spcPts val="1200"/>
              </a:spcBef>
              <a:spcAft>
                <a:spcPts val="200"/>
              </a:spcAft>
              <a:buClr>
                <a:schemeClr val="accent1"/>
              </a:buClr>
              <a:buSzPct val="100000"/>
              <a:buFont typeface="Wingdings" panose="05000000000000000000" pitchFamily="2" charset="2"/>
              <a:buChar char="§"/>
            </a:pPr>
            <a:r>
              <a:rPr lang="en-GB" sz="2000" dirty="0">
                <a:solidFill>
                  <a:schemeClr val="tx1">
                    <a:lumMod val="75000"/>
                    <a:lumOff val="25000"/>
                  </a:schemeClr>
                </a:solidFill>
              </a:rPr>
              <a:t>Enable parents to develop positive communication skills and </a:t>
            </a:r>
            <a:br>
              <a:rPr lang="en-GB" sz="2000" dirty="0">
                <a:solidFill>
                  <a:schemeClr val="tx1">
                    <a:lumMod val="75000"/>
                    <a:lumOff val="25000"/>
                  </a:schemeClr>
                </a:solidFill>
              </a:rPr>
            </a:br>
            <a:r>
              <a:rPr lang="en-GB" sz="2000" dirty="0">
                <a:solidFill>
                  <a:schemeClr val="tx1">
                    <a:lumMod val="75000"/>
                    <a:lumOff val="25000"/>
                  </a:schemeClr>
                </a:solidFill>
              </a:rPr>
              <a:t>helpful conflict behaviours.</a:t>
            </a:r>
          </a:p>
        </p:txBody>
      </p:sp>
      <p:pic>
        <p:nvPicPr>
          <p:cNvPr id="10" name="Picture 9">
            <a:extLst>
              <a:ext uri="{FF2B5EF4-FFF2-40B4-BE49-F238E27FC236}">
                <a16:creationId xmlns:a16="http://schemas.microsoft.com/office/drawing/2014/main" id="{A3A02E8A-6394-45AB-1178-6C0614BBA9CF}"/>
              </a:ext>
            </a:extLst>
          </p:cNvPr>
          <p:cNvPicPr>
            <a:picLocks noChangeAspect="1"/>
          </p:cNvPicPr>
          <p:nvPr/>
        </p:nvPicPr>
        <p:blipFill>
          <a:blip r:embed="rId5"/>
          <a:stretch>
            <a:fillRect/>
          </a:stretch>
        </p:blipFill>
        <p:spPr>
          <a:xfrm>
            <a:off x="9946595" y="342841"/>
            <a:ext cx="1739989" cy="1143059"/>
          </a:xfrm>
          <a:prstGeom prst="rect">
            <a:avLst/>
          </a:prstGeom>
        </p:spPr>
      </p:pic>
    </p:spTree>
    <p:extLst>
      <p:ext uri="{BB962C8B-B14F-4D97-AF65-F5344CB8AC3E}">
        <p14:creationId xmlns:p14="http://schemas.microsoft.com/office/powerpoint/2010/main" val="357121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4A32DD1-6DD4-BAB1-B543-EC541228CEB5}"/>
              </a:ext>
            </a:extLst>
          </p:cNvPr>
          <p:cNvPicPr>
            <a:picLocks noChangeAspect="1"/>
          </p:cNvPicPr>
          <p:nvPr/>
        </p:nvPicPr>
        <p:blipFill>
          <a:blip r:embed="rId2"/>
          <a:stretch>
            <a:fillRect/>
          </a:stretch>
        </p:blipFill>
        <p:spPr>
          <a:xfrm>
            <a:off x="8229209" y="2152393"/>
            <a:ext cx="3676946" cy="1250957"/>
          </a:xfrm>
          <a:prstGeom prst="rect">
            <a:avLst/>
          </a:prstGeom>
        </p:spPr>
      </p:pic>
      <p:sp>
        <p:nvSpPr>
          <p:cNvPr id="2" name="Title 1">
            <a:extLst>
              <a:ext uri="{FF2B5EF4-FFF2-40B4-BE49-F238E27FC236}">
                <a16:creationId xmlns:a16="http://schemas.microsoft.com/office/drawing/2014/main" id="{B6763C1E-44F8-4094-D0FB-DC6EB2E7DC23}"/>
              </a:ext>
            </a:extLst>
          </p:cNvPr>
          <p:cNvSpPr>
            <a:spLocks noGrp="1"/>
          </p:cNvSpPr>
          <p:nvPr>
            <p:ph type="title"/>
          </p:nvPr>
        </p:nvSpPr>
        <p:spPr/>
        <p:txBody>
          <a:bodyPr>
            <a:noAutofit/>
          </a:bodyPr>
          <a:lstStyle/>
          <a:p>
            <a:r>
              <a:rPr lang="en-GB" sz="3200" b="1" dirty="0">
                <a:latin typeface="+mn-lt"/>
              </a:rPr>
              <a:t>Relationship Support</a:t>
            </a:r>
            <a:endParaRPr lang="en-GB" sz="3200" b="1" dirty="0">
              <a:solidFill>
                <a:srgbClr val="FF0000"/>
              </a:solidFill>
              <a:latin typeface="+mn-lt"/>
            </a:endParaRPr>
          </a:p>
        </p:txBody>
      </p:sp>
      <p:sp>
        <p:nvSpPr>
          <p:cNvPr id="6" name="Content Placeholder 5">
            <a:extLst>
              <a:ext uri="{FF2B5EF4-FFF2-40B4-BE49-F238E27FC236}">
                <a16:creationId xmlns:a16="http://schemas.microsoft.com/office/drawing/2014/main" id="{13EB033C-47CA-23F9-E067-BD464704585E}"/>
              </a:ext>
            </a:extLst>
          </p:cNvPr>
          <p:cNvSpPr>
            <a:spLocks noGrp="1"/>
          </p:cNvSpPr>
          <p:nvPr>
            <p:ph idx="1"/>
          </p:nvPr>
        </p:nvSpPr>
        <p:spPr>
          <a:xfrm>
            <a:off x="388299" y="1242746"/>
            <a:ext cx="11128890" cy="833458"/>
          </a:xfrm>
        </p:spPr>
        <p:txBody>
          <a:bodyPr>
            <a:normAutofit/>
          </a:bodyPr>
          <a:lstStyle/>
          <a:p>
            <a:pPr marL="0" indent="0">
              <a:buNone/>
            </a:pPr>
            <a:r>
              <a:rPr lang="en-GB" dirty="0">
                <a:ea typeface="Calibri" panose="020F0502020204030204" pitchFamily="34" charset="0"/>
                <a:cs typeface="Arial" panose="020B0604020202020204" pitchFamily="34" charset="0"/>
              </a:rPr>
              <a:t>The </a:t>
            </a:r>
            <a:r>
              <a:rPr lang="en-GB" sz="2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Strategic Partnerships Commissioning team</a:t>
            </a:r>
            <a:r>
              <a:rPr lang="en-GB" dirty="0">
                <a:ea typeface="Calibri" panose="020F0502020204030204" pitchFamily="34" charset="0"/>
                <a:cs typeface="Arial" panose="020B0604020202020204" pitchFamily="34" charset="0"/>
              </a:rPr>
              <a:t> have developed a </a:t>
            </a:r>
            <a:r>
              <a:rPr lang="en-GB" b="1" dirty="0">
                <a:ea typeface="Calibri" panose="020F0502020204030204" pitchFamily="34" charset="0"/>
                <a:cs typeface="Arial" panose="020B0604020202020204" pitchFamily="34" charset="0"/>
                <a:hlinkClick r:id="rId3"/>
              </a:rPr>
              <a:t>webpage</a:t>
            </a:r>
            <a:r>
              <a:rPr lang="en-GB" dirty="0">
                <a:ea typeface="Calibri" panose="020F0502020204030204" pitchFamily="34" charset="0"/>
                <a:cs typeface="Arial" panose="020B0604020202020204" pitchFamily="34" charset="0"/>
              </a:rPr>
              <a:t> full of resources to support parents in conflict </a:t>
            </a:r>
            <a:r>
              <a:rPr lang="en-GB" dirty="0"/>
              <a:t>and a range of digital and group based courses:</a:t>
            </a:r>
          </a:p>
        </p:txBody>
      </p:sp>
      <p:sp>
        <p:nvSpPr>
          <p:cNvPr id="5" name="TextBox 4">
            <a:extLst>
              <a:ext uri="{FF2B5EF4-FFF2-40B4-BE49-F238E27FC236}">
                <a16:creationId xmlns:a16="http://schemas.microsoft.com/office/drawing/2014/main" id="{F13BC6DB-08D0-689D-CDB7-066E75EF9256}"/>
              </a:ext>
            </a:extLst>
          </p:cNvPr>
          <p:cNvSpPr txBox="1"/>
          <p:nvPr/>
        </p:nvSpPr>
        <p:spPr>
          <a:xfrm>
            <a:off x="572082" y="5545725"/>
            <a:ext cx="11619918" cy="1027269"/>
          </a:xfrm>
          <a:prstGeom prst="rect">
            <a:avLst/>
          </a:prstGeom>
          <a:noFill/>
        </p:spPr>
        <p:txBody>
          <a:bodyPr wrap="square" rtlCol="0">
            <a:spAutoFit/>
          </a:bodyPr>
          <a:lstStyle/>
          <a:p>
            <a:pPr>
              <a:lnSpc>
                <a:spcPct val="107000"/>
              </a:lnSpc>
              <a:spcAft>
                <a:spcPts val="800"/>
              </a:spcAft>
            </a:pPr>
            <a:r>
              <a:rPr lang="en-GB" sz="1600" dirty="0">
                <a:effectLst/>
                <a:ea typeface="Calibri" panose="020F0502020204030204" pitchFamily="34" charset="0"/>
                <a:cs typeface="Arial" panose="020B0604020202020204" pitchFamily="34" charset="0"/>
              </a:rPr>
              <a:t>If you would like to know more about the training, resources and courses available to support parental relationships please contact </a:t>
            </a:r>
            <a:r>
              <a:rPr lang="en-GB" sz="1600" u="sng" dirty="0">
                <a:solidFill>
                  <a:srgbClr val="0563C1"/>
                </a:solidFill>
                <a:ea typeface="Calibri" panose="020F0502020204030204" pitchFamily="34" charset="0"/>
                <a:cs typeface="Arial" panose="020B0604020202020204" pitchFamily="34" charset="0"/>
              </a:rPr>
              <a:t>CSStrategic.Partnerships</a:t>
            </a:r>
            <a:r>
              <a:rPr lang="en-GB" sz="1600" u="sng" dirty="0">
                <a:solidFill>
                  <a:srgbClr val="0563C1"/>
                </a:solidFill>
                <a:effectLst/>
                <a:ea typeface="Calibri" panose="020F0502020204030204" pitchFamily="34" charset="0"/>
                <a:cs typeface="Arial" panose="020B0604020202020204" pitchFamily="34" charset="0"/>
                <a:hlinkClick r:id="rId4"/>
              </a:rPr>
              <a:t>Commissioning@hertfordshire.gov.uk</a:t>
            </a:r>
            <a:r>
              <a:rPr lang="en-GB" sz="1600" dirty="0">
                <a:effectLst/>
                <a:ea typeface="Calibri" panose="020F0502020204030204" pitchFamily="34" charset="0"/>
                <a:cs typeface="Arial" panose="020B0604020202020204" pitchFamily="34" charset="0"/>
              </a:rPr>
              <a:t>. </a:t>
            </a:r>
          </a:p>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ADAE9297-D51D-6241-51A7-5D0C1857CBE9}"/>
              </a:ext>
            </a:extLst>
          </p:cNvPr>
          <p:cNvSpPr txBox="1"/>
          <p:nvPr/>
        </p:nvSpPr>
        <p:spPr>
          <a:xfrm>
            <a:off x="480291" y="1912725"/>
            <a:ext cx="7748918" cy="3539430"/>
          </a:xfrm>
          <a:prstGeom prst="rect">
            <a:avLst/>
          </a:prstGeom>
          <a:noFill/>
        </p:spPr>
        <p:txBody>
          <a:bodyPr wrap="square">
            <a:spAutoFit/>
          </a:bodyPr>
          <a:lstStyle/>
          <a:p>
            <a:pPr marL="285750" indent="-285750">
              <a:buFont typeface="Wingdings" panose="05000000000000000000" pitchFamily="2" charset="2"/>
              <a:buChar char="§"/>
            </a:pPr>
            <a:r>
              <a:rPr lang="en-GB" sz="1600" b="1" i="0" u="none" strike="noStrike" baseline="0" dirty="0">
                <a:solidFill>
                  <a:srgbClr val="000000"/>
                </a:solidFill>
                <a:latin typeface="Arial" panose="020B0604020202020204" pitchFamily="34" charset="0"/>
              </a:rPr>
              <a:t>Stronger Relationships: </a:t>
            </a:r>
            <a:r>
              <a:rPr lang="en-GB" sz="1600" b="0" i="0" u="none" strike="noStrike" baseline="0" dirty="0">
                <a:solidFill>
                  <a:srgbClr val="000000"/>
                </a:solidFill>
                <a:latin typeface="Arial" panose="020B0604020202020204" pitchFamily="34" charset="0"/>
              </a:rPr>
              <a:t>A 6-week group based course for co-parents living together or apart that focuses on managing stress and enhancing communication. </a:t>
            </a:r>
          </a:p>
          <a:p>
            <a:pPr marL="285750" indent="-285750">
              <a:buFont typeface="Wingdings" panose="05000000000000000000" pitchFamily="2" charset="2"/>
              <a:buChar char="§"/>
            </a:pPr>
            <a:r>
              <a:rPr lang="en-GB" sz="1600" b="1" i="0" u="none" strike="noStrike" baseline="0" dirty="0">
                <a:solidFill>
                  <a:srgbClr val="000000"/>
                </a:solidFill>
                <a:latin typeface="Arial" panose="020B0604020202020204" pitchFamily="34" charset="0"/>
              </a:rPr>
              <a:t>Parenting When Separated</a:t>
            </a:r>
            <a:r>
              <a:rPr lang="en-GB" sz="1600" b="0" i="0" u="none" strike="noStrike" baseline="0" dirty="0">
                <a:solidFill>
                  <a:srgbClr val="000000"/>
                </a:solidFill>
                <a:latin typeface="Arial" panose="020B0604020202020204" pitchFamily="34" charset="0"/>
              </a:rPr>
              <a:t>: A 6-week group based course for separated parents that focuses on the emotional impact of separation and supporting communication between co-parents. </a:t>
            </a:r>
          </a:p>
          <a:p>
            <a:pPr marL="285750" indent="-285750">
              <a:buFont typeface="Wingdings" panose="05000000000000000000" pitchFamily="2" charset="2"/>
              <a:buChar char="§"/>
            </a:pPr>
            <a:r>
              <a:rPr lang="en-GB" sz="1600" b="1" i="0" u="none" strike="noStrike" baseline="0" dirty="0">
                <a:solidFill>
                  <a:srgbClr val="000000"/>
                </a:solidFill>
                <a:latin typeface="Arial" panose="020B0604020202020204" pitchFamily="34" charset="0"/>
              </a:rPr>
              <a:t>Co-Parenting with Care: </a:t>
            </a:r>
            <a:r>
              <a:rPr lang="en-GB" sz="1600" b="0" i="0" u="none" strike="noStrike" baseline="0" dirty="0">
                <a:solidFill>
                  <a:srgbClr val="000000"/>
                </a:solidFill>
                <a:latin typeface="Arial" panose="020B0604020202020204" pitchFamily="34" charset="0"/>
              </a:rPr>
              <a:t>A 6-week group-based online course for parents and carers of neurodiverse children seeking guidance, support, and strategies for co-parenting more consistently. </a:t>
            </a:r>
          </a:p>
          <a:p>
            <a:pPr marL="285750" indent="-285750">
              <a:buFont typeface="Wingdings" panose="05000000000000000000" pitchFamily="2" charset="2"/>
              <a:buChar char="§"/>
            </a:pPr>
            <a:r>
              <a:rPr lang="en-GB" sz="1600" b="1" i="0" u="none" strike="noStrike" baseline="0" dirty="0" err="1">
                <a:solidFill>
                  <a:srgbClr val="000000"/>
                </a:solidFill>
                <a:latin typeface="Arial" panose="020B0604020202020204" pitchFamily="34" charset="0"/>
              </a:rPr>
              <a:t>OnePlusOne’s</a:t>
            </a:r>
            <a:r>
              <a:rPr lang="en-GB" sz="1600" b="1" i="0" u="none" strike="noStrike" baseline="0" dirty="0">
                <a:solidFill>
                  <a:srgbClr val="000000"/>
                </a:solidFill>
                <a:latin typeface="Arial" panose="020B0604020202020204" pitchFamily="34" charset="0"/>
              </a:rPr>
              <a:t> digital interventions</a:t>
            </a:r>
            <a:r>
              <a:rPr lang="en-GB" sz="1600" b="0" i="0" u="none" strike="noStrike" baseline="0" dirty="0">
                <a:solidFill>
                  <a:srgbClr val="000000"/>
                </a:solidFill>
                <a:latin typeface="Arial" panose="020B0604020202020204" pitchFamily="34" charset="0"/>
              </a:rPr>
              <a:t>: 3 online courses aimed at new parents, intact parents and parents that are separated:</a:t>
            </a:r>
          </a:p>
          <a:p>
            <a:pPr marL="285750" indent="-285750">
              <a:buFont typeface="Wingdings" panose="05000000000000000000" pitchFamily="2" charset="2"/>
              <a:buChar char="§"/>
            </a:pPr>
            <a:r>
              <a:rPr lang="en-GB" sz="1600" b="1" dirty="0">
                <a:solidFill>
                  <a:srgbClr val="000000"/>
                </a:solidFill>
                <a:latin typeface="Arial" panose="020B0604020202020204" pitchFamily="34" charset="0"/>
              </a:rPr>
              <a:t>Arguing Better</a:t>
            </a:r>
          </a:p>
          <a:p>
            <a:pPr marL="285750" indent="-285750">
              <a:buFont typeface="Wingdings" panose="05000000000000000000" pitchFamily="2" charset="2"/>
              <a:buChar char="§"/>
            </a:pPr>
            <a:r>
              <a:rPr lang="en-GB" sz="1600" b="1" dirty="0">
                <a:solidFill>
                  <a:srgbClr val="000000"/>
                </a:solidFill>
                <a:latin typeface="Arial" panose="020B0604020202020204" pitchFamily="34" charset="0"/>
              </a:rPr>
              <a:t>Me, You and Baby Too</a:t>
            </a:r>
          </a:p>
          <a:p>
            <a:pPr marL="285750" indent="-285750" algn="l">
              <a:buFont typeface="Wingdings" panose="05000000000000000000" pitchFamily="2" charset="2"/>
              <a:buChar char="§"/>
            </a:pPr>
            <a:r>
              <a:rPr lang="en-GB" sz="1600" b="1" dirty="0">
                <a:solidFill>
                  <a:srgbClr val="000000"/>
                </a:solidFill>
                <a:latin typeface="Arial" panose="020B0604020202020204" pitchFamily="34" charset="0"/>
              </a:rPr>
              <a:t>Getting it right for children</a:t>
            </a:r>
            <a:endParaRPr lang="en-GB" sz="1600" b="1" i="0" u="none" strike="noStrike" baseline="0" dirty="0">
              <a:solidFill>
                <a:srgbClr val="000000"/>
              </a:solidFill>
              <a:latin typeface="Arial" panose="020B0604020202020204" pitchFamily="34" charset="0"/>
            </a:endParaRPr>
          </a:p>
        </p:txBody>
      </p:sp>
      <p:sp>
        <p:nvSpPr>
          <p:cNvPr id="10" name="TextBox 9">
            <a:extLst>
              <a:ext uri="{FF2B5EF4-FFF2-40B4-BE49-F238E27FC236}">
                <a16:creationId xmlns:a16="http://schemas.microsoft.com/office/drawing/2014/main" id="{B688FC5A-F55A-38E7-A39A-04D51C623FF9}"/>
              </a:ext>
            </a:extLst>
          </p:cNvPr>
          <p:cNvSpPr txBox="1"/>
          <p:nvPr/>
        </p:nvSpPr>
        <p:spPr>
          <a:xfrm>
            <a:off x="8229209" y="3429000"/>
            <a:ext cx="2908898" cy="369332"/>
          </a:xfrm>
          <a:prstGeom prst="rect">
            <a:avLst/>
          </a:prstGeom>
          <a:noFill/>
        </p:spPr>
        <p:txBody>
          <a:bodyPr wrap="square" rtlCol="0">
            <a:spAutoFit/>
          </a:bodyPr>
          <a:lstStyle/>
          <a:p>
            <a:r>
              <a:rPr lang="en-GB" dirty="0">
                <a:hlinkClick r:id="rId5" action="ppaction://hlinkfile"/>
              </a:rPr>
              <a:t>Relationship support details</a:t>
            </a:r>
            <a:endParaRPr lang="en-GB" dirty="0"/>
          </a:p>
        </p:txBody>
      </p:sp>
      <p:pic>
        <p:nvPicPr>
          <p:cNvPr id="7" name="Picture 6">
            <a:extLst>
              <a:ext uri="{FF2B5EF4-FFF2-40B4-BE49-F238E27FC236}">
                <a16:creationId xmlns:a16="http://schemas.microsoft.com/office/drawing/2014/main" id="{15BFD322-D566-0501-C818-6432F8ACFA56}"/>
              </a:ext>
            </a:extLst>
          </p:cNvPr>
          <p:cNvPicPr>
            <a:picLocks noChangeAspect="1"/>
          </p:cNvPicPr>
          <p:nvPr/>
        </p:nvPicPr>
        <p:blipFill>
          <a:blip r:embed="rId6"/>
          <a:stretch>
            <a:fillRect/>
          </a:stretch>
        </p:blipFill>
        <p:spPr>
          <a:xfrm>
            <a:off x="8229209" y="3924635"/>
            <a:ext cx="2609457" cy="704823"/>
          </a:xfrm>
          <a:prstGeom prst="rect">
            <a:avLst/>
          </a:prstGeom>
        </p:spPr>
      </p:pic>
      <p:graphicFrame>
        <p:nvGraphicFramePr>
          <p:cNvPr id="8" name="Object 7">
            <a:extLst>
              <a:ext uri="{FF2B5EF4-FFF2-40B4-BE49-F238E27FC236}">
                <a16:creationId xmlns:a16="http://schemas.microsoft.com/office/drawing/2014/main" id="{455E9BA6-4546-C041-43AD-CFCBDCBF0B98}"/>
              </a:ext>
            </a:extLst>
          </p:cNvPr>
          <p:cNvGraphicFramePr>
            <a:graphicFrameLocks noChangeAspect="1"/>
          </p:cNvGraphicFramePr>
          <p:nvPr>
            <p:extLst>
              <p:ext uri="{D42A27DB-BD31-4B8C-83A1-F6EECF244321}">
                <p14:modId xmlns:p14="http://schemas.microsoft.com/office/powerpoint/2010/main" val="2559679574"/>
              </p:ext>
            </p:extLst>
          </p:nvPr>
        </p:nvGraphicFramePr>
        <p:xfrm>
          <a:off x="8501599" y="4723028"/>
          <a:ext cx="914400" cy="806450"/>
        </p:xfrm>
        <a:graphic>
          <a:graphicData uri="http://schemas.openxmlformats.org/presentationml/2006/ole">
            <mc:AlternateContent xmlns:mc="http://schemas.openxmlformats.org/markup-compatibility/2006">
              <mc:Choice xmlns:v="urn:schemas-microsoft-com:vml" Requires="v">
                <p:oleObj name="Document" showAsIcon="1" r:id="rId7" imgW="914284" imgH="806565" progId="Word.Document.12">
                  <p:embed/>
                </p:oleObj>
              </mc:Choice>
              <mc:Fallback>
                <p:oleObj name="Document" showAsIcon="1" r:id="rId7" imgW="914284" imgH="806565" progId="Word.Document.12">
                  <p:embed/>
                  <p:pic>
                    <p:nvPicPr>
                      <p:cNvPr id="0" name=""/>
                      <p:cNvPicPr/>
                      <p:nvPr/>
                    </p:nvPicPr>
                    <p:blipFill>
                      <a:blip r:embed="rId8"/>
                      <a:stretch>
                        <a:fillRect/>
                      </a:stretch>
                    </p:blipFill>
                    <p:spPr>
                      <a:xfrm>
                        <a:off x="8501599" y="472302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42722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97663-97DA-7282-3CB5-742A4FD26CEA}"/>
              </a:ext>
            </a:extLst>
          </p:cNvPr>
          <p:cNvSpPr>
            <a:spLocks noGrp="1"/>
          </p:cNvSpPr>
          <p:nvPr>
            <p:ph type="title"/>
          </p:nvPr>
        </p:nvSpPr>
        <p:spPr/>
        <p:txBody>
          <a:bodyPr/>
          <a:lstStyle/>
          <a:p>
            <a:r>
              <a:rPr lang="en-GB" sz="5400" b="1" dirty="0">
                <a:solidFill>
                  <a:srgbClr val="00B0F0"/>
                </a:solidFill>
                <a:latin typeface="+mn-lt"/>
              </a:rPr>
              <a:t>Parenting Courses</a:t>
            </a:r>
          </a:p>
        </p:txBody>
      </p:sp>
      <p:sp>
        <p:nvSpPr>
          <p:cNvPr id="3" name="Content Placeholder 2">
            <a:extLst>
              <a:ext uri="{FF2B5EF4-FFF2-40B4-BE49-F238E27FC236}">
                <a16:creationId xmlns:a16="http://schemas.microsoft.com/office/drawing/2014/main" id="{49B8816D-B1EB-2C5D-7FCE-A908369BA5C0}"/>
              </a:ext>
            </a:extLst>
          </p:cNvPr>
          <p:cNvSpPr>
            <a:spLocks noGrp="1"/>
          </p:cNvSpPr>
          <p:nvPr>
            <p:ph idx="1"/>
          </p:nvPr>
        </p:nvSpPr>
        <p:spPr>
          <a:xfrm>
            <a:off x="390945" y="1141420"/>
            <a:ext cx="11375136" cy="4023360"/>
          </a:xfrm>
        </p:spPr>
        <p:txBody>
          <a:bodyPr>
            <a:normAutofit/>
          </a:bodyPr>
          <a:lstStyle/>
          <a:p>
            <a:pPr>
              <a:lnSpc>
                <a:spcPct val="107000"/>
              </a:lnSpc>
              <a:spcAft>
                <a:spcPts val="800"/>
              </a:spcAft>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Targeted</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parenting courses are commissioned by Strategic Partnerships Commissioning team, within the Joint Children’s and Young People Commissioning Service and through the Targeted Parenting Framework (TPF). </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They will meet the most common parenting needs in Hertfordshire and will be a key contributor to the overall package of support that a parent receives.</a:t>
            </a:r>
            <a:b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b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Parenting courses to be delivered as part of a wider package of intervention and not in isolation.</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Six providers have been commissioned through th</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e </a:t>
            </a: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Strategic Partnerships Commissioning team </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ACA3E0E-C51C-49BC-36BD-F99DF7286C7A}"/>
              </a:ext>
            </a:extLst>
          </p:cNvPr>
          <p:cNvSpPr txBox="1"/>
          <p:nvPr/>
        </p:nvSpPr>
        <p:spPr>
          <a:xfrm>
            <a:off x="3205367" y="4149117"/>
            <a:ext cx="5108895" cy="2308324"/>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There is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NO cost </a:t>
            </a:r>
            <a:r>
              <a:rPr lang="en-GB" sz="1800" dirty="0">
                <a:effectLst/>
                <a:latin typeface="Calibri" panose="020F0502020204030204" pitchFamily="34" charset="0"/>
                <a:ea typeface="Calibri" panose="020F0502020204030204" pitchFamily="34" charset="0"/>
                <a:cs typeface="Times New Roman" panose="02020603050405020304" pitchFamily="18" charset="0"/>
              </a:rPr>
              <a:t>for</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families to attend. </a:t>
            </a:r>
          </a:p>
          <a:p>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Further information about workshops can be </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Calibri" panose="020F0502020204030204" pitchFamily="34" charset="0"/>
                <a:ea typeface="Calibri" panose="020F0502020204030204" pitchFamily="34" charset="0"/>
                <a:cs typeface="Times New Roman" panose="02020603050405020304" pitchFamily="18" charset="0"/>
              </a:rPr>
              <a:t>found on </a:t>
            </a:r>
            <a:r>
              <a:rPr lang="en-GB" sz="1800" b="1" dirty="0">
                <a:effectLst/>
                <a:latin typeface="Calibri" panose="020F0502020204030204" pitchFamily="34" charset="0"/>
                <a:ea typeface="Calibri" panose="020F0502020204030204" pitchFamily="34" charset="0"/>
                <a:cs typeface="Times New Roman" panose="02020603050405020304" pitchFamily="18" charset="0"/>
                <a:hlinkClick r:id="rId2"/>
              </a:rPr>
              <a:t>The SEND Local Offer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and</a:t>
            </a:r>
          </a:p>
          <a:p>
            <a:endParaRPr lang="en-GB" b="1" dirty="0">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hlinkClick r:id="rId3"/>
              </a:rPr>
              <a:t>Parenting directory</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3"/>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dirty="0"/>
          </a:p>
          <a:p>
            <a:endParaRPr lang="en-GB" dirty="0"/>
          </a:p>
        </p:txBody>
      </p:sp>
      <p:sp>
        <p:nvSpPr>
          <p:cNvPr id="6" name="TextBox 5">
            <a:extLst>
              <a:ext uri="{FF2B5EF4-FFF2-40B4-BE49-F238E27FC236}">
                <a16:creationId xmlns:a16="http://schemas.microsoft.com/office/drawing/2014/main" id="{E72D5D89-C0A9-DF48-5445-0033D8835253}"/>
              </a:ext>
            </a:extLst>
          </p:cNvPr>
          <p:cNvSpPr txBox="1"/>
          <p:nvPr/>
        </p:nvSpPr>
        <p:spPr>
          <a:xfrm>
            <a:off x="390945" y="4149117"/>
            <a:ext cx="2100703" cy="2031325"/>
          </a:xfrm>
          <a:prstGeom prst="rect">
            <a:avLst/>
          </a:prstGeom>
          <a:noFill/>
        </p:spPr>
        <p:txBody>
          <a:bodyPr wrap="none" rtlCol="0">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ADD-</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vance</a:t>
            </a: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Families in Focus</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Family Lives</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Families feeling safe</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SPACE</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Supporting links.</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p>
            <a:endParaRPr lang="en-GB" dirty="0"/>
          </a:p>
        </p:txBody>
      </p:sp>
      <p:pic>
        <p:nvPicPr>
          <p:cNvPr id="8" name="Picture 7">
            <a:extLst>
              <a:ext uri="{FF2B5EF4-FFF2-40B4-BE49-F238E27FC236}">
                <a16:creationId xmlns:a16="http://schemas.microsoft.com/office/drawing/2014/main" id="{D466E332-5238-BF50-7013-E343E964EC05}"/>
              </a:ext>
            </a:extLst>
          </p:cNvPr>
          <p:cNvPicPr>
            <a:picLocks noChangeAspect="1"/>
          </p:cNvPicPr>
          <p:nvPr/>
        </p:nvPicPr>
        <p:blipFill>
          <a:blip r:embed="rId4"/>
          <a:stretch>
            <a:fillRect/>
          </a:stretch>
        </p:blipFill>
        <p:spPr>
          <a:xfrm>
            <a:off x="9492916" y="4133428"/>
            <a:ext cx="2398934" cy="2047013"/>
          </a:xfrm>
          <a:prstGeom prst="rect">
            <a:avLst/>
          </a:prstGeom>
        </p:spPr>
      </p:pic>
    </p:spTree>
    <p:extLst>
      <p:ext uri="{BB962C8B-B14F-4D97-AF65-F5344CB8AC3E}">
        <p14:creationId xmlns:p14="http://schemas.microsoft.com/office/powerpoint/2010/main" val="250513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A76B1-CEE3-E8AC-9C59-F6EA8D74CA45}"/>
              </a:ext>
            </a:extLst>
          </p:cNvPr>
          <p:cNvSpPr>
            <a:spLocks noGrp="1"/>
          </p:cNvSpPr>
          <p:nvPr>
            <p:ph type="title"/>
          </p:nvPr>
        </p:nvSpPr>
        <p:spPr/>
        <p:txBody>
          <a:bodyPr/>
          <a:lstStyle/>
          <a:p>
            <a:r>
              <a:rPr lang="en-GB" sz="4400" b="1">
                <a:solidFill>
                  <a:srgbClr val="00B0F0"/>
                </a:solidFill>
                <a:latin typeface="+mn-lt"/>
              </a:rPr>
              <a:t>Key Families First Links</a:t>
            </a:r>
            <a:endParaRPr lang="en-GB" sz="4400" b="1" dirty="0">
              <a:solidFill>
                <a:srgbClr val="00B0F0"/>
              </a:solidFill>
              <a:latin typeface="+mn-lt"/>
            </a:endParaRPr>
          </a:p>
        </p:txBody>
      </p:sp>
      <p:graphicFrame>
        <p:nvGraphicFramePr>
          <p:cNvPr id="7" name="Content Placeholder 2">
            <a:extLst>
              <a:ext uri="{FF2B5EF4-FFF2-40B4-BE49-F238E27FC236}">
                <a16:creationId xmlns:a16="http://schemas.microsoft.com/office/drawing/2014/main" id="{8DEC6395-B73D-A0D6-8C51-EE83CF06E462}"/>
              </a:ext>
            </a:extLst>
          </p:cNvPr>
          <p:cNvGraphicFramePr>
            <a:graphicFrameLocks noGrp="1"/>
          </p:cNvGraphicFramePr>
          <p:nvPr>
            <p:ph idx="1"/>
            <p:extLst>
              <p:ext uri="{D42A27DB-BD31-4B8C-83A1-F6EECF244321}">
                <p14:modId xmlns:p14="http://schemas.microsoft.com/office/powerpoint/2010/main" val="2599050203"/>
              </p:ext>
            </p:extLst>
          </p:nvPr>
        </p:nvGraphicFramePr>
        <p:xfrm>
          <a:off x="365760" y="1664208"/>
          <a:ext cx="11249591" cy="4204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571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5FC0-2D42-5CA8-EB7E-D24EAB4489DE}"/>
              </a:ext>
            </a:extLst>
          </p:cNvPr>
          <p:cNvSpPr>
            <a:spLocks noGrp="1"/>
          </p:cNvSpPr>
          <p:nvPr>
            <p:ph type="title"/>
          </p:nvPr>
        </p:nvSpPr>
        <p:spPr>
          <a:xfrm>
            <a:off x="265175" y="123552"/>
            <a:ext cx="11375136" cy="833458"/>
          </a:xfrm>
        </p:spPr>
        <p:txBody>
          <a:bodyPr>
            <a:normAutofit/>
          </a:bodyPr>
          <a:lstStyle/>
          <a:p>
            <a:r>
              <a:rPr lang="en-GB" dirty="0"/>
              <a:t>Fifty Thrifty Summer 2025</a:t>
            </a:r>
          </a:p>
        </p:txBody>
      </p:sp>
      <p:sp>
        <p:nvSpPr>
          <p:cNvPr id="4" name="Content Placeholder 3">
            <a:extLst>
              <a:ext uri="{FF2B5EF4-FFF2-40B4-BE49-F238E27FC236}">
                <a16:creationId xmlns:a16="http://schemas.microsoft.com/office/drawing/2014/main" id="{909F78C8-E5A8-5173-658A-CADA5EAC30A3}"/>
              </a:ext>
            </a:extLst>
          </p:cNvPr>
          <p:cNvSpPr>
            <a:spLocks noGrp="1"/>
          </p:cNvSpPr>
          <p:nvPr>
            <p:ph idx="1"/>
          </p:nvPr>
        </p:nvSpPr>
        <p:spPr>
          <a:xfrm>
            <a:off x="265176" y="1580557"/>
            <a:ext cx="8021574" cy="4425605"/>
          </a:xfrm>
        </p:spPr>
        <p:txBody>
          <a:bodyPr>
            <a:normAutofit/>
          </a:bodyPr>
          <a:lstStyle/>
          <a:p>
            <a:r>
              <a:rPr lang="en-GB" sz="2400" b="1" dirty="0"/>
              <a:t>Our central Communications Team have put together another list of fifty cost-effective activities for families this summer for you to share with families you support</a:t>
            </a:r>
            <a:endParaRPr lang="en-GB" sz="2400" dirty="0"/>
          </a:p>
          <a:p>
            <a:r>
              <a:rPr lang="en-GB" dirty="0"/>
              <a:t>Wherever families are in the county, the summer holidays are a great opportunity to explore Hertfordshire. Choose one or more of the following low or no cost activities:-</a:t>
            </a:r>
          </a:p>
          <a:p>
            <a:pPr marL="0" indent="0">
              <a:buNone/>
            </a:pPr>
            <a:r>
              <a:rPr lang="en-GB" dirty="0"/>
              <a:t>  Find out more here:- </a:t>
            </a:r>
            <a:r>
              <a:rPr lang="en-GB" dirty="0">
                <a:hlinkClick r:id="rId2"/>
              </a:rPr>
              <a:t>Fifty Thrifty Summer 2025</a:t>
            </a:r>
            <a:endParaRPr lang="en-GB" dirty="0"/>
          </a:p>
          <a:p>
            <a:r>
              <a:rPr lang="en-GB" dirty="0"/>
              <a:t>You can also download and display the poster :-</a:t>
            </a:r>
            <a:br>
              <a:rPr lang="en-GB" dirty="0"/>
            </a:br>
            <a:br>
              <a:rPr lang="en-GB" dirty="0"/>
            </a:br>
            <a:r>
              <a:rPr lang="en-GB" dirty="0"/>
              <a:t> </a:t>
            </a:r>
            <a:r>
              <a:rPr lang="en-GB" dirty="0">
                <a:hlinkClick r:id="rId3"/>
              </a:rPr>
              <a:t>Fifty Thrifty Adventures - Summer Half term 2025 - A3 V2</a:t>
            </a:r>
            <a:endParaRPr lang="en-GB" dirty="0"/>
          </a:p>
          <a:p>
            <a:pPr marL="182563" indent="0" algn="l">
              <a:buNone/>
            </a:pPr>
            <a:endParaRPr lang="en-GB" dirty="0"/>
          </a:p>
          <a:p>
            <a:endParaRPr lang="en-GB" dirty="0"/>
          </a:p>
        </p:txBody>
      </p:sp>
      <p:pic>
        <p:nvPicPr>
          <p:cNvPr id="5" name="Picture 4">
            <a:extLst>
              <a:ext uri="{FF2B5EF4-FFF2-40B4-BE49-F238E27FC236}">
                <a16:creationId xmlns:a16="http://schemas.microsoft.com/office/drawing/2014/main" id="{E7419733-65B4-51D1-7EF9-1A8B87FC8470}"/>
              </a:ext>
            </a:extLst>
          </p:cNvPr>
          <p:cNvPicPr>
            <a:picLocks noChangeAspect="1"/>
          </p:cNvPicPr>
          <p:nvPr/>
        </p:nvPicPr>
        <p:blipFill>
          <a:blip r:embed="rId4"/>
          <a:stretch>
            <a:fillRect/>
          </a:stretch>
        </p:blipFill>
        <p:spPr>
          <a:xfrm>
            <a:off x="8286750" y="1198965"/>
            <a:ext cx="3397425" cy="4807197"/>
          </a:xfrm>
          <a:prstGeom prst="rect">
            <a:avLst/>
          </a:prstGeom>
        </p:spPr>
      </p:pic>
    </p:spTree>
    <p:extLst>
      <p:ext uri="{BB962C8B-B14F-4D97-AF65-F5344CB8AC3E}">
        <p14:creationId xmlns:p14="http://schemas.microsoft.com/office/powerpoint/2010/main" val="99856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94F0E-0F44-675D-51A1-EAC626740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43DAE-933D-A0ED-7054-7E11F2D1E962}"/>
              </a:ext>
            </a:extLst>
          </p:cNvPr>
          <p:cNvSpPr>
            <a:spLocks noGrp="1"/>
          </p:cNvSpPr>
          <p:nvPr>
            <p:ph type="title"/>
          </p:nvPr>
        </p:nvSpPr>
        <p:spPr>
          <a:xfrm>
            <a:off x="265175" y="123552"/>
            <a:ext cx="11375136" cy="833458"/>
          </a:xfrm>
        </p:spPr>
        <p:txBody>
          <a:bodyPr>
            <a:normAutofit fontScale="90000"/>
          </a:bodyPr>
          <a:lstStyle/>
          <a:p>
            <a:r>
              <a:rPr lang="en-GB" sz="6000" b="1" dirty="0"/>
              <a:t>Herts Summer Parks – </a:t>
            </a:r>
            <a:r>
              <a:rPr lang="en-GB" sz="4400" b="1" dirty="0"/>
              <a:t>still time to join</a:t>
            </a:r>
            <a:endParaRPr lang="en-GB" dirty="0"/>
          </a:p>
        </p:txBody>
      </p:sp>
      <p:pic>
        <p:nvPicPr>
          <p:cNvPr id="11" name="Picture 10">
            <a:extLst>
              <a:ext uri="{FF2B5EF4-FFF2-40B4-BE49-F238E27FC236}">
                <a16:creationId xmlns:a16="http://schemas.microsoft.com/office/drawing/2014/main" id="{3D3F725D-0A51-26AC-7F31-862316E8E16C}"/>
              </a:ext>
            </a:extLst>
          </p:cNvPr>
          <p:cNvPicPr>
            <a:picLocks noChangeAspect="1"/>
          </p:cNvPicPr>
          <p:nvPr/>
        </p:nvPicPr>
        <p:blipFill>
          <a:blip r:embed="rId2"/>
          <a:stretch>
            <a:fillRect/>
          </a:stretch>
        </p:blipFill>
        <p:spPr>
          <a:xfrm>
            <a:off x="8291495" y="1666425"/>
            <a:ext cx="3381824" cy="2534149"/>
          </a:xfrm>
          <a:prstGeom prst="rect">
            <a:avLst/>
          </a:prstGeom>
        </p:spPr>
      </p:pic>
      <p:sp>
        <p:nvSpPr>
          <p:cNvPr id="13" name="TextBox 12">
            <a:extLst>
              <a:ext uri="{FF2B5EF4-FFF2-40B4-BE49-F238E27FC236}">
                <a16:creationId xmlns:a16="http://schemas.microsoft.com/office/drawing/2014/main" id="{D40F525E-F721-3C35-95DE-B8FECF45C1B8}"/>
              </a:ext>
            </a:extLst>
          </p:cNvPr>
          <p:cNvSpPr txBox="1"/>
          <p:nvPr/>
        </p:nvSpPr>
        <p:spPr>
          <a:xfrm>
            <a:off x="351477" y="851837"/>
            <a:ext cx="5744523" cy="400110"/>
          </a:xfrm>
          <a:prstGeom prst="rect">
            <a:avLst/>
          </a:prstGeom>
          <a:noFill/>
        </p:spPr>
        <p:txBody>
          <a:bodyPr wrap="square" rtlCol="0">
            <a:spAutoFit/>
          </a:bodyPr>
          <a:lstStyle/>
          <a:p>
            <a:r>
              <a:rPr lang="en-GB" sz="2000" b="1" dirty="0"/>
              <a:t>Free park activities across Hertfordshire August 2025</a:t>
            </a:r>
          </a:p>
        </p:txBody>
      </p:sp>
      <p:sp>
        <p:nvSpPr>
          <p:cNvPr id="4" name="Content Placeholder 3">
            <a:extLst>
              <a:ext uri="{FF2B5EF4-FFF2-40B4-BE49-F238E27FC236}">
                <a16:creationId xmlns:a16="http://schemas.microsoft.com/office/drawing/2014/main" id="{D71FCCDB-BB12-2837-C413-8EA7916C0EF9}"/>
              </a:ext>
            </a:extLst>
          </p:cNvPr>
          <p:cNvSpPr>
            <a:spLocks noGrp="1"/>
          </p:cNvSpPr>
          <p:nvPr>
            <p:ph idx="1"/>
          </p:nvPr>
        </p:nvSpPr>
        <p:spPr>
          <a:xfrm>
            <a:off x="265176" y="1580557"/>
            <a:ext cx="7183502" cy="4425605"/>
          </a:xfrm>
        </p:spPr>
        <p:txBody>
          <a:bodyPr>
            <a:normAutofit fontScale="85000" lnSpcReduction="10000"/>
          </a:bodyPr>
          <a:lstStyle/>
          <a:p>
            <a:pPr marL="182563" indent="0" algn="l">
              <a:buNone/>
            </a:pPr>
            <a:r>
              <a:rPr lang="en-GB" dirty="0"/>
              <a:t>Registration for Herts Summer Parks 2025 is now open. If you are aged 12–16 years, a parent or carer of a young person, you can sign up now which will enable fast track entry on the day: </a:t>
            </a:r>
            <a:r>
              <a:rPr lang="en-GB" dirty="0">
                <a:hlinkClick r:id="rId3"/>
              </a:rPr>
              <a:t>https://forms.office.com/e/NSu0aCDSpa</a:t>
            </a:r>
            <a:r>
              <a:rPr lang="en-GB" dirty="0"/>
              <a:t> </a:t>
            </a:r>
          </a:p>
          <a:p>
            <a:pPr marL="182563" indent="0" algn="l"/>
            <a:r>
              <a:rPr lang="en-GB" dirty="0"/>
              <a:t>For full details on the activities running across the three-week programme and information about our food providers, please visit our website: </a:t>
            </a:r>
            <a:r>
              <a:rPr lang="en-GB" dirty="0">
                <a:hlinkClick r:id="rId4"/>
              </a:rPr>
              <a:t>https://sportinherts.org.uk/Summer-Parks</a:t>
            </a:r>
            <a:r>
              <a:rPr lang="en-GB" dirty="0"/>
              <a:t>  </a:t>
            </a:r>
          </a:p>
          <a:p>
            <a:pPr marL="182563" indent="0" algn="l">
              <a:buNone/>
            </a:pPr>
            <a:r>
              <a:rPr lang="en-GB" dirty="0"/>
              <a:t>Event Dates and Locations: </a:t>
            </a:r>
          </a:p>
          <a:p>
            <a:pPr marL="525463" indent="-342900" algn="l">
              <a:buFont typeface="Wingdings" panose="05000000000000000000" pitchFamily="2" charset="2"/>
              <a:buChar char="§"/>
            </a:pPr>
            <a:r>
              <a:rPr lang="en-GB" dirty="0"/>
              <a:t>Welwyn – King George V Playing Fields: Monday (4th, 11th, 18th) August </a:t>
            </a:r>
          </a:p>
          <a:p>
            <a:pPr marL="525463" indent="-342900" algn="l">
              <a:buFont typeface="Wingdings" panose="05000000000000000000" pitchFamily="2" charset="2"/>
              <a:buChar char="§"/>
            </a:pPr>
            <a:r>
              <a:rPr lang="en-GB" dirty="0"/>
              <a:t>Watford – King George V Playing Fields: Tuesday (5th, 12th, 19th) August </a:t>
            </a:r>
          </a:p>
          <a:p>
            <a:pPr marL="525463" indent="-342900" algn="l">
              <a:buFont typeface="Wingdings" panose="05000000000000000000" pitchFamily="2" charset="2"/>
              <a:buChar char="§"/>
            </a:pPr>
            <a:r>
              <a:rPr lang="en-GB" dirty="0"/>
              <a:t>Hertsmere – Meadow Park: Wednesday (6th, 13th, 20th) August </a:t>
            </a:r>
          </a:p>
          <a:p>
            <a:pPr marL="525463" indent="-342900" algn="l">
              <a:buFont typeface="Wingdings" panose="05000000000000000000" pitchFamily="2" charset="2"/>
              <a:buChar char="§"/>
            </a:pPr>
            <a:r>
              <a:rPr lang="en-GB" dirty="0"/>
              <a:t>Broxbourne – Waltham Cross Playing Fields: Thursday (7th, 14th, 21st) August </a:t>
            </a:r>
          </a:p>
          <a:p>
            <a:pPr marL="525463" indent="-342900" algn="l">
              <a:buFont typeface="Wingdings" panose="05000000000000000000" pitchFamily="2" charset="2"/>
              <a:buChar char="§"/>
            </a:pPr>
            <a:r>
              <a:rPr lang="en-GB" dirty="0"/>
              <a:t>Stevenage – King George V Playing Fields: Friday (8th, 15th, 22nd) August</a:t>
            </a:r>
          </a:p>
          <a:p>
            <a:pPr marL="2076873" lvl="8" indent="-285750">
              <a:buFont typeface="Wingdings" panose="05000000000000000000" pitchFamily="2" charset="2"/>
              <a:buChar char="§"/>
            </a:pPr>
            <a:endParaRPr lang="en-GB" dirty="0"/>
          </a:p>
          <a:p>
            <a:endParaRPr lang="en-GB" dirty="0"/>
          </a:p>
        </p:txBody>
      </p:sp>
      <p:sp>
        <p:nvSpPr>
          <p:cNvPr id="5" name="TextBox 4">
            <a:extLst>
              <a:ext uri="{FF2B5EF4-FFF2-40B4-BE49-F238E27FC236}">
                <a16:creationId xmlns:a16="http://schemas.microsoft.com/office/drawing/2014/main" id="{C8A25D24-456E-AFF5-EAC8-A82BD18A86EA}"/>
              </a:ext>
            </a:extLst>
          </p:cNvPr>
          <p:cNvSpPr txBox="1"/>
          <p:nvPr/>
        </p:nvSpPr>
        <p:spPr>
          <a:xfrm>
            <a:off x="8046720" y="4448324"/>
            <a:ext cx="3880104" cy="1200329"/>
          </a:xfrm>
          <a:prstGeom prst="rect">
            <a:avLst/>
          </a:prstGeom>
          <a:noFill/>
        </p:spPr>
        <p:txBody>
          <a:bodyPr wrap="square">
            <a:spAutoFit/>
          </a:bodyPr>
          <a:lstStyle/>
          <a:p>
            <a:pPr algn="ctr"/>
            <a:r>
              <a:rPr lang="en-GB" b="1" i="0" dirty="0">
                <a:solidFill>
                  <a:srgbClr val="032077"/>
                </a:solidFill>
                <a:effectLst/>
                <a:latin typeface="Poppins" panose="00000500000000000000" pitchFamily="2" charset="0"/>
              </a:rPr>
              <a:t>A programme of FREE festival-style park events for teenagers across Hertfordshire during the summer</a:t>
            </a:r>
          </a:p>
        </p:txBody>
      </p:sp>
    </p:spTree>
    <p:extLst>
      <p:ext uri="{BB962C8B-B14F-4D97-AF65-F5344CB8AC3E}">
        <p14:creationId xmlns:p14="http://schemas.microsoft.com/office/powerpoint/2010/main" val="98506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889C-D97A-D052-A5EA-B75AB47B9A68}"/>
              </a:ext>
            </a:extLst>
          </p:cNvPr>
          <p:cNvSpPr>
            <a:spLocks noGrp="1"/>
          </p:cNvSpPr>
          <p:nvPr>
            <p:ph type="title"/>
          </p:nvPr>
        </p:nvSpPr>
        <p:spPr/>
        <p:txBody>
          <a:bodyPr>
            <a:normAutofit/>
          </a:bodyPr>
          <a:lstStyle/>
          <a:p>
            <a:r>
              <a:rPr lang="en-GB" dirty="0"/>
              <a:t>Summer Fun at the Family Centre</a:t>
            </a:r>
          </a:p>
        </p:txBody>
      </p:sp>
      <p:pic>
        <p:nvPicPr>
          <p:cNvPr id="5" name="Content Placeholder 4">
            <a:extLst>
              <a:ext uri="{FF2B5EF4-FFF2-40B4-BE49-F238E27FC236}">
                <a16:creationId xmlns:a16="http://schemas.microsoft.com/office/drawing/2014/main" id="{E2D9E750-8B98-6CFE-33F7-680E00E4BF7A}"/>
              </a:ext>
            </a:extLst>
          </p:cNvPr>
          <p:cNvPicPr>
            <a:picLocks noGrp="1" noChangeAspect="1"/>
          </p:cNvPicPr>
          <p:nvPr>
            <p:ph idx="1"/>
          </p:nvPr>
        </p:nvPicPr>
        <p:blipFill>
          <a:blip r:embed="rId2"/>
          <a:srcRect r="4465"/>
          <a:stretch>
            <a:fillRect/>
          </a:stretch>
        </p:blipFill>
        <p:spPr>
          <a:xfrm>
            <a:off x="9140797" y="3097998"/>
            <a:ext cx="2499515" cy="1390721"/>
          </a:xfrm>
        </p:spPr>
      </p:pic>
      <p:sp>
        <p:nvSpPr>
          <p:cNvPr id="6" name="Content Placeholder 3">
            <a:extLst>
              <a:ext uri="{FF2B5EF4-FFF2-40B4-BE49-F238E27FC236}">
                <a16:creationId xmlns:a16="http://schemas.microsoft.com/office/drawing/2014/main" id="{188B839D-2BA1-3127-587B-E448D9A0EB73}"/>
              </a:ext>
            </a:extLst>
          </p:cNvPr>
          <p:cNvSpPr txBox="1">
            <a:spLocks/>
          </p:cNvSpPr>
          <p:nvPr/>
        </p:nvSpPr>
        <p:spPr>
          <a:xfrm>
            <a:off x="265176" y="1580557"/>
            <a:ext cx="10844784" cy="4425605"/>
          </a:xfrm>
          <a:prstGeom prst="rect">
            <a:avLst/>
          </a:prstGeom>
          <a:no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82563" indent="0">
              <a:buNone/>
            </a:pPr>
            <a:r>
              <a:rPr lang="en-GB" dirty="0"/>
              <a:t>The Family Centre Service summer </a:t>
            </a:r>
            <a:r>
              <a:rPr lang="en-GB" dirty="0">
                <a:hlinkClick r:id="rId3"/>
              </a:rPr>
              <a:t>What's On page</a:t>
            </a:r>
            <a:r>
              <a:rPr lang="en-GB" dirty="0"/>
              <a:t> is now live! Please help raise awareness of the summer programme through sharing this information with the families you support:-</a:t>
            </a:r>
          </a:p>
          <a:p>
            <a:endParaRPr lang="en-GB" dirty="0"/>
          </a:p>
        </p:txBody>
      </p:sp>
      <p:pic>
        <p:nvPicPr>
          <p:cNvPr id="8" name="Picture 7">
            <a:extLst>
              <a:ext uri="{FF2B5EF4-FFF2-40B4-BE49-F238E27FC236}">
                <a16:creationId xmlns:a16="http://schemas.microsoft.com/office/drawing/2014/main" id="{F5340721-B9ED-C437-34CA-66E8FB64151F}"/>
              </a:ext>
            </a:extLst>
          </p:cNvPr>
          <p:cNvPicPr>
            <a:picLocks noChangeAspect="1"/>
          </p:cNvPicPr>
          <p:nvPr/>
        </p:nvPicPr>
        <p:blipFill>
          <a:blip r:embed="rId4"/>
          <a:stretch>
            <a:fillRect/>
          </a:stretch>
        </p:blipFill>
        <p:spPr>
          <a:xfrm>
            <a:off x="434869" y="2545624"/>
            <a:ext cx="4121362" cy="3549832"/>
          </a:xfrm>
          <a:prstGeom prst="rect">
            <a:avLst/>
          </a:prstGeom>
        </p:spPr>
      </p:pic>
      <p:pic>
        <p:nvPicPr>
          <p:cNvPr id="10" name="Picture 9">
            <a:extLst>
              <a:ext uri="{FF2B5EF4-FFF2-40B4-BE49-F238E27FC236}">
                <a16:creationId xmlns:a16="http://schemas.microsoft.com/office/drawing/2014/main" id="{BBCE67FA-8A9C-B31E-1B57-E2C83AFB100E}"/>
              </a:ext>
            </a:extLst>
          </p:cNvPr>
          <p:cNvPicPr>
            <a:picLocks noChangeAspect="1"/>
          </p:cNvPicPr>
          <p:nvPr/>
        </p:nvPicPr>
        <p:blipFill>
          <a:blip r:embed="rId5"/>
          <a:stretch>
            <a:fillRect/>
          </a:stretch>
        </p:blipFill>
        <p:spPr>
          <a:xfrm>
            <a:off x="4584255" y="2545624"/>
            <a:ext cx="4254719" cy="2787793"/>
          </a:xfrm>
          <a:prstGeom prst="rect">
            <a:avLst/>
          </a:prstGeom>
        </p:spPr>
      </p:pic>
    </p:spTree>
    <p:extLst>
      <p:ext uri="{BB962C8B-B14F-4D97-AF65-F5344CB8AC3E}">
        <p14:creationId xmlns:p14="http://schemas.microsoft.com/office/powerpoint/2010/main" val="942341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7F606-103A-4991-D166-17151C602CDA}"/>
              </a:ext>
            </a:extLst>
          </p:cNvPr>
          <p:cNvSpPr>
            <a:spLocks noGrp="1"/>
          </p:cNvSpPr>
          <p:nvPr>
            <p:ph type="title"/>
          </p:nvPr>
        </p:nvSpPr>
        <p:spPr/>
        <p:txBody>
          <a:bodyPr>
            <a:normAutofit/>
          </a:bodyPr>
          <a:lstStyle/>
          <a:p>
            <a:r>
              <a:rPr lang="en-GB" dirty="0" err="1"/>
              <a:t>Beezee</a:t>
            </a:r>
            <a:r>
              <a:rPr lang="en-GB" dirty="0"/>
              <a:t> - Free Healthy Lifestyle Services</a:t>
            </a:r>
          </a:p>
        </p:txBody>
      </p:sp>
      <p:sp>
        <p:nvSpPr>
          <p:cNvPr id="3" name="Content Placeholder 2">
            <a:extLst>
              <a:ext uri="{FF2B5EF4-FFF2-40B4-BE49-F238E27FC236}">
                <a16:creationId xmlns:a16="http://schemas.microsoft.com/office/drawing/2014/main" id="{09934573-5708-4FF1-BE18-45D55967FBED}"/>
              </a:ext>
            </a:extLst>
          </p:cNvPr>
          <p:cNvSpPr>
            <a:spLocks noGrp="1"/>
          </p:cNvSpPr>
          <p:nvPr>
            <p:ph idx="1"/>
          </p:nvPr>
        </p:nvSpPr>
        <p:spPr>
          <a:xfrm>
            <a:off x="265176" y="1314104"/>
            <a:ext cx="11375136" cy="3227416"/>
          </a:xfrm>
        </p:spPr>
        <p:txBody>
          <a:bodyPr/>
          <a:lstStyle/>
          <a:p>
            <a:r>
              <a:rPr lang="en-GB" sz="2800" b="1" dirty="0">
                <a:solidFill>
                  <a:schemeClr val="accent1"/>
                </a:solidFill>
              </a:rPr>
              <a:t>Sign ups for Autumn now open!</a:t>
            </a:r>
            <a:endParaRPr lang="en-GB" sz="2800" dirty="0">
              <a:solidFill>
                <a:schemeClr val="accent1"/>
              </a:solidFill>
            </a:endParaRPr>
          </a:p>
          <a:p>
            <a:r>
              <a:rPr lang="en-GB" u="sng" dirty="0" err="1">
                <a:hlinkClick r:id="rId2" tooltip="https://hrt.maximusuk.co.uk/beezeefamilies/"/>
              </a:rPr>
              <a:t>Beezee</a:t>
            </a:r>
            <a:r>
              <a:rPr lang="en-GB" u="sng" dirty="0">
                <a:hlinkClick r:id="rId2" tooltip="https://hrt.maximusuk.co.uk/beezeefamilies/"/>
              </a:rPr>
              <a:t> Families programme</a:t>
            </a:r>
            <a:r>
              <a:rPr lang="en-GB" dirty="0"/>
              <a:t> in </a:t>
            </a:r>
            <a:r>
              <a:rPr lang="en-GB" b="1" dirty="0"/>
              <a:t>6 locations</a:t>
            </a:r>
            <a:r>
              <a:rPr lang="en-GB" dirty="0"/>
              <a:t> across Hertfordshire, commencing </a:t>
            </a:r>
            <a:r>
              <a:rPr lang="en-GB" b="1" dirty="0"/>
              <a:t>22</a:t>
            </a:r>
            <a:r>
              <a:rPr lang="en-GB" b="1" baseline="30000" dirty="0"/>
              <a:t>nd</a:t>
            </a:r>
            <a:r>
              <a:rPr lang="en-GB" b="1" dirty="0"/>
              <a:t> September  2025</a:t>
            </a:r>
            <a:r>
              <a:rPr lang="en-GB" dirty="0"/>
              <a:t>, with initial telephone appointments the week prior</a:t>
            </a:r>
          </a:p>
          <a:p>
            <a:r>
              <a:rPr lang="en-GB" u="sng" dirty="0" err="1">
                <a:hlinkClick r:id="rId3" tooltip="https://hrt.maximusuk.co.uk/beezeefamilies/"/>
              </a:rPr>
              <a:t>Beezee</a:t>
            </a:r>
            <a:r>
              <a:rPr lang="en-GB" u="sng" dirty="0">
                <a:hlinkClick r:id="rId3" tooltip="https://hrt.maximusuk.co.uk/beezeefamilies/"/>
              </a:rPr>
              <a:t> Families LIVE</a:t>
            </a:r>
            <a:r>
              <a:rPr lang="en-GB" dirty="0"/>
              <a:t> online group programmes running  and our year-round </a:t>
            </a:r>
            <a:r>
              <a:rPr lang="en-GB" u="sng" dirty="0" err="1">
                <a:hlinkClick r:id="rId4" tooltip="https://hrt.maximusuk.co.uk/beezeefamilies-sign-up-121/"/>
              </a:rPr>
              <a:t>Beezee</a:t>
            </a:r>
            <a:r>
              <a:rPr lang="en-GB" u="sng" dirty="0">
                <a:hlinkClick r:id="rId4" tooltip="https://hrt.maximusuk.co.uk/beezeefamilies-sign-up-121/"/>
              </a:rPr>
              <a:t> Families 1:1</a:t>
            </a:r>
            <a:r>
              <a:rPr lang="en-GB" dirty="0"/>
              <a:t> intervention</a:t>
            </a:r>
          </a:p>
          <a:p>
            <a:r>
              <a:rPr lang="en-GB" u="sng" dirty="0">
                <a:hlinkClick r:id="rId5" tooltip="https://hrt.maximusuk.co.uk/beezeeyouth/"/>
              </a:rPr>
              <a:t>FREE </a:t>
            </a:r>
            <a:r>
              <a:rPr lang="en-GB" u="sng" dirty="0" err="1">
                <a:hlinkClick r:id="rId5" tooltip="https://hrt.maximusuk.co.uk/beezeeyouth/"/>
              </a:rPr>
              <a:t>Beezee</a:t>
            </a:r>
            <a:r>
              <a:rPr lang="en-GB" u="sng" dirty="0">
                <a:hlinkClick r:id="rId5" tooltip="https://hrt.maximusuk.co.uk/beezeeyouth/"/>
              </a:rPr>
              <a:t> Youth teens wellbeing </a:t>
            </a:r>
            <a:r>
              <a:rPr lang="en-GB" dirty="0"/>
              <a:t>programme will be running </a:t>
            </a:r>
            <a:r>
              <a:rPr lang="en-GB" b="1" dirty="0"/>
              <a:t>online on Wednesdays FROM 6pm until 7pm for 8 weeks, starting 8</a:t>
            </a:r>
            <a:r>
              <a:rPr lang="en-GB" b="1" baseline="30000" dirty="0"/>
              <a:t>th</a:t>
            </a:r>
            <a:r>
              <a:rPr lang="en-GB" b="1" dirty="0"/>
              <a:t> October 2025</a:t>
            </a:r>
          </a:p>
          <a:p>
            <a:r>
              <a:rPr lang="en-GB" u="sng" dirty="0">
                <a:hlinkClick r:id="rId6" tooltip="https://beezeebodies.com/programs/henry/"/>
              </a:rPr>
              <a:t>HENRY 0-5s parenting support</a:t>
            </a:r>
            <a:r>
              <a:rPr lang="en-GB" dirty="0"/>
              <a:t> will begin in October 2025</a:t>
            </a:r>
          </a:p>
        </p:txBody>
      </p:sp>
      <p:sp>
        <p:nvSpPr>
          <p:cNvPr id="4" name="TextBox 3">
            <a:extLst>
              <a:ext uri="{FF2B5EF4-FFF2-40B4-BE49-F238E27FC236}">
                <a16:creationId xmlns:a16="http://schemas.microsoft.com/office/drawing/2014/main" id="{A377F552-11BD-2213-6309-C3EED6805F45}"/>
              </a:ext>
            </a:extLst>
          </p:cNvPr>
          <p:cNvSpPr txBox="1"/>
          <p:nvPr/>
        </p:nvSpPr>
        <p:spPr>
          <a:xfrm>
            <a:off x="176686" y="4451583"/>
            <a:ext cx="5545689" cy="1754326"/>
          </a:xfrm>
          <a:prstGeom prst="rect">
            <a:avLst/>
          </a:prstGeom>
          <a:noFill/>
        </p:spPr>
        <p:txBody>
          <a:bodyPr wrap="square" rtlCol="0">
            <a:spAutoFit/>
          </a:bodyPr>
          <a:lstStyle/>
          <a:p>
            <a:r>
              <a:rPr lang="en-GB" b="1" dirty="0"/>
              <a:t>Professional Referrals to </a:t>
            </a:r>
            <a:r>
              <a:rPr lang="en-GB" b="1" dirty="0" err="1"/>
              <a:t>Beezee</a:t>
            </a:r>
            <a:r>
              <a:rPr lang="en-GB" b="1" dirty="0"/>
              <a:t> programmes can be made in 4 ways:-</a:t>
            </a:r>
            <a:endParaRPr lang="en-GB" dirty="0"/>
          </a:p>
          <a:p>
            <a:pPr lvl="0"/>
            <a:r>
              <a:rPr lang="en-GB" dirty="0"/>
              <a:t>Call on 01707 248648</a:t>
            </a:r>
          </a:p>
          <a:p>
            <a:pPr lvl="0"/>
            <a:r>
              <a:rPr lang="en-GB" dirty="0"/>
              <a:t>Via this link </a:t>
            </a:r>
            <a:r>
              <a:rPr lang="en-GB" u="sng" dirty="0">
                <a:hlinkClick r:id="rId7" tooltip="https://hrt.maximusuk.co.uk/referrers/"/>
              </a:rPr>
              <a:t>Refer a Client to </a:t>
            </a:r>
            <a:r>
              <a:rPr lang="en-GB" u="sng" dirty="0" err="1">
                <a:hlinkClick r:id="rId7" tooltip="https://hrt.maximusuk.co.uk/referrers/"/>
              </a:rPr>
              <a:t>Beezee</a:t>
            </a:r>
            <a:endParaRPr lang="en-GB" dirty="0"/>
          </a:p>
          <a:p>
            <a:pPr lvl="0"/>
            <a:r>
              <a:rPr lang="en-GB" dirty="0"/>
              <a:t>Email on </a:t>
            </a:r>
            <a:r>
              <a:rPr lang="en-GB" u="sng" dirty="0">
                <a:hlinkClick r:id="rId8" tooltip="mailto:beezee.bodies@nhs.net"/>
              </a:rPr>
              <a:t>beezee.bodies@nhs.net</a:t>
            </a:r>
            <a:endParaRPr lang="en-GB" dirty="0"/>
          </a:p>
          <a:p>
            <a:pPr lvl="0"/>
            <a:r>
              <a:rPr lang="en-GB" dirty="0"/>
              <a:t>Use the form on DXS/Ardens (health professionals only)</a:t>
            </a:r>
          </a:p>
        </p:txBody>
      </p:sp>
      <p:sp>
        <p:nvSpPr>
          <p:cNvPr id="5" name="TextBox 4">
            <a:extLst>
              <a:ext uri="{FF2B5EF4-FFF2-40B4-BE49-F238E27FC236}">
                <a16:creationId xmlns:a16="http://schemas.microsoft.com/office/drawing/2014/main" id="{627C7C87-64FB-3F9C-CAE2-74AF12D85A3E}"/>
              </a:ext>
            </a:extLst>
          </p:cNvPr>
          <p:cNvSpPr txBox="1"/>
          <p:nvPr/>
        </p:nvSpPr>
        <p:spPr>
          <a:xfrm>
            <a:off x="5952744" y="4451583"/>
            <a:ext cx="5545689" cy="1754326"/>
          </a:xfrm>
          <a:prstGeom prst="rect">
            <a:avLst/>
          </a:prstGeom>
          <a:noFill/>
        </p:spPr>
        <p:txBody>
          <a:bodyPr wrap="square" rtlCol="0">
            <a:spAutoFit/>
          </a:bodyPr>
          <a:lstStyle/>
          <a:p>
            <a:r>
              <a:rPr lang="en-GB" b="1"/>
              <a:t>Self-referrals to Beezee programmes can be made in 3 ways:-</a:t>
            </a:r>
            <a:endParaRPr lang="en-GB"/>
          </a:p>
          <a:p>
            <a:pPr lvl="0"/>
            <a:r>
              <a:rPr lang="en-GB"/>
              <a:t>Call on 01707 248648</a:t>
            </a:r>
          </a:p>
          <a:p>
            <a:pPr lvl="0"/>
            <a:r>
              <a:rPr lang="en-GB"/>
              <a:t>Via </a:t>
            </a:r>
            <a:r>
              <a:rPr lang="en-GB" u="sng">
                <a:hlinkClick r:id="rId9" tooltip="https://hrt.maximusuk.co.uk/#block__form-embed-2"/>
              </a:rPr>
              <a:t>this link </a:t>
            </a:r>
            <a:r>
              <a:rPr lang="en-GB"/>
              <a:t> where they can complete a very short form and we will contact them</a:t>
            </a:r>
          </a:p>
          <a:p>
            <a:pPr lvl="0"/>
            <a:r>
              <a:rPr lang="en-GB"/>
              <a:t>Email us at </a:t>
            </a:r>
            <a:r>
              <a:rPr lang="en-GB" u="sng">
                <a:hlinkClick r:id="rId10" tooltip="mailto:bzbinfo@maximusuk.co.uk"/>
              </a:rPr>
              <a:t>bzbinfo@maximusuk.co.uk</a:t>
            </a:r>
            <a:endParaRPr lang="en-GB"/>
          </a:p>
        </p:txBody>
      </p:sp>
    </p:spTree>
    <p:extLst>
      <p:ext uri="{BB962C8B-B14F-4D97-AF65-F5344CB8AC3E}">
        <p14:creationId xmlns:p14="http://schemas.microsoft.com/office/powerpoint/2010/main" val="409759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F42E-8B7E-9AA5-DEFF-4AD572BDA294}"/>
              </a:ext>
            </a:extLst>
          </p:cNvPr>
          <p:cNvSpPr>
            <a:spLocks noGrp="1"/>
          </p:cNvSpPr>
          <p:nvPr>
            <p:ph type="title"/>
          </p:nvPr>
        </p:nvSpPr>
        <p:spPr/>
        <p:txBody>
          <a:bodyPr/>
          <a:lstStyle/>
          <a:p>
            <a:r>
              <a:rPr lang="en-GB" dirty="0"/>
              <a:t>Calling Bengali Families</a:t>
            </a:r>
          </a:p>
        </p:txBody>
      </p:sp>
      <p:sp>
        <p:nvSpPr>
          <p:cNvPr id="3" name="Content Placeholder 2">
            <a:extLst>
              <a:ext uri="{FF2B5EF4-FFF2-40B4-BE49-F238E27FC236}">
                <a16:creationId xmlns:a16="http://schemas.microsoft.com/office/drawing/2014/main" id="{431EA743-A12C-131F-2AC3-F72F8AABA43C}"/>
              </a:ext>
            </a:extLst>
          </p:cNvPr>
          <p:cNvSpPr>
            <a:spLocks noGrp="1"/>
          </p:cNvSpPr>
          <p:nvPr>
            <p:ph idx="1"/>
          </p:nvPr>
        </p:nvSpPr>
        <p:spPr>
          <a:xfrm>
            <a:off x="265176" y="1741336"/>
            <a:ext cx="7312417" cy="3862582"/>
          </a:xfrm>
        </p:spPr>
        <p:txBody>
          <a:bodyPr>
            <a:normAutofit/>
          </a:bodyPr>
          <a:lstStyle/>
          <a:p>
            <a:r>
              <a:rPr lang="en-GB" dirty="0"/>
              <a:t>Please share this event with any Bengali communities – </a:t>
            </a:r>
            <a:br>
              <a:rPr lang="en-GB" dirty="0"/>
            </a:br>
            <a:r>
              <a:rPr lang="en-GB" dirty="0"/>
              <a:t>open to all who identify with Bengali culture, a free event focused on health and wellbeing!</a:t>
            </a:r>
            <a:br>
              <a:rPr lang="en-GB" dirty="0"/>
            </a:br>
            <a:endParaRPr lang="en-GB" dirty="0"/>
          </a:p>
          <a:p>
            <a:pPr lvl="1"/>
            <a:r>
              <a:rPr lang="en-GB" b="1" dirty="0"/>
              <a:t>St Albans, Saturday 30</a:t>
            </a:r>
            <a:r>
              <a:rPr lang="en-GB" b="1" baseline="30000" dirty="0"/>
              <a:t>th</a:t>
            </a:r>
            <a:r>
              <a:rPr lang="en-GB" b="1" dirty="0"/>
              <a:t> August</a:t>
            </a:r>
          </a:p>
          <a:p>
            <a:pPr lvl="1"/>
            <a:r>
              <a:rPr lang="en-GB" dirty="0"/>
              <a:t>Venue: Summerfield health centre, Caledon road, London Colney, AL2 1PU</a:t>
            </a:r>
          </a:p>
          <a:p>
            <a:pPr lvl="1"/>
            <a:r>
              <a:rPr lang="en-GB" dirty="0"/>
              <a:t>Date: Saturday 30</a:t>
            </a:r>
            <a:r>
              <a:rPr lang="en-GB" baseline="30000" dirty="0"/>
              <a:t>th</a:t>
            </a:r>
            <a:r>
              <a:rPr lang="en-GB" dirty="0"/>
              <a:t> August</a:t>
            </a:r>
          </a:p>
          <a:p>
            <a:pPr lvl="1"/>
            <a:r>
              <a:rPr lang="en-GB" dirty="0"/>
              <a:t>Time: 2-4pm </a:t>
            </a:r>
            <a:br>
              <a:rPr lang="en-GB" dirty="0"/>
            </a:br>
            <a:endParaRPr lang="en-GB" dirty="0"/>
          </a:p>
          <a:p>
            <a:r>
              <a:rPr lang="en-GB" dirty="0"/>
              <a:t>Please contact </a:t>
            </a:r>
            <a:r>
              <a:rPr lang="en-GB" dirty="0">
                <a:hlinkClick r:id="rId2"/>
              </a:rPr>
              <a:t>Summerfield Health centre </a:t>
            </a:r>
            <a:r>
              <a:rPr lang="en-GB" dirty="0"/>
              <a:t>for any queries.</a:t>
            </a:r>
          </a:p>
          <a:p>
            <a:r>
              <a:rPr lang="en-GB" dirty="0"/>
              <a:t>Download the poster: </a:t>
            </a:r>
          </a:p>
        </p:txBody>
      </p:sp>
      <p:graphicFrame>
        <p:nvGraphicFramePr>
          <p:cNvPr id="4" name="Object 3">
            <a:extLst>
              <a:ext uri="{FF2B5EF4-FFF2-40B4-BE49-F238E27FC236}">
                <a16:creationId xmlns:a16="http://schemas.microsoft.com/office/drawing/2014/main" id="{D42A7498-A975-B4DC-42BD-1B9FDD668D10}"/>
              </a:ext>
            </a:extLst>
          </p:cNvPr>
          <p:cNvGraphicFramePr>
            <a:graphicFrameLocks noChangeAspect="1"/>
          </p:cNvGraphicFramePr>
          <p:nvPr>
            <p:extLst>
              <p:ext uri="{D42A27DB-BD31-4B8C-83A1-F6EECF244321}">
                <p14:modId xmlns:p14="http://schemas.microsoft.com/office/powerpoint/2010/main" val="444139463"/>
              </p:ext>
            </p:extLst>
          </p:nvPr>
        </p:nvGraphicFramePr>
        <p:xfrm>
          <a:off x="7806691" y="136512"/>
          <a:ext cx="4272026" cy="6045456"/>
        </p:xfrm>
        <a:graphic>
          <a:graphicData uri="http://schemas.openxmlformats.org/presentationml/2006/ole">
            <mc:AlternateContent xmlns:mc="http://schemas.openxmlformats.org/markup-compatibility/2006">
              <mc:Choice xmlns:v="urn:schemas-microsoft-com:vml" Requires="v">
                <p:oleObj name="Acrobat Document" r:id="rId3" imgW="3777856" imgH="5346331" progId="AcroExch.Document.DC">
                  <p:embed/>
                </p:oleObj>
              </mc:Choice>
              <mc:Fallback>
                <p:oleObj name="Acrobat Document" r:id="rId3" imgW="3777856" imgH="5346331" progId="AcroExch.Document.DC">
                  <p:embed/>
                  <p:pic>
                    <p:nvPicPr>
                      <p:cNvPr id="0" name=""/>
                      <p:cNvPicPr/>
                      <p:nvPr/>
                    </p:nvPicPr>
                    <p:blipFill>
                      <a:blip r:embed="rId4"/>
                      <a:stretch>
                        <a:fillRect/>
                      </a:stretch>
                    </p:blipFill>
                    <p:spPr>
                      <a:xfrm>
                        <a:off x="7806691" y="136512"/>
                        <a:ext cx="4272026" cy="6045456"/>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84D7D71-4E9A-D2C6-A9EB-27AC7CBE5EC5}"/>
              </a:ext>
            </a:extLst>
          </p:cNvPr>
          <p:cNvGraphicFramePr>
            <a:graphicFrameLocks noChangeAspect="1"/>
          </p:cNvGraphicFramePr>
          <p:nvPr>
            <p:extLst>
              <p:ext uri="{D42A27DB-BD31-4B8C-83A1-F6EECF244321}">
                <p14:modId xmlns:p14="http://schemas.microsoft.com/office/powerpoint/2010/main" val="3376990192"/>
              </p:ext>
            </p:extLst>
          </p:nvPr>
        </p:nvGraphicFramePr>
        <p:xfrm>
          <a:off x="2833580" y="5031096"/>
          <a:ext cx="1329718" cy="1172737"/>
        </p:xfrm>
        <a:graphic>
          <a:graphicData uri="http://schemas.openxmlformats.org/presentationml/2006/ole">
            <mc:AlternateContent xmlns:mc="http://schemas.openxmlformats.org/markup-compatibility/2006">
              <mc:Choice xmlns:v="urn:schemas-microsoft-com:vml" Requires="v">
                <p:oleObj name="Acrobat Document" showAsIcon="1" r:id="rId5" imgW="914608" imgH="806335" progId="AcroExch.Document.DC">
                  <p:embed/>
                </p:oleObj>
              </mc:Choice>
              <mc:Fallback>
                <p:oleObj name="Acrobat Document" showAsIcon="1" r:id="rId5" imgW="914608" imgH="806335" progId="AcroExch.Document.DC">
                  <p:embed/>
                  <p:pic>
                    <p:nvPicPr>
                      <p:cNvPr id="0" name=""/>
                      <p:cNvPicPr/>
                      <p:nvPr/>
                    </p:nvPicPr>
                    <p:blipFill>
                      <a:blip r:embed="rId6"/>
                      <a:stretch>
                        <a:fillRect/>
                      </a:stretch>
                    </p:blipFill>
                    <p:spPr>
                      <a:xfrm>
                        <a:off x="2833580" y="5031096"/>
                        <a:ext cx="1329718" cy="1172737"/>
                      </a:xfrm>
                      <a:prstGeom prst="rect">
                        <a:avLst/>
                      </a:prstGeom>
                    </p:spPr>
                  </p:pic>
                </p:oleObj>
              </mc:Fallback>
            </mc:AlternateContent>
          </a:graphicData>
        </a:graphic>
      </p:graphicFrame>
    </p:spTree>
    <p:extLst>
      <p:ext uri="{BB962C8B-B14F-4D97-AF65-F5344CB8AC3E}">
        <p14:creationId xmlns:p14="http://schemas.microsoft.com/office/powerpoint/2010/main" val="195708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02CD5-A7AE-E2C0-979D-30923E74B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A844AD-AD97-82DA-5BC0-BE32A16E14C9}"/>
              </a:ext>
            </a:extLst>
          </p:cNvPr>
          <p:cNvSpPr>
            <a:spLocks noGrp="1"/>
          </p:cNvSpPr>
          <p:nvPr>
            <p:ph type="title"/>
          </p:nvPr>
        </p:nvSpPr>
        <p:spPr>
          <a:xfrm>
            <a:off x="265176" y="654167"/>
            <a:ext cx="9941814" cy="833458"/>
          </a:xfrm>
        </p:spPr>
        <p:txBody>
          <a:bodyPr>
            <a:normAutofit fontScale="90000"/>
          </a:bodyPr>
          <a:lstStyle/>
          <a:p>
            <a:r>
              <a:rPr lang="en-GB" dirty="0"/>
              <a:t>ESOL (English for Speakers of Other Languages) Date available with Step2Skills </a:t>
            </a:r>
          </a:p>
        </p:txBody>
      </p:sp>
      <p:sp>
        <p:nvSpPr>
          <p:cNvPr id="3" name="Content Placeholder 2">
            <a:extLst>
              <a:ext uri="{FF2B5EF4-FFF2-40B4-BE49-F238E27FC236}">
                <a16:creationId xmlns:a16="http://schemas.microsoft.com/office/drawing/2014/main" id="{3A5B2C29-0D77-0F89-CD60-AEA2ED4D688E}"/>
              </a:ext>
            </a:extLst>
          </p:cNvPr>
          <p:cNvSpPr>
            <a:spLocks noGrp="1"/>
          </p:cNvSpPr>
          <p:nvPr>
            <p:ph idx="1"/>
          </p:nvPr>
        </p:nvSpPr>
        <p:spPr>
          <a:xfrm>
            <a:off x="265176" y="1741336"/>
            <a:ext cx="11187684" cy="3862582"/>
          </a:xfrm>
        </p:spPr>
        <p:txBody>
          <a:bodyPr>
            <a:normAutofit/>
          </a:bodyPr>
          <a:lstStyle/>
          <a:p>
            <a:pPr marL="0" lvl="0" indent="0" eaLnBrk="0" fontAlgn="base" hangingPunct="0">
              <a:lnSpc>
                <a:spcPct val="100000"/>
              </a:lnSpc>
              <a:spcBef>
                <a:spcPct val="0"/>
              </a:spcBef>
              <a:spcAft>
                <a:spcPct val="0"/>
              </a:spcAft>
              <a:buClrTx/>
              <a:buSzTx/>
              <a:buNone/>
            </a:pPr>
            <a:r>
              <a:rPr lang="en-GB" altLang="en-US" sz="2400" b="1" dirty="0">
                <a:solidFill>
                  <a:srgbClr val="424242"/>
                </a:solidFill>
                <a:latin typeface="Calibri" panose="020F0502020204030204" pitchFamily="34" charset="0"/>
                <a:ea typeface="Aptos" panose="020B0004020202020204" pitchFamily="34" charset="0"/>
                <a:cs typeface="Calibri" panose="020F0502020204030204" pitchFamily="34" charset="0"/>
              </a:rPr>
              <a:t>Hertfordshire residents who have English as a second language and would like to feel more confident with English, they can improve their English reading, listening and speaking skills with Step2Skills!</a:t>
            </a:r>
          </a:p>
          <a:p>
            <a:pPr marL="0" lvl="0" indent="0" eaLnBrk="0" fontAlgn="base" hangingPunct="0">
              <a:lnSpc>
                <a:spcPct val="100000"/>
              </a:lnSpc>
              <a:spcBef>
                <a:spcPct val="0"/>
              </a:spcBef>
              <a:spcAft>
                <a:spcPct val="0"/>
              </a:spcAft>
              <a:buClrTx/>
              <a:buSzTx/>
              <a:buNone/>
            </a:pPr>
            <a:endParaRPr lang="en-GB" altLang="en-US" sz="2800" dirty="0">
              <a:solidFill>
                <a:schemeClr val="tx1"/>
              </a:solidFill>
              <a:ea typeface="Aptos" panose="020B0004020202020204" pitchFamily="34" charset="0"/>
              <a:cs typeface="Aptos" panose="020B0004020202020204" pitchFamily="34" charset="0"/>
            </a:endParaRPr>
          </a:p>
          <a:p>
            <a:pPr marL="0" lvl="0" indent="0" eaLnBrk="0" fontAlgn="base" hangingPunct="0">
              <a:lnSpc>
                <a:spcPct val="100000"/>
              </a:lnSpc>
              <a:spcBef>
                <a:spcPct val="0"/>
              </a:spcBef>
              <a:spcAft>
                <a:spcPct val="0"/>
              </a:spcAft>
              <a:buClrTx/>
              <a:buSzTx/>
              <a:buNone/>
            </a:pPr>
            <a:r>
              <a:rPr lang="en-GB" altLang="en-US" dirty="0">
                <a:solidFill>
                  <a:srgbClr val="424242"/>
                </a:solidFill>
                <a:latin typeface="Calibri" panose="020F0502020204030204" pitchFamily="34" charset="0"/>
                <a:ea typeface="Aptos" panose="020B0004020202020204" pitchFamily="34" charset="0"/>
                <a:cs typeface="Calibri" panose="020F0502020204030204" pitchFamily="34" charset="0"/>
              </a:rPr>
              <a:t>They will need to attend an initial assessment session with Step2Skills in August to see what level they’re currently working at and from there, the team will offer them the most suitable course </a:t>
            </a:r>
          </a:p>
          <a:p>
            <a:pPr marL="0" lvl="0" indent="0" eaLnBrk="0" fontAlgn="base" hangingPunct="0">
              <a:lnSpc>
                <a:spcPct val="100000"/>
              </a:lnSpc>
              <a:spcBef>
                <a:spcPct val="0"/>
              </a:spcBef>
              <a:spcAft>
                <a:spcPct val="0"/>
              </a:spcAft>
              <a:buClrTx/>
              <a:buSzTx/>
              <a:buNone/>
            </a:pPr>
            <a:endParaRPr lang="en-GB" altLang="en-US" dirty="0">
              <a:solidFill>
                <a:srgbClr val="424242"/>
              </a:solidFill>
              <a:latin typeface="Calibri" panose="020F0502020204030204" pitchFamily="34" charset="0"/>
              <a:ea typeface="Aptos" panose="020B0004020202020204" pitchFamily="34" charset="0"/>
              <a:cs typeface="Calibri" panose="020F0502020204030204" pitchFamily="34" charset="0"/>
            </a:endParaRPr>
          </a:p>
          <a:p>
            <a:pPr marL="0" lvl="0" indent="0" eaLnBrk="0" fontAlgn="base" hangingPunct="0">
              <a:lnSpc>
                <a:spcPct val="100000"/>
              </a:lnSpc>
              <a:spcBef>
                <a:spcPct val="0"/>
              </a:spcBef>
              <a:spcAft>
                <a:spcPct val="0"/>
              </a:spcAft>
              <a:buClrTx/>
              <a:buSzTx/>
              <a:buNone/>
            </a:pPr>
            <a:r>
              <a:rPr lang="en-GB" altLang="en-US" dirty="0">
                <a:solidFill>
                  <a:srgbClr val="424242"/>
                </a:solidFill>
                <a:latin typeface="Calibri" panose="020F0502020204030204" pitchFamily="34" charset="0"/>
                <a:ea typeface="Aptos" panose="020B0004020202020204" pitchFamily="34" charset="0"/>
                <a:cs typeface="Calibri" panose="020F0502020204030204" pitchFamily="34" charset="0"/>
              </a:rPr>
              <a:t>Browse the days, times and venues of ESOL Initial Assessment sessions: </a:t>
            </a:r>
            <a:r>
              <a:rPr lang="en-GB" altLang="en-US" dirty="0">
                <a:solidFill>
                  <a:srgbClr val="424242"/>
                </a:solidFill>
                <a:latin typeface="Calibri" panose="020F0502020204030204" pitchFamily="34" charset="0"/>
                <a:ea typeface="Aptos" panose="020B0004020202020204" pitchFamily="34" charset="0"/>
                <a:cs typeface="Calibri" panose="020F0502020204030204" pitchFamily="34" charset="0"/>
                <a:hlinkClick r:id="rId2"/>
              </a:rPr>
              <a:t>Step2Skills | Hertfordshire County Council</a:t>
            </a:r>
            <a:endParaRPr lang="en-GB" altLang="en-US" sz="3200" dirty="0">
              <a:solidFill>
                <a:schemeClr val="tx1"/>
              </a:solidFill>
              <a:latin typeface="Arial" panose="020B0604020202020204" pitchFamily="34" charset="0"/>
            </a:endParaRPr>
          </a:p>
        </p:txBody>
      </p:sp>
      <p:sp>
        <p:nvSpPr>
          <p:cNvPr id="6" name="Rectangle 2">
            <a:extLst>
              <a:ext uri="{FF2B5EF4-FFF2-40B4-BE49-F238E27FC236}">
                <a16:creationId xmlns:a16="http://schemas.microsoft.com/office/drawing/2014/main" id="{AF653871-437E-B4C0-2E4B-2FD3633AA3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9">
            <a:extLst>
              <a:ext uri="{FF2B5EF4-FFF2-40B4-BE49-F238E27FC236}">
                <a16:creationId xmlns:a16="http://schemas.microsoft.com/office/drawing/2014/main" id="{9ED304B5-B6FF-2B40-33A6-3EBDD6325C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912" b="86425"/>
          <a:stretch>
            <a:fillRect/>
          </a:stretch>
        </p:blipFill>
        <p:spPr bwMode="auto">
          <a:xfrm>
            <a:off x="4470029" y="4913968"/>
            <a:ext cx="3251942" cy="107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998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30061-EF6E-0378-4946-060DE49DF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3FA1C-82D1-8DAB-3811-51E0AEE08259}"/>
              </a:ext>
            </a:extLst>
          </p:cNvPr>
          <p:cNvSpPr>
            <a:spLocks noGrp="1"/>
          </p:cNvSpPr>
          <p:nvPr>
            <p:ph type="title"/>
          </p:nvPr>
        </p:nvSpPr>
        <p:spPr>
          <a:xfrm>
            <a:off x="265176" y="307962"/>
            <a:ext cx="8341614" cy="1132218"/>
          </a:xfrm>
        </p:spPr>
        <p:txBody>
          <a:bodyPr>
            <a:normAutofit fontScale="90000"/>
          </a:bodyPr>
          <a:lstStyle/>
          <a:p>
            <a:r>
              <a:rPr lang="en-GB" dirty="0"/>
              <a:t>New wave of mums to benefit from 24/7 breastfeeding support</a:t>
            </a:r>
            <a:endParaRPr lang="en-GB" dirty="0">
              <a:solidFill>
                <a:schemeClr val="accent1"/>
              </a:solidFill>
              <a:latin typeface="Calibri" panose="020F0502020204030204" pitchFamily="34" charset="0"/>
            </a:endParaRPr>
          </a:p>
        </p:txBody>
      </p:sp>
      <p:sp>
        <p:nvSpPr>
          <p:cNvPr id="3" name="Content Placeholder 2">
            <a:extLst>
              <a:ext uri="{FF2B5EF4-FFF2-40B4-BE49-F238E27FC236}">
                <a16:creationId xmlns:a16="http://schemas.microsoft.com/office/drawing/2014/main" id="{9D2A84B2-91C4-99BD-6259-2DAF33A3CE57}"/>
              </a:ext>
            </a:extLst>
          </p:cNvPr>
          <p:cNvSpPr>
            <a:spLocks noGrp="1"/>
          </p:cNvSpPr>
          <p:nvPr>
            <p:ph idx="1"/>
          </p:nvPr>
        </p:nvSpPr>
        <p:spPr>
          <a:xfrm>
            <a:off x="265176" y="1580558"/>
            <a:ext cx="7770114" cy="4023360"/>
          </a:xfrm>
        </p:spPr>
        <p:txBody>
          <a:bodyPr/>
          <a:lstStyle/>
          <a:p>
            <a:r>
              <a:rPr lang="en-GB" dirty="0"/>
              <a:t>The Government has extended the National Breastfeeding Helpline as part of a £18.5 million investment in infant feeding support through Family Hubs and Start for Life programme   </a:t>
            </a:r>
          </a:p>
          <a:p>
            <a:r>
              <a:rPr lang="en-GB" dirty="0"/>
              <a:t>Thousands of mothers and babies will benefit from extended support to breastfeeding services this year, so please share with any relevant families</a:t>
            </a:r>
          </a:p>
          <a:p>
            <a:endParaRPr lang="en-GB" dirty="0"/>
          </a:p>
          <a:p>
            <a:pPr marL="0" indent="0" algn="ctr">
              <a:buNone/>
            </a:pPr>
            <a:r>
              <a:rPr lang="en-GB" sz="3600" b="1" dirty="0"/>
              <a:t>National Breastfeeding Helpline : </a:t>
            </a:r>
            <a:br>
              <a:rPr lang="en-GB" sz="3600" b="1" dirty="0"/>
            </a:br>
            <a:r>
              <a:rPr lang="en-GB" sz="3600" b="1" dirty="0"/>
              <a:t>0300 100 0212 </a:t>
            </a:r>
            <a:endParaRPr lang="en-US" sz="3600" b="1" dirty="0">
              <a:solidFill>
                <a:srgbClr val="7030A0"/>
              </a:solidFill>
            </a:endParaRPr>
          </a:p>
        </p:txBody>
      </p:sp>
      <p:pic>
        <p:nvPicPr>
          <p:cNvPr id="5" name="Picture 4">
            <a:extLst>
              <a:ext uri="{FF2B5EF4-FFF2-40B4-BE49-F238E27FC236}">
                <a16:creationId xmlns:a16="http://schemas.microsoft.com/office/drawing/2014/main" id="{09944899-ED5D-E170-EAC9-464A0F7391FE}"/>
              </a:ext>
            </a:extLst>
          </p:cNvPr>
          <p:cNvPicPr>
            <a:picLocks noChangeAspect="1"/>
          </p:cNvPicPr>
          <p:nvPr/>
        </p:nvPicPr>
        <p:blipFill>
          <a:blip r:embed="rId2"/>
          <a:stretch>
            <a:fillRect/>
          </a:stretch>
        </p:blipFill>
        <p:spPr>
          <a:xfrm>
            <a:off x="8412480" y="1360170"/>
            <a:ext cx="2705100" cy="4862642"/>
          </a:xfrm>
          <a:prstGeom prst="rect">
            <a:avLst/>
          </a:prstGeom>
        </p:spPr>
      </p:pic>
    </p:spTree>
    <p:extLst>
      <p:ext uri="{BB962C8B-B14F-4D97-AF65-F5344CB8AC3E}">
        <p14:creationId xmlns:p14="http://schemas.microsoft.com/office/powerpoint/2010/main" val="79868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C5338-8D07-F9FC-C8F7-8AF7F6573D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BE90DC-5E07-5E14-E392-C48449D63DF7}"/>
              </a:ext>
            </a:extLst>
          </p:cNvPr>
          <p:cNvSpPr>
            <a:spLocks noGrp="1"/>
          </p:cNvSpPr>
          <p:nvPr>
            <p:ph type="title"/>
          </p:nvPr>
        </p:nvSpPr>
        <p:spPr>
          <a:xfrm>
            <a:off x="265176" y="307962"/>
            <a:ext cx="8341614" cy="1132218"/>
          </a:xfrm>
        </p:spPr>
        <p:txBody>
          <a:bodyPr>
            <a:normAutofit fontScale="90000"/>
          </a:bodyPr>
          <a:lstStyle/>
          <a:p>
            <a:br>
              <a:rPr lang="en-GB" dirty="0"/>
            </a:br>
            <a:r>
              <a:rPr lang="en-GB" dirty="0"/>
              <a:t>My Baby’s Brain Training :</a:t>
            </a:r>
            <a:br>
              <a:rPr lang="en-GB" dirty="0"/>
            </a:br>
            <a:r>
              <a:rPr lang="en-GB" sz="4400" dirty="0">
                <a:solidFill>
                  <a:schemeClr val="tx1"/>
                </a:solidFill>
              </a:rPr>
              <a:t>Autum courses available </a:t>
            </a:r>
            <a:endParaRPr lang="en-GB" dirty="0">
              <a:solidFill>
                <a:schemeClr val="accent1"/>
              </a:solidFill>
              <a:latin typeface="Calibri" panose="020F0502020204030204" pitchFamily="34" charset="0"/>
            </a:endParaRPr>
          </a:p>
        </p:txBody>
      </p:sp>
      <p:sp>
        <p:nvSpPr>
          <p:cNvPr id="3" name="Content Placeholder 2">
            <a:extLst>
              <a:ext uri="{FF2B5EF4-FFF2-40B4-BE49-F238E27FC236}">
                <a16:creationId xmlns:a16="http://schemas.microsoft.com/office/drawing/2014/main" id="{8D3733CA-BAF1-2A34-6677-3D232E6A4319}"/>
              </a:ext>
            </a:extLst>
          </p:cNvPr>
          <p:cNvSpPr>
            <a:spLocks noGrp="1"/>
          </p:cNvSpPr>
          <p:nvPr>
            <p:ph idx="1"/>
          </p:nvPr>
        </p:nvSpPr>
        <p:spPr>
          <a:xfrm>
            <a:off x="265177" y="2331720"/>
            <a:ext cx="5584702" cy="3989070"/>
          </a:xfrm>
          <a:solidFill>
            <a:schemeClr val="accent4">
              <a:lumMod val="20000"/>
              <a:lumOff val="80000"/>
            </a:schemeClr>
          </a:solidFill>
        </p:spPr>
        <p:txBody>
          <a:bodyPr>
            <a:normAutofit fontScale="85000" lnSpcReduction="20000"/>
          </a:bodyPr>
          <a:lstStyle/>
          <a:p>
            <a:r>
              <a:rPr lang="en-GB" b="1" u="sng" dirty="0"/>
              <a:t>My Baby’s Brain Training Universal</a:t>
            </a:r>
            <a:endParaRPr lang="en-GB" dirty="0"/>
          </a:p>
          <a:p>
            <a:r>
              <a:rPr lang="en-GB" b="1" dirty="0"/>
              <a:t>For:</a:t>
            </a:r>
            <a:r>
              <a:rPr lang="en-GB" dirty="0"/>
              <a:t> Professionals offering universal early years support (e.g. Health Visitors, Midwives, Family Centre staff)</a:t>
            </a:r>
          </a:p>
          <a:p>
            <a:r>
              <a:rPr lang="en-GB" b="1" dirty="0"/>
              <a:t>To Learn:</a:t>
            </a:r>
          </a:p>
          <a:p>
            <a:r>
              <a:rPr lang="en-GB" dirty="0"/>
              <a:t>·       Introduction to the Five to Thrive model</a:t>
            </a:r>
          </a:p>
          <a:p>
            <a:r>
              <a:rPr lang="en-GB" dirty="0"/>
              <a:t>·       Understanding trauma and how everyday interactions     </a:t>
            </a:r>
            <a:br>
              <a:rPr lang="en-GB" dirty="0"/>
            </a:br>
            <a:r>
              <a:rPr lang="en-GB" dirty="0"/>
              <a:t>        support recovery</a:t>
            </a:r>
          </a:p>
          <a:p>
            <a:r>
              <a:rPr lang="en-GB" b="1" dirty="0"/>
              <a:t>Dates:</a:t>
            </a:r>
            <a:endParaRPr lang="en-GB" dirty="0"/>
          </a:p>
          <a:p>
            <a:r>
              <a:rPr lang="en-GB" dirty="0"/>
              <a:t>·       📅 Thursday 18 Sept 2025, 9:30am–3:00pm</a:t>
            </a:r>
          </a:p>
          <a:p>
            <a:r>
              <a:rPr lang="en-GB" dirty="0"/>
              <a:t>·       📅 Wednesday 22 Oct 2025, 9:30am–3:00pm</a:t>
            </a:r>
          </a:p>
          <a:p>
            <a:r>
              <a:rPr lang="en-GB" b="1" dirty="0"/>
              <a:t>Book here</a:t>
            </a:r>
            <a:r>
              <a:rPr lang="en-GB" dirty="0"/>
              <a:t>: </a:t>
            </a:r>
            <a:r>
              <a:rPr lang="en-GB" u="sng" dirty="0">
                <a:hlinkClick r:id="rId2"/>
              </a:rPr>
              <a:t>KCA: Reg form: My Baby's Brain Autumn 2025 - Universal Services Workforce</a:t>
            </a:r>
            <a:endParaRPr lang="en-GB" dirty="0"/>
          </a:p>
          <a:p>
            <a:endParaRPr lang="en-GB" dirty="0"/>
          </a:p>
        </p:txBody>
      </p:sp>
      <p:sp>
        <p:nvSpPr>
          <p:cNvPr id="4" name="Content Placeholder 2">
            <a:extLst>
              <a:ext uri="{FF2B5EF4-FFF2-40B4-BE49-F238E27FC236}">
                <a16:creationId xmlns:a16="http://schemas.microsoft.com/office/drawing/2014/main" id="{88EAEA03-8070-5E68-FC04-034632F093F6}"/>
              </a:ext>
            </a:extLst>
          </p:cNvPr>
          <p:cNvSpPr txBox="1">
            <a:spLocks/>
          </p:cNvSpPr>
          <p:nvPr/>
        </p:nvSpPr>
        <p:spPr>
          <a:xfrm>
            <a:off x="5972939" y="2331720"/>
            <a:ext cx="6076947" cy="3829050"/>
          </a:xfrm>
          <a:prstGeom prst="rect">
            <a:avLst/>
          </a:prstGeom>
          <a:solidFill>
            <a:schemeClr val="accent4">
              <a:lumMod val="20000"/>
              <a:lumOff val="80000"/>
            </a:schemeClr>
          </a:solidFill>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b="1" dirty="0"/>
              <a:t>My Baby’s Brain Training Targeted</a:t>
            </a:r>
            <a:endParaRPr lang="en-GB" dirty="0"/>
          </a:p>
          <a:p>
            <a:r>
              <a:rPr lang="en-GB" b="1" dirty="0"/>
              <a:t>For:</a:t>
            </a:r>
            <a:r>
              <a:rPr lang="en-GB" dirty="0"/>
              <a:t> Professionals supporting vulnerable families (e.g. Family Safeguarding, Specialist Services, specialist midwifery)</a:t>
            </a:r>
          </a:p>
          <a:p>
            <a:r>
              <a:rPr lang="en-GB" dirty="0"/>
              <a:t>To learn:</a:t>
            </a:r>
          </a:p>
          <a:p>
            <a:pPr lvl="1"/>
            <a:r>
              <a:rPr lang="en-GB" dirty="0"/>
              <a:t>The importance of attachment and how early adversity can lead to developmental trauma</a:t>
            </a:r>
          </a:p>
          <a:p>
            <a:pPr lvl="1"/>
            <a:r>
              <a:rPr lang="en-GB" dirty="0"/>
              <a:t>Introduction to the </a:t>
            </a:r>
            <a:r>
              <a:rPr lang="en-GB" b="1" dirty="0"/>
              <a:t>Five to Thrive</a:t>
            </a:r>
            <a:r>
              <a:rPr lang="en-GB" dirty="0"/>
              <a:t> model for promoting secure relationships</a:t>
            </a:r>
          </a:p>
          <a:p>
            <a:pPr lvl="1"/>
            <a:r>
              <a:rPr lang="en-GB" dirty="0"/>
              <a:t>The impact of trauma and principles of trauma-informed practice</a:t>
            </a:r>
          </a:p>
          <a:p>
            <a:pPr lvl="1"/>
            <a:r>
              <a:rPr lang="en-GB" dirty="0"/>
              <a:t>Opportunities for reflection on practitioner vulnerability when working with traumatised individuals</a:t>
            </a:r>
          </a:p>
          <a:p>
            <a:r>
              <a:rPr lang="en-GB" b="1" dirty="0"/>
              <a:t>Dates:</a:t>
            </a:r>
            <a:endParaRPr lang="en-GB" dirty="0"/>
          </a:p>
          <a:p>
            <a:r>
              <a:rPr lang="en-GB" dirty="0"/>
              <a:t>·       📅 Thursday 2 Oct 2025, 9:30am–3:00pm</a:t>
            </a:r>
          </a:p>
          <a:p>
            <a:r>
              <a:rPr lang="en-GB" dirty="0"/>
              <a:t>·       📅 Wednesday 12 Nov 2025, 9:30am–3:00pm</a:t>
            </a:r>
          </a:p>
          <a:p>
            <a:r>
              <a:rPr lang="en-GB" b="1" dirty="0"/>
              <a:t>Book here:</a:t>
            </a:r>
            <a:r>
              <a:rPr lang="en-GB" dirty="0"/>
              <a:t> </a:t>
            </a:r>
            <a:r>
              <a:rPr lang="en-GB" u="sng" dirty="0">
                <a:hlinkClick r:id="rId3"/>
              </a:rPr>
              <a:t>KCA: Reg form: My Baby's Brain Autumn 2025 - Targeted Services Workforce</a:t>
            </a:r>
            <a:endParaRPr lang="en-GB" dirty="0"/>
          </a:p>
        </p:txBody>
      </p:sp>
      <p:sp>
        <p:nvSpPr>
          <p:cNvPr id="7" name="TextBox 6">
            <a:extLst>
              <a:ext uri="{FF2B5EF4-FFF2-40B4-BE49-F238E27FC236}">
                <a16:creationId xmlns:a16="http://schemas.microsoft.com/office/drawing/2014/main" id="{D3926386-378E-433C-0529-0B842F3D8E27}"/>
              </a:ext>
            </a:extLst>
          </p:cNvPr>
          <p:cNvSpPr txBox="1"/>
          <p:nvPr/>
        </p:nvSpPr>
        <p:spPr>
          <a:xfrm>
            <a:off x="265177" y="1408390"/>
            <a:ext cx="11661648" cy="861774"/>
          </a:xfrm>
          <a:prstGeom prst="rect">
            <a:avLst/>
          </a:prstGeom>
          <a:noFill/>
        </p:spPr>
        <p:txBody>
          <a:bodyPr wrap="square" rtlCol="0">
            <a:spAutoFit/>
          </a:bodyPr>
          <a:lstStyle/>
          <a:p>
            <a:r>
              <a:rPr lang="en-GB" b="1" dirty="0"/>
              <a:t>Free online training for professionals working with families and children aged 0–3</a:t>
            </a:r>
            <a:endParaRPr lang="en-GB" dirty="0"/>
          </a:p>
          <a:p>
            <a:r>
              <a:rPr lang="en-GB" sz="1400" dirty="0"/>
              <a:t>Help build strong foundations for babies’ development by understanding how early relationships and everyday interactions shape the brain.</a:t>
            </a:r>
          </a:p>
          <a:p>
            <a:endParaRPr lang="en-GB" dirty="0"/>
          </a:p>
        </p:txBody>
      </p:sp>
      <p:sp>
        <p:nvSpPr>
          <p:cNvPr id="9" name="TextBox 8">
            <a:extLst>
              <a:ext uri="{FF2B5EF4-FFF2-40B4-BE49-F238E27FC236}">
                <a16:creationId xmlns:a16="http://schemas.microsoft.com/office/drawing/2014/main" id="{40A18D4A-FE1A-4974-D032-A70D2EB3AA48}"/>
              </a:ext>
            </a:extLst>
          </p:cNvPr>
          <p:cNvSpPr txBox="1"/>
          <p:nvPr/>
        </p:nvSpPr>
        <p:spPr>
          <a:xfrm>
            <a:off x="7346633" y="304178"/>
            <a:ext cx="2688907" cy="369332"/>
          </a:xfrm>
          <a:prstGeom prst="rect">
            <a:avLst/>
          </a:prstGeom>
          <a:noFill/>
        </p:spPr>
        <p:txBody>
          <a:bodyPr wrap="square">
            <a:spAutoFit/>
          </a:bodyPr>
          <a:lstStyle/>
          <a:p>
            <a:r>
              <a:rPr lang="en-GB" b="1" dirty="0"/>
              <a:t>💻 Delivered via Zoom</a:t>
            </a:r>
            <a:endParaRPr lang="en-GB" dirty="0"/>
          </a:p>
        </p:txBody>
      </p:sp>
    </p:spTree>
    <p:extLst>
      <p:ext uri="{BB962C8B-B14F-4D97-AF65-F5344CB8AC3E}">
        <p14:creationId xmlns:p14="http://schemas.microsoft.com/office/powerpoint/2010/main" val="425590939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3e92c36-6617-4e71-a989-dd739ad32a4d}" enabled="0" method="" siteId="{53e92c36-6617-4e71-a989-dd739ad32a4d}" removed="1"/>
</clbl:labelList>
</file>

<file path=docProps/app.xml><?xml version="1.0" encoding="utf-8"?>
<Properties xmlns="http://schemas.openxmlformats.org/officeDocument/2006/extended-properties" xmlns:vt="http://schemas.openxmlformats.org/officeDocument/2006/docPropsVTypes">
  <Template/>
  <TotalTime>19282</TotalTime>
  <Words>1666</Words>
  <Application>Microsoft Office PowerPoint</Application>
  <PresentationFormat>Widescreen</PresentationFormat>
  <Paragraphs>132</Paragraphs>
  <Slides>14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3" baseType="lpstr">
      <vt:lpstr>Aptos</vt:lpstr>
      <vt:lpstr>Arial</vt:lpstr>
      <vt:lpstr>Calibri</vt:lpstr>
      <vt:lpstr>Calibri Light</vt:lpstr>
      <vt:lpstr>Poppins</vt:lpstr>
      <vt:lpstr>Wingdings</vt:lpstr>
      <vt:lpstr>Retrospect</vt:lpstr>
      <vt:lpstr>Acrobat Document</vt:lpstr>
      <vt:lpstr>Document</vt:lpstr>
      <vt:lpstr>Families First  News sharing   Keeping in Touch  Karen Dorney HEAD OF SERVICE SUPPORTING FAMILIES | CHILDRENS SERVICES  </vt:lpstr>
      <vt:lpstr>Fifty Thrifty Summer 2025</vt:lpstr>
      <vt:lpstr>Herts Summer Parks – still time to join</vt:lpstr>
      <vt:lpstr>Summer Fun at the Family Centre</vt:lpstr>
      <vt:lpstr>Beezee - Free Healthy Lifestyle Services</vt:lpstr>
      <vt:lpstr>Calling Bengali Families</vt:lpstr>
      <vt:lpstr>ESOL (English for Speakers of Other Languages) Date available with Step2Skills </vt:lpstr>
      <vt:lpstr>New wave of mums to benefit from 24/7 breastfeeding support</vt:lpstr>
      <vt:lpstr> My Baby’s Brain Training : Autum courses available </vt:lpstr>
      <vt:lpstr>Neurodiversity Support Hub for parents, Carers and professionals</vt:lpstr>
      <vt:lpstr>OnePlusOne Professional Training: Relationship Support Courses</vt:lpstr>
      <vt:lpstr>Relationship Support</vt:lpstr>
      <vt:lpstr>Parenting Courses</vt:lpstr>
      <vt:lpstr>Key Families First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Families First</dc:title>
  <dc:creator>Katie Thornton</dc:creator>
  <cp:lastModifiedBy>Teresa Meehan</cp:lastModifiedBy>
  <cp:revision>281</cp:revision>
  <dcterms:created xsi:type="dcterms:W3CDTF">2022-09-27T12:32:37Z</dcterms:created>
  <dcterms:modified xsi:type="dcterms:W3CDTF">2025-08-06T13:21:28Z</dcterms:modified>
</cp:coreProperties>
</file>