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2"/>
  </p:notesMasterIdLst>
  <p:handoutMasterIdLst>
    <p:handoutMasterId r:id="rId13"/>
  </p:handoutMasterIdLst>
  <p:sldIdLst>
    <p:sldId id="269" r:id="rId2"/>
    <p:sldId id="346" r:id="rId3"/>
    <p:sldId id="338" r:id="rId4"/>
    <p:sldId id="342" r:id="rId5"/>
    <p:sldId id="324" r:id="rId6"/>
    <p:sldId id="340" r:id="rId7"/>
    <p:sldId id="343" r:id="rId8"/>
    <p:sldId id="341" r:id="rId9"/>
    <p:sldId id="349" r:id="rId10"/>
    <p:sldId id="27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3110A1-DCC0-4C0C-BE05-2F2EE2BEF043}" v="3" dt="2025-02-12T08:24:15.0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1" autoAdjust="0"/>
    <p:restoredTop sz="93557" autoAdjust="0"/>
  </p:normalViewPr>
  <p:slideViewPr>
    <p:cSldViewPr snapToGrid="0">
      <p:cViewPr varScale="1">
        <p:scale>
          <a:sx n="62" d="100"/>
          <a:sy n="62" d="100"/>
        </p:scale>
        <p:origin x="600" y="5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1288"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hyperlink" Target="https://www.hertfordshire.gov.uk/microsites/families-first/early-help-professionals-area/early-help-professionals.aspx" TargetMode="External"/><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hyperlink" Target="https://www.hertfordshire.gov.uk/microsites/families-first/families-first.aspx" TargetMode="External"/><Relationship Id="rId1" Type="http://schemas.openxmlformats.org/officeDocument/2006/relationships/hyperlink" Target="https://www.hertfordshirefamiliesfirst.org.uk/" TargetMode="Externa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hyperlink" Target="https://directory.hertfordshire.gov.uk/information/register-to-add-a-listing" TargetMode="External"/><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hyperlink" Target="mailto:familiesfirst.support@hertfordshire.gov.uk" TargetMode="External"/><Relationship Id="rId9" Type="http://schemas.openxmlformats.org/officeDocument/2006/relationships/image" Target="../media/image22.svg"/><Relationship Id="rId14"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7.png"/><Relationship Id="rId3" Type="http://schemas.openxmlformats.org/officeDocument/2006/relationships/hyperlink" Target="https://www.hertfordshirefamiliesfirst.org.uk/" TargetMode="External"/><Relationship Id="rId7" Type="http://schemas.openxmlformats.org/officeDocument/2006/relationships/image" Target="../media/image23.png"/><Relationship Id="rId12" Type="http://schemas.openxmlformats.org/officeDocument/2006/relationships/hyperlink" Target="mailto:familiesfirst.support@hertfordshire.gov.uk" TargetMode="External"/><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hyperlink" Target="https://www.hertfordshire.gov.uk/microsites/families-first/families-first.aspx" TargetMode="External"/><Relationship Id="rId11" Type="http://schemas.openxmlformats.org/officeDocument/2006/relationships/image" Target="../media/image26.svg"/><Relationship Id="rId5" Type="http://schemas.openxmlformats.org/officeDocument/2006/relationships/image" Target="../media/image22.svg"/><Relationship Id="rId15" Type="http://schemas.openxmlformats.org/officeDocument/2006/relationships/hyperlink" Target="https://directory.hertfordshire.gov.uk/information/register-to-add-a-listing" TargetMode="External"/><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hyperlink" Target="https://www.hertfordshire.gov.uk/microsites/families-first/early-help-professionals-area/early-help-professionals.aspx" TargetMode="External"/><Relationship Id="rId1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1D265E-A7B4-4946-AD0D-64054BD9CAD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1BC401DA-AE9B-4F5C-944A-E30C3BE3D288}">
      <dgm:prSet custT="1"/>
      <dgm:spPr/>
      <dgm:t>
        <a:bodyPr/>
        <a:lstStyle/>
        <a:p>
          <a:pPr>
            <a:lnSpc>
              <a:spcPct val="100000"/>
            </a:lnSpc>
          </a:pPr>
          <a:r>
            <a:rPr lang="en-GB" sz="1400" dirty="0"/>
            <a:t>Keep up-to-date by reading o</a:t>
          </a:r>
          <a:br>
            <a:rPr lang="en-GB" sz="1400" dirty="0"/>
          </a:br>
          <a:r>
            <a:rPr lang="en-GB" sz="1400" dirty="0"/>
            <a:t>latest </a:t>
          </a:r>
          <a:r>
            <a:rPr lang="en-GB" sz="1600" b="1" dirty="0">
              <a:solidFill>
                <a:srgbClr val="00B0F0"/>
              </a:solidFill>
            </a:rPr>
            <a:t>Families First: </a:t>
          </a:r>
          <a:br>
            <a:rPr lang="en-GB" sz="1400" dirty="0"/>
          </a:br>
          <a:r>
            <a:rPr lang="en-GB" sz="1400" dirty="0">
              <a:hlinkClick xmlns:r="http://schemas.openxmlformats.org/officeDocument/2006/relationships" r:id="rId1"/>
            </a:rPr>
            <a:t>Families First News  </a:t>
          </a:r>
          <a:r>
            <a:rPr lang="en-GB" sz="1400" dirty="0"/>
            <a:t>		</a:t>
          </a:r>
          <a:br>
            <a:rPr lang="en-GB" sz="1400" dirty="0"/>
          </a:br>
          <a:endParaRPr lang="en-US" sz="1400" dirty="0"/>
        </a:p>
      </dgm:t>
    </dgm:pt>
    <dgm:pt modelId="{92522B32-5159-45E7-B8AD-62A79E7CFA34}" type="parTrans" cxnId="{8F15D9B4-097B-4CBE-BFBB-626135146AA2}">
      <dgm:prSet/>
      <dgm:spPr/>
      <dgm:t>
        <a:bodyPr/>
        <a:lstStyle/>
        <a:p>
          <a:endParaRPr lang="en-US"/>
        </a:p>
      </dgm:t>
    </dgm:pt>
    <dgm:pt modelId="{76A102D1-8E3D-4193-AFF7-A35B7FA85E02}" type="sibTrans" cxnId="{8F15D9B4-097B-4CBE-BFBB-626135146AA2}">
      <dgm:prSet/>
      <dgm:spPr/>
      <dgm:t>
        <a:bodyPr/>
        <a:lstStyle/>
        <a:p>
          <a:pPr>
            <a:lnSpc>
              <a:spcPct val="100000"/>
            </a:lnSpc>
          </a:pPr>
          <a:endParaRPr lang="en-US"/>
        </a:p>
      </dgm:t>
    </dgm:pt>
    <dgm:pt modelId="{D42D2A20-5651-4A4F-A7AA-A18CAE57EE2B}">
      <dgm:prSet custT="1"/>
      <dgm:spPr/>
      <dgm:t>
        <a:bodyPr/>
        <a:lstStyle/>
        <a:p>
          <a:pPr>
            <a:lnSpc>
              <a:spcPct val="100000"/>
            </a:lnSpc>
          </a:pPr>
          <a:r>
            <a:rPr lang="en-GB" sz="1400" kern="1200" dirty="0">
              <a:solidFill>
                <a:prstClr val="black">
                  <a:hueOff val="0"/>
                  <a:satOff val="0"/>
                  <a:lumOff val="0"/>
                  <a:alphaOff val="0"/>
                </a:prstClr>
              </a:solidFill>
              <a:latin typeface="Calibri" panose="020F0502020204030204"/>
              <a:ea typeface="+mn-ea"/>
              <a:cs typeface="+mn-cs"/>
            </a:rPr>
            <a:t>Link to support for families:-</a:t>
          </a:r>
          <a:br>
            <a:rPr lang="en-GB" sz="1400" kern="1200" dirty="0">
              <a:solidFill>
                <a:prstClr val="black">
                  <a:hueOff val="0"/>
                  <a:satOff val="0"/>
                  <a:lumOff val="0"/>
                  <a:alphaOff val="0"/>
                </a:prstClr>
              </a:solidFill>
              <a:latin typeface="Calibri" panose="020F0502020204030204"/>
              <a:ea typeface="+mn-ea"/>
              <a:cs typeface="+mn-cs"/>
            </a:rPr>
          </a:br>
          <a:r>
            <a:rPr lang="en-GB" sz="1600" b="1" kern="1200" dirty="0">
              <a:solidFill>
                <a:srgbClr val="00B0F0"/>
              </a:solidFill>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Families First Website</a:t>
          </a:r>
          <a:br>
            <a:rPr lang="en-GB" sz="1400" kern="1200" dirty="0">
              <a:solidFill>
                <a:prstClr val="black">
                  <a:hueOff val="0"/>
                  <a:satOff val="0"/>
                  <a:lumOff val="0"/>
                  <a:alphaOff val="0"/>
                </a:prstClr>
              </a:solidFill>
              <a:latin typeface="Calibri" panose="020F0502020204030204"/>
              <a:ea typeface="+mn-ea"/>
              <a:cs typeface="+mn-cs"/>
            </a:rPr>
          </a:br>
          <a:endParaRPr lang="en-US" sz="1400" kern="1200" dirty="0">
            <a:solidFill>
              <a:prstClr val="black">
                <a:hueOff val="0"/>
                <a:satOff val="0"/>
                <a:lumOff val="0"/>
                <a:alphaOff val="0"/>
              </a:prstClr>
            </a:solidFill>
            <a:latin typeface="Calibri" panose="020F0502020204030204"/>
            <a:ea typeface="+mn-ea"/>
            <a:cs typeface="+mn-cs"/>
          </a:endParaRPr>
        </a:p>
      </dgm:t>
    </dgm:pt>
    <dgm:pt modelId="{55415D8B-7B2E-40FA-81AC-CB588BF46D93}" type="parTrans" cxnId="{65DC458B-8ADA-4A1C-B5AC-763D480010D6}">
      <dgm:prSet/>
      <dgm:spPr/>
      <dgm:t>
        <a:bodyPr/>
        <a:lstStyle/>
        <a:p>
          <a:endParaRPr lang="en-US"/>
        </a:p>
      </dgm:t>
    </dgm:pt>
    <dgm:pt modelId="{28A01F10-2629-4484-87D7-51D26C243B3C}" type="sibTrans" cxnId="{65DC458B-8ADA-4A1C-B5AC-763D480010D6}">
      <dgm:prSet/>
      <dgm:spPr/>
      <dgm:t>
        <a:bodyPr/>
        <a:lstStyle/>
        <a:p>
          <a:pPr>
            <a:lnSpc>
              <a:spcPct val="100000"/>
            </a:lnSpc>
          </a:pPr>
          <a:endParaRPr lang="en-US"/>
        </a:p>
      </dgm:t>
    </dgm:pt>
    <dgm:pt modelId="{308A0376-F3CA-45ED-8F90-63D1D74DB0D3}">
      <dgm:prSet custT="1"/>
      <dgm:spPr/>
      <dgm:t>
        <a:bodyPr/>
        <a:lstStyle/>
        <a:p>
          <a:pPr>
            <a:lnSpc>
              <a:spcPct val="100000"/>
            </a:lnSpc>
          </a:pPr>
          <a:r>
            <a:rPr lang="en-GB" sz="1600" b="1" kern="1200" dirty="0">
              <a:solidFill>
                <a:srgbClr val="00B0F0"/>
              </a:solidFill>
              <a:latin typeface="Calibri" panose="020F0502020204030204"/>
              <a:ea typeface="+mn-ea"/>
              <a:cs typeface="+mn-cs"/>
            </a:rPr>
            <a:t>Professionals</a:t>
          </a:r>
          <a:r>
            <a:rPr lang="en-GB" sz="1400" kern="1200" dirty="0">
              <a:solidFill>
                <a:prstClr val="black">
                  <a:hueOff val="0"/>
                  <a:satOff val="0"/>
                  <a:lumOff val="0"/>
                  <a:alphaOff val="0"/>
                </a:prstClr>
              </a:solidFill>
              <a:latin typeface="Calibri" panose="020F0502020204030204"/>
              <a:ea typeface="+mn-ea"/>
              <a:cs typeface="+mn-cs"/>
            </a:rPr>
            <a:t> area:-</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Early Help – information for professionals and partners </a:t>
          </a:r>
          <a:endParaRPr lang="en-US" sz="1400" kern="1200" dirty="0">
            <a:solidFill>
              <a:prstClr val="black">
                <a:hueOff val="0"/>
                <a:satOff val="0"/>
                <a:lumOff val="0"/>
                <a:alphaOff val="0"/>
              </a:prstClr>
            </a:solidFill>
            <a:latin typeface="Calibri" panose="020F0502020204030204"/>
            <a:ea typeface="+mn-ea"/>
            <a:cs typeface="+mn-cs"/>
          </a:endParaRPr>
        </a:p>
      </dgm:t>
    </dgm:pt>
    <dgm:pt modelId="{9ADC7C46-DA45-4D39-96A2-D4ED91B52C06}" type="parTrans" cxnId="{D27CD7DF-CC11-47F1-B1BF-B063120E0EDB}">
      <dgm:prSet/>
      <dgm:spPr/>
      <dgm:t>
        <a:bodyPr/>
        <a:lstStyle/>
        <a:p>
          <a:endParaRPr lang="en-US"/>
        </a:p>
      </dgm:t>
    </dgm:pt>
    <dgm:pt modelId="{7F6A3D8D-E69E-4C7F-B46E-CFC85BDC4B60}" type="sibTrans" cxnId="{D27CD7DF-CC11-47F1-B1BF-B063120E0EDB}">
      <dgm:prSet/>
      <dgm:spPr/>
      <dgm:t>
        <a:bodyPr/>
        <a:lstStyle/>
        <a:p>
          <a:pPr>
            <a:lnSpc>
              <a:spcPct val="100000"/>
            </a:lnSpc>
          </a:pPr>
          <a:endParaRPr lang="en-US"/>
        </a:p>
      </dgm:t>
    </dgm:pt>
    <dgm:pt modelId="{D103CA9B-181A-4D4A-BD0A-99A60DEED9B4}">
      <dgm:prSet custT="1"/>
      <dgm:spPr/>
      <dgm:t>
        <a:bodyPr/>
        <a:lstStyle/>
        <a:p>
          <a:pPr>
            <a:lnSpc>
              <a:spcPct val="100000"/>
            </a:lnSpc>
          </a:pPr>
          <a:r>
            <a:rPr lang="en-GB" sz="1400" kern="1200" dirty="0">
              <a:solidFill>
                <a:prstClr val="black">
                  <a:hueOff val="0"/>
                  <a:satOff val="0"/>
                  <a:lumOff val="0"/>
                  <a:alphaOff val="0"/>
                </a:prstClr>
              </a:solidFill>
              <a:latin typeface="Calibri" panose="020F0502020204030204"/>
              <a:ea typeface="+mn-ea"/>
              <a:cs typeface="+mn-cs"/>
            </a:rPr>
            <a:t>For Families First partnership </a:t>
          </a:r>
          <a:br>
            <a:rPr lang="en-GB" sz="1400" kern="1200" dirty="0">
              <a:solidFill>
                <a:prstClr val="black">
                  <a:hueOff val="0"/>
                  <a:satOff val="0"/>
                  <a:lumOff val="0"/>
                  <a:alphaOff val="0"/>
                </a:prstClr>
              </a:solidFill>
              <a:latin typeface="Calibri" panose="020F0502020204030204"/>
              <a:ea typeface="+mn-ea"/>
              <a:cs typeface="+mn-cs"/>
            </a:rPr>
          </a:br>
          <a:r>
            <a:rPr lang="en-GB" sz="1400" kern="1200" dirty="0">
              <a:solidFill>
                <a:prstClr val="black">
                  <a:hueOff val="0"/>
                  <a:satOff val="0"/>
                  <a:lumOff val="0"/>
                  <a:alphaOff val="0"/>
                </a:prstClr>
              </a:solidFill>
              <a:latin typeface="Calibri" panose="020F0502020204030204"/>
              <a:ea typeface="+mn-ea"/>
              <a:cs typeface="+mn-cs"/>
            </a:rPr>
            <a:t>groups, news sharing and general info email:-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familiesfirst.support@hertfordshire.gov.uk</a:t>
          </a:r>
          <a:endParaRPr lang="en-US" sz="1400" kern="1200" dirty="0">
            <a:solidFill>
              <a:prstClr val="black">
                <a:hueOff val="0"/>
                <a:satOff val="0"/>
                <a:lumOff val="0"/>
                <a:alphaOff val="0"/>
              </a:prstClr>
            </a:solidFill>
            <a:latin typeface="Calibri" panose="020F0502020204030204"/>
            <a:ea typeface="+mn-ea"/>
            <a:cs typeface="+mn-cs"/>
          </a:endParaRPr>
        </a:p>
      </dgm:t>
    </dgm:pt>
    <dgm:pt modelId="{9381C99A-FA36-48A6-995A-738F59D494F5}" type="parTrans" cxnId="{729AB5AA-1A42-447D-8705-38FD14C11F6C}">
      <dgm:prSet/>
      <dgm:spPr/>
      <dgm:t>
        <a:bodyPr/>
        <a:lstStyle/>
        <a:p>
          <a:endParaRPr lang="en-US"/>
        </a:p>
      </dgm:t>
    </dgm:pt>
    <dgm:pt modelId="{E3D1B1AC-B758-49D8-BB2E-8769AA4DB91B}" type="sibTrans" cxnId="{729AB5AA-1A42-447D-8705-38FD14C11F6C}">
      <dgm:prSet/>
      <dgm:spPr/>
      <dgm:t>
        <a:bodyPr/>
        <a:lstStyle/>
        <a:p>
          <a:pPr>
            <a:lnSpc>
              <a:spcPct val="100000"/>
            </a:lnSpc>
          </a:pPr>
          <a:endParaRPr lang="en-US"/>
        </a:p>
      </dgm:t>
    </dgm:pt>
    <dgm:pt modelId="{83A40B9B-15D3-446E-A594-3ADED060C40A}">
      <dgm:prSet custT="1"/>
      <dgm:spPr/>
      <dgm:t>
        <a:bodyPr/>
        <a:lstStyle/>
        <a:p>
          <a:pPr>
            <a:lnSpc>
              <a:spcPct val="100000"/>
            </a:lnSpc>
          </a:pPr>
          <a:r>
            <a:rPr lang="en-GB" sz="1400" kern="1200" dirty="0">
              <a:solidFill>
                <a:prstClr val="black">
                  <a:hueOff val="0"/>
                  <a:satOff val="0"/>
                  <a:lumOff val="0"/>
                  <a:alphaOff val="0"/>
                </a:prstClr>
              </a:solidFill>
              <a:latin typeface="Calibri" panose="020F0502020204030204"/>
              <a:ea typeface="+mn-ea"/>
              <a:cs typeface="+mn-cs"/>
            </a:rPr>
            <a:t>Ensure your service is listed on the </a:t>
          </a:r>
          <a:r>
            <a:rPr lang="en-GB" sz="1600" b="1" kern="1200" dirty="0">
              <a:solidFill>
                <a:srgbClr val="00B0F0"/>
              </a:solidFill>
              <a:latin typeface="Calibri" panose="020F0502020204030204"/>
              <a:ea typeface="+mn-ea"/>
              <a:cs typeface="+mn-cs"/>
            </a:rPr>
            <a:t>Hertfordshire Directory</a:t>
          </a:r>
          <a:r>
            <a:rPr lang="en-GB" sz="1400" kern="1200" dirty="0">
              <a:solidFill>
                <a:prstClr val="black">
                  <a:hueOff val="0"/>
                  <a:satOff val="0"/>
                  <a:lumOff val="0"/>
                  <a:alphaOff val="0"/>
                </a:prstClr>
              </a:solidFill>
              <a:latin typeface="Calibri" panose="020F0502020204030204"/>
              <a:ea typeface="+mn-ea"/>
              <a:cs typeface="+mn-cs"/>
            </a:rPr>
            <a:t>:-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Register to add a listing | Hertfordshire Directory</a:t>
          </a:r>
          <a:endParaRPr lang="en-US" sz="1400" kern="1200" dirty="0">
            <a:solidFill>
              <a:prstClr val="black">
                <a:hueOff val="0"/>
                <a:satOff val="0"/>
                <a:lumOff val="0"/>
                <a:alphaOff val="0"/>
              </a:prstClr>
            </a:solidFill>
            <a:latin typeface="Calibri" panose="020F0502020204030204"/>
            <a:ea typeface="+mn-ea"/>
            <a:cs typeface="+mn-cs"/>
          </a:endParaRPr>
        </a:p>
      </dgm:t>
    </dgm:pt>
    <dgm:pt modelId="{DC0C4EB1-772C-470E-8BAB-10DAD530FF4A}" type="parTrans" cxnId="{F14E052E-227B-4C78-8ABB-3D9700225F3F}">
      <dgm:prSet/>
      <dgm:spPr/>
      <dgm:t>
        <a:bodyPr/>
        <a:lstStyle/>
        <a:p>
          <a:endParaRPr lang="en-US"/>
        </a:p>
      </dgm:t>
    </dgm:pt>
    <dgm:pt modelId="{B1053754-09CC-4D16-B12C-FB2955B3546F}" type="sibTrans" cxnId="{F14E052E-227B-4C78-8ABB-3D9700225F3F}">
      <dgm:prSet/>
      <dgm:spPr/>
      <dgm:t>
        <a:bodyPr/>
        <a:lstStyle/>
        <a:p>
          <a:endParaRPr lang="en-US"/>
        </a:p>
      </dgm:t>
    </dgm:pt>
    <dgm:pt modelId="{AAF29601-B6E1-448B-B37C-6EB585C99920}" type="pres">
      <dgm:prSet presAssocID="{261D265E-A7B4-4946-AD0D-64054BD9CADD}" presName="root" presStyleCnt="0">
        <dgm:presLayoutVars>
          <dgm:dir/>
          <dgm:resizeHandles val="exact"/>
        </dgm:presLayoutVars>
      </dgm:prSet>
      <dgm:spPr/>
    </dgm:pt>
    <dgm:pt modelId="{53BB1FED-F5DA-4D66-A6A6-5EA50B1A3CBD}" type="pres">
      <dgm:prSet presAssocID="{261D265E-A7B4-4946-AD0D-64054BD9CADD}" presName="container" presStyleCnt="0">
        <dgm:presLayoutVars>
          <dgm:dir/>
          <dgm:resizeHandles val="exact"/>
        </dgm:presLayoutVars>
      </dgm:prSet>
      <dgm:spPr/>
    </dgm:pt>
    <dgm:pt modelId="{27212B56-5B67-4EB3-AC6B-B005F957CA88}" type="pres">
      <dgm:prSet presAssocID="{1BC401DA-AE9B-4F5C-944A-E30C3BE3D288}" presName="compNode" presStyleCnt="0"/>
      <dgm:spPr/>
    </dgm:pt>
    <dgm:pt modelId="{2B9C28E5-C82B-4380-A420-F7E661D18F6A}" type="pres">
      <dgm:prSet presAssocID="{1BC401DA-AE9B-4F5C-944A-E30C3BE3D288}" presName="iconBgRect" presStyleLbl="bgShp" presStyleIdx="0" presStyleCnt="5"/>
      <dgm:spPr/>
    </dgm:pt>
    <dgm:pt modelId="{8FE692B9-8F18-4CB7-B819-8A12993F813E}" type="pres">
      <dgm:prSet presAssocID="{1BC401DA-AE9B-4F5C-944A-E30C3BE3D288}" presName="iconRect" presStyleLbl="node1" presStyleIdx="0"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Newspaper"/>
        </a:ext>
      </dgm:extLst>
    </dgm:pt>
    <dgm:pt modelId="{D10F2933-04F9-4466-9E40-00321B136C06}" type="pres">
      <dgm:prSet presAssocID="{1BC401DA-AE9B-4F5C-944A-E30C3BE3D288}" presName="spaceRect" presStyleCnt="0"/>
      <dgm:spPr/>
    </dgm:pt>
    <dgm:pt modelId="{C577F4CC-A3A7-45A9-A902-4954EC9FA050}" type="pres">
      <dgm:prSet presAssocID="{1BC401DA-AE9B-4F5C-944A-E30C3BE3D288}" presName="textRect" presStyleLbl="revTx" presStyleIdx="0" presStyleCnt="5">
        <dgm:presLayoutVars>
          <dgm:chMax val="1"/>
          <dgm:chPref val="1"/>
        </dgm:presLayoutVars>
      </dgm:prSet>
      <dgm:spPr/>
    </dgm:pt>
    <dgm:pt modelId="{FDC4CCEE-43C0-4672-A37A-491FF34AA8BC}" type="pres">
      <dgm:prSet presAssocID="{76A102D1-8E3D-4193-AFF7-A35B7FA85E02}" presName="sibTrans" presStyleLbl="sibTrans2D1" presStyleIdx="0" presStyleCnt="0"/>
      <dgm:spPr/>
    </dgm:pt>
    <dgm:pt modelId="{69AC9D1D-7C23-4ED5-A7BA-10A1A373C91D}" type="pres">
      <dgm:prSet presAssocID="{D42D2A20-5651-4A4F-A7AA-A18CAE57EE2B}" presName="compNode" presStyleCnt="0"/>
      <dgm:spPr/>
    </dgm:pt>
    <dgm:pt modelId="{94278E55-D1EE-4CDF-BAD5-337230968986}" type="pres">
      <dgm:prSet presAssocID="{D42D2A20-5651-4A4F-A7AA-A18CAE57EE2B}" presName="iconBgRect" presStyleLbl="bgShp" presStyleIdx="1" presStyleCnt="5"/>
      <dgm:spPr/>
    </dgm:pt>
    <dgm:pt modelId="{EB4D32FC-71D3-4FB6-807D-EEDE1327DCF4}" type="pres">
      <dgm:prSet presAssocID="{D42D2A20-5651-4A4F-A7AA-A18CAE57EE2B}" presName="iconRect" presStyleLbl="node1" presStyleIdx="1"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Link"/>
        </a:ext>
      </dgm:extLst>
    </dgm:pt>
    <dgm:pt modelId="{F0FDCC51-3F7B-4ADA-96BF-9FE7D0C83257}" type="pres">
      <dgm:prSet presAssocID="{D42D2A20-5651-4A4F-A7AA-A18CAE57EE2B}" presName="spaceRect" presStyleCnt="0"/>
      <dgm:spPr/>
    </dgm:pt>
    <dgm:pt modelId="{1F9DE7A4-869E-4B01-BED1-02D163E2222C}" type="pres">
      <dgm:prSet presAssocID="{D42D2A20-5651-4A4F-A7AA-A18CAE57EE2B}" presName="textRect" presStyleLbl="revTx" presStyleIdx="1" presStyleCnt="5">
        <dgm:presLayoutVars>
          <dgm:chMax val="1"/>
          <dgm:chPref val="1"/>
        </dgm:presLayoutVars>
      </dgm:prSet>
      <dgm:spPr/>
    </dgm:pt>
    <dgm:pt modelId="{34DC764E-3988-492D-881F-AFA6667D7A9F}" type="pres">
      <dgm:prSet presAssocID="{28A01F10-2629-4484-87D7-51D26C243B3C}" presName="sibTrans" presStyleLbl="sibTrans2D1" presStyleIdx="0" presStyleCnt="0"/>
      <dgm:spPr/>
    </dgm:pt>
    <dgm:pt modelId="{78C1CD73-8304-47E1-B495-368B1F3BBCC7}" type="pres">
      <dgm:prSet presAssocID="{308A0376-F3CA-45ED-8F90-63D1D74DB0D3}" presName="compNode" presStyleCnt="0"/>
      <dgm:spPr/>
    </dgm:pt>
    <dgm:pt modelId="{191F505F-73FD-4298-B1EC-90505CB6F412}" type="pres">
      <dgm:prSet presAssocID="{308A0376-F3CA-45ED-8F90-63D1D74DB0D3}" presName="iconBgRect" presStyleLbl="bgShp" presStyleIdx="2" presStyleCnt="5"/>
      <dgm:spPr/>
    </dgm:pt>
    <dgm:pt modelId="{BEF946DA-7F8C-4E9A-BA97-F6A66C89403B}" type="pres">
      <dgm:prSet presAssocID="{308A0376-F3CA-45ED-8F90-63D1D74DB0D3}" presName="iconRect" presStyleLbl="node1" presStyleIdx="2"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Handshake"/>
        </a:ext>
      </dgm:extLst>
    </dgm:pt>
    <dgm:pt modelId="{DD61BD54-3BE2-4BBB-A5B4-8A24AA46BCD9}" type="pres">
      <dgm:prSet presAssocID="{308A0376-F3CA-45ED-8F90-63D1D74DB0D3}" presName="spaceRect" presStyleCnt="0"/>
      <dgm:spPr/>
    </dgm:pt>
    <dgm:pt modelId="{5A5B14EA-CFFE-462B-A933-65C8C04961A1}" type="pres">
      <dgm:prSet presAssocID="{308A0376-F3CA-45ED-8F90-63D1D74DB0D3}" presName="textRect" presStyleLbl="revTx" presStyleIdx="2" presStyleCnt="5">
        <dgm:presLayoutVars>
          <dgm:chMax val="1"/>
          <dgm:chPref val="1"/>
        </dgm:presLayoutVars>
      </dgm:prSet>
      <dgm:spPr/>
    </dgm:pt>
    <dgm:pt modelId="{B3436AE3-6B71-41DE-8513-38F6979F7CE8}" type="pres">
      <dgm:prSet presAssocID="{7F6A3D8D-E69E-4C7F-B46E-CFC85BDC4B60}" presName="sibTrans" presStyleLbl="sibTrans2D1" presStyleIdx="0" presStyleCnt="0"/>
      <dgm:spPr/>
    </dgm:pt>
    <dgm:pt modelId="{F0F678F4-E607-4A69-9D44-8C0AFE30010F}" type="pres">
      <dgm:prSet presAssocID="{D103CA9B-181A-4D4A-BD0A-99A60DEED9B4}" presName="compNode" presStyleCnt="0"/>
      <dgm:spPr/>
    </dgm:pt>
    <dgm:pt modelId="{D73C423A-E0BC-4CD6-93F4-1CF63C0E4F38}" type="pres">
      <dgm:prSet presAssocID="{D103CA9B-181A-4D4A-BD0A-99A60DEED9B4}" presName="iconBgRect" presStyleLbl="bgShp" presStyleIdx="3" presStyleCnt="5"/>
      <dgm:spPr/>
    </dgm:pt>
    <dgm:pt modelId="{AB641195-C2BA-4A56-889F-E132C580AC34}" type="pres">
      <dgm:prSet presAssocID="{D103CA9B-181A-4D4A-BD0A-99A60DEED9B4}" presName="iconRect" presStyleLbl="node1" presStyleIdx="3" presStyleCnt="5"/>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dgm:spPr>
      <dgm:extLst>
        <a:ext uri="{E40237B7-FDA0-4F09-8148-C483321AD2D9}">
          <dgm14:cNvPr xmlns:dgm14="http://schemas.microsoft.com/office/drawing/2010/diagram" id="0" name="" descr="Envelope"/>
        </a:ext>
      </dgm:extLst>
    </dgm:pt>
    <dgm:pt modelId="{B2455E94-6560-4445-B6A5-483050DCCA5C}" type="pres">
      <dgm:prSet presAssocID="{D103CA9B-181A-4D4A-BD0A-99A60DEED9B4}" presName="spaceRect" presStyleCnt="0"/>
      <dgm:spPr/>
    </dgm:pt>
    <dgm:pt modelId="{72EC3486-6A0A-4729-9DD5-ECDE8BE9FF51}" type="pres">
      <dgm:prSet presAssocID="{D103CA9B-181A-4D4A-BD0A-99A60DEED9B4}" presName="textRect" presStyleLbl="revTx" presStyleIdx="3" presStyleCnt="5">
        <dgm:presLayoutVars>
          <dgm:chMax val="1"/>
          <dgm:chPref val="1"/>
        </dgm:presLayoutVars>
      </dgm:prSet>
      <dgm:spPr/>
    </dgm:pt>
    <dgm:pt modelId="{A1A7AA11-9281-417A-B6EA-36E9644C2EC5}" type="pres">
      <dgm:prSet presAssocID="{E3D1B1AC-B758-49D8-BB2E-8769AA4DB91B}" presName="sibTrans" presStyleLbl="sibTrans2D1" presStyleIdx="0" presStyleCnt="0"/>
      <dgm:spPr/>
    </dgm:pt>
    <dgm:pt modelId="{D1E8CD07-83DA-4517-BD6A-469E6D2A3E57}" type="pres">
      <dgm:prSet presAssocID="{83A40B9B-15D3-446E-A594-3ADED060C40A}" presName="compNode" presStyleCnt="0"/>
      <dgm:spPr/>
    </dgm:pt>
    <dgm:pt modelId="{2AA245C6-E1FD-4FA8-9D8F-561BDBA1C0D0}" type="pres">
      <dgm:prSet presAssocID="{83A40B9B-15D3-446E-A594-3ADED060C40A}" presName="iconBgRect" presStyleLbl="bgShp" presStyleIdx="4" presStyleCnt="5"/>
      <dgm:spPr/>
    </dgm:pt>
    <dgm:pt modelId="{C2351556-2A67-4E6A-9DCB-401AAA9EE664}" type="pres">
      <dgm:prSet presAssocID="{83A40B9B-15D3-446E-A594-3ADED060C40A}" presName="iconRect" presStyleLbl="node1" presStyleIdx="4" presStyleCnt="5"/>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dgm:spPr>
      <dgm:extLst>
        <a:ext uri="{E40237B7-FDA0-4F09-8148-C483321AD2D9}">
          <dgm14:cNvPr xmlns:dgm14="http://schemas.microsoft.com/office/drawing/2010/diagram" id="0" name="" descr="Classroom"/>
        </a:ext>
      </dgm:extLst>
    </dgm:pt>
    <dgm:pt modelId="{AA67E815-6D3D-4C50-B885-EEAB0ED1B61B}" type="pres">
      <dgm:prSet presAssocID="{83A40B9B-15D3-446E-A594-3ADED060C40A}" presName="spaceRect" presStyleCnt="0"/>
      <dgm:spPr/>
    </dgm:pt>
    <dgm:pt modelId="{3CAF1185-E093-4C24-A9D7-6593E159FF80}" type="pres">
      <dgm:prSet presAssocID="{83A40B9B-15D3-446E-A594-3ADED060C40A}" presName="textRect" presStyleLbl="revTx" presStyleIdx="4" presStyleCnt="5" custScaleX="138468" custLinFactNeighborX="18316" custLinFactNeighborY="-3981">
        <dgm:presLayoutVars>
          <dgm:chMax val="1"/>
          <dgm:chPref val="1"/>
        </dgm:presLayoutVars>
      </dgm:prSet>
      <dgm:spPr/>
    </dgm:pt>
  </dgm:ptLst>
  <dgm:cxnLst>
    <dgm:cxn modelId="{2A216E07-3F82-4917-9DAB-A829118EB439}" type="presOf" srcId="{7F6A3D8D-E69E-4C7F-B46E-CFC85BDC4B60}" destId="{B3436AE3-6B71-41DE-8513-38F6979F7CE8}" srcOrd="0" destOrd="0" presId="urn:microsoft.com/office/officeart/2018/2/layout/IconCircleList"/>
    <dgm:cxn modelId="{2416A00C-B0A9-4706-8234-847E8B6D562E}" type="presOf" srcId="{D42D2A20-5651-4A4F-A7AA-A18CAE57EE2B}" destId="{1F9DE7A4-869E-4B01-BED1-02D163E2222C}" srcOrd="0" destOrd="0" presId="urn:microsoft.com/office/officeart/2018/2/layout/IconCircleList"/>
    <dgm:cxn modelId="{6E4C711C-F800-4A4F-BB92-9EE25143ECAA}" type="presOf" srcId="{28A01F10-2629-4484-87D7-51D26C243B3C}" destId="{34DC764E-3988-492D-881F-AFA6667D7A9F}" srcOrd="0" destOrd="0" presId="urn:microsoft.com/office/officeart/2018/2/layout/IconCircleList"/>
    <dgm:cxn modelId="{F14E052E-227B-4C78-8ABB-3D9700225F3F}" srcId="{261D265E-A7B4-4946-AD0D-64054BD9CADD}" destId="{83A40B9B-15D3-446E-A594-3ADED060C40A}" srcOrd="4" destOrd="0" parTransId="{DC0C4EB1-772C-470E-8BAB-10DAD530FF4A}" sibTransId="{B1053754-09CC-4D16-B12C-FB2955B3546F}"/>
    <dgm:cxn modelId="{F96FF766-7399-4F0B-A5D7-EA1714E47E25}" type="presOf" srcId="{83A40B9B-15D3-446E-A594-3ADED060C40A}" destId="{3CAF1185-E093-4C24-A9D7-6593E159FF80}" srcOrd="0" destOrd="0" presId="urn:microsoft.com/office/officeart/2018/2/layout/IconCircleList"/>
    <dgm:cxn modelId="{277B2D6B-E252-469F-9594-85A05FE36458}" type="presOf" srcId="{1BC401DA-AE9B-4F5C-944A-E30C3BE3D288}" destId="{C577F4CC-A3A7-45A9-A902-4954EC9FA050}" srcOrd="0" destOrd="0" presId="urn:microsoft.com/office/officeart/2018/2/layout/IconCircleList"/>
    <dgm:cxn modelId="{9958C550-AED3-44F7-BF03-8123C10F2E32}" type="presOf" srcId="{261D265E-A7B4-4946-AD0D-64054BD9CADD}" destId="{AAF29601-B6E1-448B-B37C-6EB585C99920}" srcOrd="0" destOrd="0" presId="urn:microsoft.com/office/officeart/2018/2/layout/IconCircleList"/>
    <dgm:cxn modelId="{65DC458B-8ADA-4A1C-B5AC-763D480010D6}" srcId="{261D265E-A7B4-4946-AD0D-64054BD9CADD}" destId="{D42D2A20-5651-4A4F-A7AA-A18CAE57EE2B}" srcOrd="1" destOrd="0" parTransId="{55415D8B-7B2E-40FA-81AC-CB588BF46D93}" sibTransId="{28A01F10-2629-4484-87D7-51D26C243B3C}"/>
    <dgm:cxn modelId="{729AB5AA-1A42-447D-8705-38FD14C11F6C}" srcId="{261D265E-A7B4-4946-AD0D-64054BD9CADD}" destId="{D103CA9B-181A-4D4A-BD0A-99A60DEED9B4}" srcOrd="3" destOrd="0" parTransId="{9381C99A-FA36-48A6-995A-738F59D494F5}" sibTransId="{E3D1B1AC-B758-49D8-BB2E-8769AA4DB91B}"/>
    <dgm:cxn modelId="{8F15D9B4-097B-4CBE-BFBB-626135146AA2}" srcId="{261D265E-A7B4-4946-AD0D-64054BD9CADD}" destId="{1BC401DA-AE9B-4F5C-944A-E30C3BE3D288}" srcOrd="0" destOrd="0" parTransId="{92522B32-5159-45E7-B8AD-62A79E7CFA34}" sibTransId="{76A102D1-8E3D-4193-AFF7-A35B7FA85E02}"/>
    <dgm:cxn modelId="{F69310BC-B7D0-4168-9738-2713FBE5FAB3}" type="presOf" srcId="{D103CA9B-181A-4D4A-BD0A-99A60DEED9B4}" destId="{72EC3486-6A0A-4729-9DD5-ECDE8BE9FF51}" srcOrd="0" destOrd="0" presId="urn:microsoft.com/office/officeart/2018/2/layout/IconCircleList"/>
    <dgm:cxn modelId="{D27CD7DF-CC11-47F1-B1BF-B063120E0EDB}" srcId="{261D265E-A7B4-4946-AD0D-64054BD9CADD}" destId="{308A0376-F3CA-45ED-8F90-63D1D74DB0D3}" srcOrd="2" destOrd="0" parTransId="{9ADC7C46-DA45-4D39-96A2-D4ED91B52C06}" sibTransId="{7F6A3D8D-E69E-4C7F-B46E-CFC85BDC4B60}"/>
    <dgm:cxn modelId="{382768EB-8821-4DCB-9320-104987647147}" type="presOf" srcId="{E3D1B1AC-B758-49D8-BB2E-8769AA4DB91B}" destId="{A1A7AA11-9281-417A-B6EA-36E9644C2EC5}" srcOrd="0" destOrd="0" presId="urn:microsoft.com/office/officeart/2018/2/layout/IconCircleList"/>
    <dgm:cxn modelId="{A3EAEEF1-B3EC-46C6-8F60-E202630FB737}" type="presOf" srcId="{76A102D1-8E3D-4193-AFF7-A35B7FA85E02}" destId="{FDC4CCEE-43C0-4672-A37A-491FF34AA8BC}" srcOrd="0" destOrd="0" presId="urn:microsoft.com/office/officeart/2018/2/layout/IconCircleList"/>
    <dgm:cxn modelId="{99904CF8-1C92-4362-A047-903ED5940D54}" type="presOf" srcId="{308A0376-F3CA-45ED-8F90-63D1D74DB0D3}" destId="{5A5B14EA-CFFE-462B-A933-65C8C04961A1}" srcOrd="0" destOrd="0" presId="urn:microsoft.com/office/officeart/2018/2/layout/IconCircleList"/>
    <dgm:cxn modelId="{8BEBAB3C-0B5C-4E27-BFE6-39C3FAF8806C}" type="presParOf" srcId="{AAF29601-B6E1-448B-B37C-6EB585C99920}" destId="{53BB1FED-F5DA-4D66-A6A6-5EA50B1A3CBD}" srcOrd="0" destOrd="0" presId="urn:microsoft.com/office/officeart/2018/2/layout/IconCircleList"/>
    <dgm:cxn modelId="{C258CE52-BCA3-4749-ADB4-0F43BA8591A6}" type="presParOf" srcId="{53BB1FED-F5DA-4D66-A6A6-5EA50B1A3CBD}" destId="{27212B56-5B67-4EB3-AC6B-B005F957CA88}" srcOrd="0" destOrd="0" presId="urn:microsoft.com/office/officeart/2018/2/layout/IconCircleList"/>
    <dgm:cxn modelId="{5F16C33B-1BD8-4723-9CDA-E1636EAF64D3}" type="presParOf" srcId="{27212B56-5B67-4EB3-AC6B-B005F957CA88}" destId="{2B9C28E5-C82B-4380-A420-F7E661D18F6A}" srcOrd="0" destOrd="0" presId="urn:microsoft.com/office/officeart/2018/2/layout/IconCircleList"/>
    <dgm:cxn modelId="{20EC5B60-FE4B-446F-9D22-CA45043A6B35}" type="presParOf" srcId="{27212B56-5B67-4EB3-AC6B-B005F957CA88}" destId="{8FE692B9-8F18-4CB7-B819-8A12993F813E}" srcOrd="1" destOrd="0" presId="urn:microsoft.com/office/officeart/2018/2/layout/IconCircleList"/>
    <dgm:cxn modelId="{C51D6B8A-3796-4290-8FFB-2F7794FF66F8}" type="presParOf" srcId="{27212B56-5B67-4EB3-AC6B-B005F957CA88}" destId="{D10F2933-04F9-4466-9E40-00321B136C06}" srcOrd="2" destOrd="0" presId="urn:microsoft.com/office/officeart/2018/2/layout/IconCircleList"/>
    <dgm:cxn modelId="{148DED54-BF08-4C88-8EDA-3F5F40B8AEAD}" type="presParOf" srcId="{27212B56-5B67-4EB3-AC6B-B005F957CA88}" destId="{C577F4CC-A3A7-45A9-A902-4954EC9FA050}" srcOrd="3" destOrd="0" presId="urn:microsoft.com/office/officeart/2018/2/layout/IconCircleList"/>
    <dgm:cxn modelId="{3BA29AE8-0D8E-4936-8B03-0658DFCBD5EA}" type="presParOf" srcId="{53BB1FED-F5DA-4D66-A6A6-5EA50B1A3CBD}" destId="{FDC4CCEE-43C0-4672-A37A-491FF34AA8BC}" srcOrd="1" destOrd="0" presId="urn:microsoft.com/office/officeart/2018/2/layout/IconCircleList"/>
    <dgm:cxn modelId="{0F1B6261-EE25-413E-AF86-D8B27D548758}" type="presParOf" srcId="{53BB1FED-F5DA-4D66-A6A6-5EA50B1A3CBD}" destId="{69AC9D1D-7C23-4ED5-A7BA-10A1A373C91D}" srcOrd="2" destOrd="0" presId="urn:microsoft.com/office/officeart/2018/2/layout/IconCircleList"/>
    <dgm:cxn modelId="{AA3F01C7-A76B-49FF-905A-FBACD865BF47}" type="presParOf" srcId="{69AC9D1D-7C23-4ED5-A7BA-10A1A373C91D}" destId="{94278E55-D1EE-4CDF-BAD5-337230968986}" srcOrd="0" destOrd="0" presId="urn:microsoft.com/office/officeart/2018/2/layout/IconCircleList"/>
    <dgm:cxn modelId="{85D18841-6417-4209-866E-F716029F4AB8}" type="presParOf" srcId="{69AC9D1D-7C23-4ED5-A7BA-10A1A373C91D}" destId="{EB4D32FC-71D3-4FB6-807D-EEDE1327DCF4}" srcOrd="1" destOrd="0" presId="urn:microsoft.com/office/officeart/2018/2/layout/IconCircleList"/>
    <dgm:cxn modelId="{A4FB013E-763C-43DB-BF3B-6DA9014D45A4}" type="presParOf" srcId="{69AC9D1D-7C23-4ED5-A7BA-10A1A373C91D}" destId="{F0FDCC51-3F7B-4ADA-96BF-9FE7D0C83257}" srcOrd="2" destOrd="0" presId="urn:microsoft.com/office/officeart/2018/2/layout/IconCircleList"/>
    <dgm:cxn modelId="{5DDC6013-4023-4903-BFC5-B6FF08F97790}" type="presParOf" srcId="{69AC9D1D-7C23-4ED5-A7BA-10A1A373C91D}" destId="{1F9DE7A4-869E-4B01-BED1-02D163E2222C}" srcOrd="3" destOrd="0" presId="urn:microsoft.com/office/officeart/2018/2/layout/IconCircleList"/>
    <dgm:cxn modelId="{7FBA3DB8-079C-4B77-AAC8-17DE88BAD565}" type="presParOf" srcId="{53BB1FED-F5DA-4D66-A6A6-5EA50B1A3CBD}" destId="{34DC764E-3988-492D-881F-AFA6667D7A9F}" srcOrd="3" destOrd="0" presId="urn:microsoft.com/office/officeart/2018/2/layout/IconCircleList"/>
    <dgm:cxn modelId="{CC7DB260-9193-4935-ADE6-3D2C1498FE28}" type="presParOf" srcId="{53BB1FED-F5DA-4D66-A6A6-5EA50B1A3CBD}" destId="{78C1CD73-8304-47E1-B495-368B1F3BBCC7}" srcOrd="4" destOrd="0" presId="urn:microsoft.com/office/officeart/2018/2/layout/IconCircleList"/>
    <dgm:cxn modelId="{903EE29E-F628-4143-955C-AF6C00C956EA}" type="presParOf" srcId="{78C1CD73-8304-47E1-B495-368B1F3BBCC7}" destId="{191F505F-73FD-4298-B1EC-90505CB6F412}" srcOrd="0" destOrd="0" presId="urn:microsoft.com/office/officeart/2018/2/layout/IconCircleList"/>
    <dgm:cxn modelId="{C95F1122-7189-4C4C-A25F-443FDD4E2384}" type="presParOf" srcId="{78C1CD73-8304-47E1-B495-368B1F3BBCC7}" destId="{BEF946DA-7F8C-4E9A-BA97-F6A66C89403B}" srcOrd="1" destOrd="0" presId="urn:microsoft.com/office/officeart/2018/2/layout/IconCircleList"/>
    <dgm:cxn modelId="{45D3E97D-5505-41E8-8E96-399E8D0743EB}" type="presParOf" srcId="{78C1CD73-8304-47E1-B495-368B1F3BBCC7}" destId="{DD61BD54-3BE2-4BBB-A5B4-8A24AA46BCD9}" srcOrd="2" destOrd="0" presId="urn:microsoft.com/office/officeart/2018/2/layout/IconCircleList"/>
    <dgm:cxn modelId="{BCF9D448-1C97-4B8C-B8E7-342746FF86FB}" type="presParOf" srcId="{78C1CD73-8304-47E1-B495-368B1F3BBCC7}" destId="{5A5B14EA-CFFE-462B-A933-65C8C04961A1}" srcOrd="3" destOrd="0" presId="urn:microsoft.com/office/officeart/2018/2/layout/IconCircleList"/>
    <dgm:cxn modelId="{569AE8DA-F8CC-4315-A25E-8FAF86AAC49B}" type="presParOf" srcId="{53BB1FED-F5DA-4D66-A6A6-5EA50B1A3CBD}" destId="{B3436AE3-6B71-41DE-8513-38F6979F7CE8}" srcOrd="5" destOrd="0" presId="urn:microsoft.com/office/officeart/2018/2/layout/IconCircleList"/>
    <dgm:cxn modelId="{994C2F23-8B53-43EF-9D6D-924E8241E685}" type="presParOf" srcId="{53BB1FED-F5DA-4D66-A6A6-5EA50B1A3CBD}" destId="{F0F678F4-E607-4A69-9D44-8C0AFE30010F}" srcOrd="6" destOrd="0" presId="urn:microsoft.com/office/officeart/2018/2/layout/IconCircleList"/>
    <dgm:cxn modelId="{F7B1F5AB-26BF-4DAF-9F59-B1C56B9F74B9}" type="presParOf" srcId="{F0F678F4-E607-4A69-9D44-8C0AFE30010F}" destId="{D73C423A-E0BC-4CD6-93F4-1CF63C0E4F38}" srcOrd="0" destOrd="0" presId="urn:microsoft.com/office/officeart/2018/2/layout/IconCircleList"/>
    <dgm:cxn modelId="{C4E33F2D-54EF-4EBB-A20A-393837D3C88E}" type="presParOf" srcId="{F0F678F4-E607-4A69-9D44-8C0AFE30010F}" destId="{AB641195-C2BA-4A56-889F-E132C580AC34}" srcOrd="1" destOrd="0" presId="urn:microsoft.com/office/officeart/2018/2/layout/IconCircleList"/>
    <dgm:cxn modelId="{06B67F82-EFC3-4898-91AB-BF8277B6719D}" type="presParOf" srcId="{F0F678F4-E607-4A69-9D44-8C0AFE30010F}" destId="{B2455E94-6560-4445-B6A5-483050DCCA5C}" srcOrd="2" destOrd="0" presId="urn:microsoft.com/office/officeart/2018/2/layout/IconCircleList"/>
    <dgm:cxn modelId="{E81A20F6-874F-49AE-9B7C-2985DB7217C7}" type="presParOf" srcId="{F0F678F4-E607-4A69-9D44-8C0AFE30010F}" destId="{72EC3486-6A0A-4729-9DD5-ECDE8BE9FF51}" srcOrd="3" destOrd="0" presId="urn:microsoft.com/office/officeart/2018/2/layout/IconCircleList"/>
    <dgm:cxn modelId="{4121B0F6-1992-49B5-9502-9523BC11563D}" type="presParOf" srcId="{53BB1FED-F5DA-4D66-A6A6-5EA50B1A3CBD}" destId="{A1A7AA11-9281-417A-B6EA-36E9644C2EC5}" srcOrd="7" destOrd="0" presId="urn:microsoft.com/office/officeart/2018/2/layout/IconCircleList"/>
    <dgm:cxn modelId="{604D4499-0347-4850-9E46-AF6FF2D9B81B}" type="presParOf" srcId="{53BB1FED-F5DA-4D66-A6A6-5EA50B1A3CBD}" destId="{D1E8CD07-83DA-4517-BD6A-469E6D2A3E57}" srcOrd="8" destOrd="0" presId="urn:microsoft.com/office/officeart/2018/2/layout/IconCircleList"/>
    <dgm:cxn modelId="{7EA17C68-9E2C-4DEB-8E92-2CE4B69004E7}" type="presParOf" srcId="{D1E8CD07-83DA-4517-BD6A-469E6D2A3E57}" destId="{2AA245C6-E1FD-4FA8-9D8F-561BDBA1C0D0}" srcOrd="0" destOrd="0" presId="urn:microsoft.com/office/officeart/2018/2/layout/IconCircleList"/>
    <dgm:cxn modelId="{53777651-259D-4949-B714-25993455395A}" type="presParOf" srcId="{D1E8CD07-83DA-4517-BD6A-469E6D2A3E57}" destId="{C2351556-2A67-4E6A-9DCB-401AAA9EE664}" srcOrd="1" destOrd="0" presId="urn:microsoft.com/office/officeart/2018/2/layout/IconCircleList"/>
    <dgm:cxn modelId="{D3360126-E375-4EE6-98FF-6EE4E7055E62}" type="presParOf" srcId="{D1E8CD07-83DA-4517-BD6A-469E6D2A3E57}" destId="{AA67E815-6D3D-4C50-B885-EEAB0ED1B61B}" srcOrd="2" destOrd="0" presId="urn:microsoft.com/office/officeart/2018/2/layout/IconCircleList"/>
    <dgm:cxn modelId="{18AAB7E2-35F7-4236-9984-C603A916981F}" type="presParOf" srcId="{D1E8CD07-83DA-4517-BD6A-469E6D2A3E57}" destId="{3CAF1185-E093-4C24-A9D7-6593E159FF8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C28E5-C82B-4380-A420-F7E661D18F6A}">
      <dsp:nvSpPr>
        <dsp:cNvPr id="0" name=""/>
        <dsp:cNvSpPr/>
      </dsp:nvSpPr>
      <dsp:spPr>
        <a:xfrm>
          <a:off x="301434" y="822092"/>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E692B9-8F18-4CB7-B819-8A12993F813E}">
      <dsp:nvSpPr>
        <dsp:cNvPr id="0" name=""/>
        <dsp:cNvSpPr/>
      </dsp:nvSpPr>
      <dsp:spPr>
        <a:xfrm>
          <a:off x="495250" y="1015908"/>
          <a:ext cx="535302" cy="5353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77F4CC-A3A7-45A9-A902-4954EC9FA050}">
      <dsp:nvSpPr>
        <dsp:cNvPr id="0" name=""/>
        <dsp:cNvSpPr/>
      </dsp:nvSpPr>
      <dsp:spPr>
        <a:xfrm>
          <a:off x="1422141" y="822092"/>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t>Keep up-to-date by reading o</a:t>
          </a:r>
          <a:br>
            <a:rPr lang="en-GB" sz="1400" kern="1200" dirty="0"/>
          </a:br>
          <a:r>
            <a:rPr lang="en-GB" sz="1400" kern="1200" dirty="0"/>
            <a:t>latest </a:t>
          </a:r>
          <a:r>
            <a:rPr lang="en-GB" sz="1600" b="1" kern="1200" dirty="0">
              <a:solidFill>
                <a:srgbClr val="00B0F0"/>
              </a:solidFill>
            </a:rPr>
            <a:t>Families First: </a:t>
          </a:r>
          <a:br>
            <a:rPr lang="en-GB" sz="1400" kern="1200" dirty="0"/>
          </a:br>
          <a:r>
            <a:rPr lang="en-GB" sz="1400" kern="1200" dirty="0">
              <a:hlinkClick xmlns:r="http://schemas.openxmlformats.org/officeDocument/2006/relationships" r:id="rId3"/>
            </a:rPr>
            <a:t>Families First News  </a:t>
          </a:r>
          <a:r>
            <a:rPr lang="en-GB" sz="1400" kern="1200" dirty="0"/>
            <a:t>		</a:t>
          </a:r>
          <a:br>
            <a:rPr lang="en-GB" sz="1400" kern="1200" dirty="0"/>
          </a:br>
          <a:endParaRPr lang="en-US" sz="1400" kern="1200" dirty="0"/>
        </a:p>
      </dsp:txBody>
      <dsp:txXfrm>
        <a:off x="1422141" y="822092"/>
        <a:ext cx="2175491" cy="922935"/>
      </dsp:txXfrm>
    </dsp:sp>
    <dsp:sp modelId="{94278E55-D1EE-4CDF-BAD5-337230968986}">
      <dsp:nvSpPr>
        <dsp:cNvPr id="0" name=""/>
        <dsp:cNvSpPr/>
      </dsp:nvSpPr>
      <dsp:spPr>
        <a:xfrm>
          <a:off x="3976696" y="822092"/>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4D32FC-71D3-4FB6-807D-EEDE1327DCF4}">
      <dsp:nvSpPr>
        <dsp:cNvPr id="0" name=""/>
        <dsp:cNvSpPr/>
      </dsp:nvSpPr>
      <dsp:spPr>
        <a:xfrm>
          <a:off x="4170512" y="1015908"/>
          <a:ext cx="535302" cy="535302"/>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9DE7A4-869E-4B01-BED1-02D163E2222C}">
      <dsp:nvSpPr>
        <dsp:cNvPr id="0" name=""/>
        <dsp:cNvSpPr/>
      </dsp:nvSpPr>
      <dsp:spPr>
        <a:xfrm>
          <a:off x="5097403" y="822092"/>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prstClr val="black">
                  <a:hueOff val="0"/>
                  <a:satOff val="0"/>
                  <a:lumOff val="0"/>
                  <a:alphaOff val="0"/>
                </a:prstClr>
              </a:solidFill>
              <a:latin typeface="Calibri" panose="020F0502020204030204"/>
              <a:ea typeface="+mn-ea"/>
              <a:cs typeface="+mn-cs"/>
            </a:rPr>
            <a:t>Link to support for families:-</a:t>
          </a:r>
          <a:br>
            <a:rPr lang="en-GB" sz="1400" kern="1200" dirty="0">
              <a:solidFill>
                <a:prstClr val="black">
                  <a:hueOff val="0"/>
                  <a:satOff val="0"/>
                  <a:lumOff val="0"/>
                  <a:alphaOff val="0"/>
                </a:prstClr>
              </a:solidFill>
              <a:latin typeface="Calibri" panose="020F0502020204030204"/>
              <a:ea typeface="+mn-ea"/>
              <a:cs typeface="+mn-cs"/>
            </a:rPr>
          </a:br>
          <a:r>
            <a:rPr lang="en-GB" sz="1600" b="1" kern="1200" dirty="0">
              <a:solidFill>
                <a:srgbClr val="00B0F0"/>
              </a:solidFill>
              <a:latin typeface="Calibri" panose="020F0502020204030204"/>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Families First Website</a:t>
          </a:r>
          <a:br>
            <a:rPr lang="en-GB" sz="1400" kern="1200" dirty="0">
              <a:solidFill>
                <a:prstClr val="black">
                  <a:hueOff val="0"/>
                  <a:satOff val="0"/>
                  <a:lumOff val="0"/>
                  <a:alphaOff val="0"/>
                </a:prstClr>
              </a:solidFill>
              <a:latin typeface="Calibri" panose="020F0502020204030204"/>
              <a:ea typeface="+mn-ea"/>
              <a:cs typeface="+mn-cs"/>
            </a:rPr>
          </a:br>
          <a:endParaRPr lang="en-US" sz="1400" kern="1200" dirty="0">
            <a:solidFill>
              <a:prstClr val="black">
                <a:hueOff val="0"/>
                <a:satOff val="0"/>
                <a:lumOff val="0"/>
                <a:alphaOff val="0"/>
              </a:prstClr>
            </a:solidFill>
            <a:latin typeface="Calibri" panose="020F0502020204030204"/>
            <a:ea typeface="+mn-ea"/>
            <a:cs typeface="+mn-cs"/>
          </a:endParaRPr>
        </a:p>
      </dsp:txBody>
      <dsp:txXfrm>
        <a:off x="5097403" y="822092"/>
        <a:ext cx="2175491" cy="922935"/>
      </dsp:txXfrm>
    </dsp:sp>
    <dsp:sp modelId="{191F505F-73FD-4298-B1EC-90505CB6F412}">
      <dsp:nvSpPr>
        <dsp:cNvPr id="0" name=""/>
        <dsp:cNvSpPr/>
      </dsp:nvSpPr>
      <dsp:spPr>
        <a:xfrm>
          <a:off x="7651957" y="822092"/>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F946DA-7F8C-4E9A-BA97-F6A66C89403B}">
      <dsp:nvSpPr>
        <dsp:cNvPr id="0" name=""/>
        <dsp:cNvSpPr/>
      </dsp:nvSpPr>
      <dsp:spPr>
        <a:xfrm>
          <a:off x="7845774" y="1015908"/>
          <a:ext cx="535302" cy="5353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5B14EA-CFFE-462B-A933-65C8C04961A1}">
      <dsp:nvSpPr>
        <dsp:cNvPr id="0" name=""/>
        <dsp:cNvSpPr/>
      </dsp:nvSpPr>
      <dsp:spPr>
        <a:xfrm>
          <a:off x="8772665" y="822092"/>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b="1" kern="1200" dirty="0">
              <a:solidFill>
                <a:srgbClr val="00B0F0"/>
              </a:solidFill>
              <a:latin typeface="Calibri" panose="020F0502020204030204"/>
              <a:ea typeface="+mn-ea"/>
              <a:cs typeface="+mn-cs"/>
            </a:rPr>
            <a:t>Professionals</a:t>
          </a:r>
          <a:r>
            <a:rPr lang="en-GB" sz="1400" kern="1200" dirty="0">
              <a:solidFill>
                <a:prstClr val="black">
                  <a:hueOff val="0"/>
                  <a:satOff val="0"/>
                  <a:lumOff val="0"/>
                  <a:alphaOff val="0"/>
                </a:prstClr>
              </a:solidFill>
              <a:latin typeface="Calibri" panose="020F0502020204030204"/>
              <a:ea typeface="+mn-ea"/>
              <a:cs typeface="+mn-cs"/>
            </a:rPr>
            <a:t> area:-</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9">
                <a:extLst>
                  <a:ext uri="{A12FA001-AC4F-418D-AE19-62706E023703}">
                    <ahyp:hlinkClr xmlns:ahyp="http://schemas.microsoft.com/office/drawing/2018/hyperlinkcolor" val="tx"/>
                  </a:ext>
                </a:extLst>
              </a:hlinkClick>
            </a:rPr>
            <a:t>Early Help – information for professionals and partners </a:t>
          </a:r>
          <a:endParaRPr lang="en-US" sz="1400" kern="1200" dirty="0">
            <a:solidFill>
              <a:prstClr val="black">
                <a:hueOff val="0"/>
                <a:satOff val="0"/>
                <a:lumOff val="0"/>
                <a:alphaOff val="0"/>
              </a:prstClr>
            </a:solidFill>
            <a:latin typeface="Calibri" panose="020F0502020204030204"/>
            <a:ea typeface="+mn-ea"/>
            <a:cs typeface="+mn-cs"/>
          </a:endParaRPr>
        </a:p>
      </dsp:txBody>
      <dsp:txXfrm>
        <a:off x="8772665" y="822092"/>
        <a:ext cx="2175491" cy="922935"/>
      </dsp:txXfrm>
    </dsp:sp>
    <dsp:sp modelId="{D73C423A-E0BC-4CD6-93F4-1CF63C0E4F38}">
      <dsp:nvSpPr>
        <dsp:cNvPr id="0" name=""/>
        <dsp:cNvSpPr/>
      </dsp:nvSpPr>
      <dsp:spPr>
        <a:xfrm>
          <a:off x="301434" y="2459858"/>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641195-C2BA-4A56-889F-E132C580AC34}">
      <dsp:nvSpPr>
        <dsp:cNvPr id="0" name=""/>
        <dsp:cNvSpPr/>
      </dsp:nvSpPr>
      <dsp:spPr>
        <a:xfrm>
          <a:off x="495250" y="2653674"/>
          <a:ext cx="535302" cy="535302"/>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EC3486-6A0A-4729-9DD5-ECDE8BE9FF51}">
      <dsp:nvSpPr>
        <dsp:cNvPr id="0" name=""/>
        <dsp:cNvSpPr/>
      </dsp:nvSpPr>
      <dsp:spPr>
        <a:xfrm>
          <a:off x="1422141" y="2459858"/>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prstClr val="black">
                  <a:hueOff val="0"/>
                  <a:satOff val="0"/>
                  <a:lumOff val="0"/>
                  <a:alphaOff val="0"/>
                </a:prstClr>
              </a:solidFill>
              <a:latin typeface="Calibri" panose="020F0502020204030204"/>
              <a:ea typeface="+mn-ea"/>
              <a:cs typeface="+mn-cs"/>
            </a:rPr>
            <a:t>For Families First partnership </a:t>
          </a:r>
          <a:br>
            <a:rPr lang="en-GB" sz="1400" kern="1200" dirty="0">
              <a:solidFill>
                <a:prstClr val="black">
                  <a:hueOff val="0"/>
                  <a:satOff val="0"/>
                  <a:lumOff val="0"/>
                  <a:alphaOff val="0"/>
                </a:prstClr>
              </a:solidFill>
              <a:latin typeface="Calibri" panose="020F0502020204030204"/>
              <a:ea typeface="+mn-ea"/>
              <a:cs typeface="+mn-cs"/>
            </a:rPr>
          </a:br>
          <a:r>
            <a:rPr lang="en-GB" sz="1400" kern="1200" dirty="0">
              <a:solidFill>
                <a:prstClr val="black">
                  <a:hueOff val="0"/>
                  <a:satOff val="0"/>
                  <a:lumOff val="0"/>
                  <a:alphaOff val="0"/>
                </a:prstClr>
              </a:solidFill>
              <a:latin typeface="Calibri" panose="020F0502020204030204"/>
              <a:ea typeface="+mn-ea"/>
              <a:cs typeface="+mn-cs"/>
            </a:rPr>
            <a:t>groups, news sharing and general info email:-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12">
                <a:extLst>
                  <a:ext uri="{A12FA001-AC4F-418D-AE19-62706E023703}">
                    <ahyp:hlinkClr xmlns:ahyp="http://schemas.microsoft.com/office/drawing/2018/hyperlinkcolor" val="tx"/>
                  </a:ext>
                </a:extLst>
              </a:hlinkClick>
            </a:rPr>
            <a:t>familiesfirst.support@hertfordshire.gov.uk</a:t>
          </a:r>
          <a:endParaRPr lang="en-US" sz="1400" kern="1200" dirty="0">
            <a:solidFill>
              <a:prstClr val="black">
                <a:hueOff val="0"/>
                <a:satOff val="0"/>
                <a:lumOff val="0"/>
                <a:alphaOff val="0"/>
              </a:prstClr>
            </a:solidFill>
            <a:latin typeface="Calibri" panose="020F0502020204030204"/>
            <a:ea typeface="+mn-ea"/>
            <a:cs typeface="+mn-cs"/>
          </a:endParaRPr>
        </a:p>
      </dsp:txBody>
      <dsp:txXfrm>
        <a:off x="1422141" y="2459858"/>
        <a:ext cx="2175491" cy="922935"/>
      </dsp:txXfrm>
    </dsp:sp>
    <dsp:sp modelId="{2AA245C6-E1FD-4FA8-9D8F-561BDBA1C0D0}">
      <dsp:nvSpPr>
        <dsp:cNvPr id="0" name=""/>
        <dsp:cNvSpPr/>
      </dsp:nvSpPr>
      <dsp:spPr>
        <a:xfrm>
          <a:off x="3976696" y="2459858"/>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351556-2A67-4E6A-9DCB-401AAA9EE664}">
      <dsp:nvSpPr>
        <dsp:cNvPr id="0" name=""/>
        <dsp:cNvSpPr/>
      </dsp:nvSpPr>
      <dsp:spPr>
        <a:xfrm>
          <a:off x="4170512" y="2653674"/>
          <a:ext cx="535302" cy="53530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AF1185-E093-4C24-A9D7-6593E159FF80}">
      <dsp:nvSpPr>
        <dsp:cNvPr id="0" name=""/>
        <dsp:cNvSpPr/>
      </dsp:nvSpPr>
      <dsp:spPr>
        <a:xfrm>
          <a:off x="5077432" y="2423116"/>
          <a:ext cx="3012359"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prstClr val="black">
                  <a:hueOff val="0"/>
                  <a:satOff val="0"/>
                  <a:lumOff val="0"/>
                  <a:alphaOff val="0"/>
                </a:prstClr>
              </a:solidFill>
              <a:latin typeface="Calibri" panose="020F0502020204030204"/>
              <a:ea typeface="+mn-ea"/>
              <a:cs typeface="+mn-cs"/>
            </a:rPr>
            <a:t>Ensure your service is listed on the </a:t>
          </a:r>
          <a:r>
            <a:rPr lang="en-GB" sz="1600" b="1" kern="1200" dirty="0">
              <a:solidFill>
                <a:srgbClr val="00B0F0"/>
              </a:solidFill>
              <a:latin typeface="Calibri" panose="020F0502020204030204"/>
              <a:ea typeface="+mn-ea"/>
              <a:cs typeface="+mn-cs"/>
            </a:rPr>
            <a:t>Hertfordshire Directory</a:t>
          </a:r>
          <a:r>
            <a:rPr lang="en-GB" sz="1400" kern="1200" dirty="0">
              <a:solidFill>
                <a:prstClr val="black">
                  <a:hueOff val="0"/>
                  <a:satOff val="0"/>
                  <a:lumOff val="0"/>
                  <a:alphaOff val="0"/>
                </a:prstClr>
              </a:solidFill>
              <a:latin typeface="Calibri" panose="020F0502020204030204"/>
              <a:ea typeface="+mn-ea"/>
              <a:cs typeface="+mn-cs"/>
            </a:rPr>
            <a:t>:-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15">
                <a:extLst>
                  <a:ext uri="{A12FA001-AC4F-418D-AE19-62706E023703}">
                    <ahyp:hlinkClr xmlns:ahyp="http://schemas.microsoft.com/office/drawing/2018/hyperlinkcolor" val="tx"/>
                  </a:ext>
                </a:extLst>
              </a:hlinkClick>
            </a:rPr>
            <a:t>Register to add a listing | Hertfordshire Directory</a:t>
          </a:r>
          <a:endParaRPr lang="en-US" sz="1400" kern="1200" dirty="0">
            <a:solidFill>
              <a:prstClr val="black">
                <a:hueOff val="0"/>
                <a:satOff val="0"/>
                <a:lumOff val="0"/>
                <a:alphaOff val="0"/>
              </a:prstClr>
            </a:solidFill>
            <a:latin typeface="Calibri" panose="020F0502020204030204"/>
            <a:ea typeface="+mn-ea"/>
            <a:cs typeface="+mn-cs"/>
          </a:endParaRPr>
        </a:p>
      </dsp:txBody>
      <dsp:txXfrm>
        <a:off x="5077432" y="2423116"/>
        <a:ext cx="3012359" cy="92293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B53BC8-AC37-1A8C-09E6-08956384D8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3FE5114-E49E-BA03-1FCC-CCA22CE24C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B11570-6A1F-4966-8248-13A90A6DA78C}" type="datetimeFigureOut">
              <a:rPr lang="en-GB" smtClean="0"/>
              <a:t>03/04/2025</a:t>
            </a:fld>
            <a:endParaRPr lang="en-GB"/>
          </a:p>
        </p:txBody>
      </p:sp>
      <p:sp>
        <p:nvSpPr>
          <p:cNvPr id="4" name="Footer Placeholder 3">
            <a:extLst>
              <a:ext uri="{FF2B5EF4-FFF2-40B4-BE49-F238E27FC236}">
                <a16:creationId xmlns:a16="http://schemas.microsoft.com/office/drawing/2014/main" id="{1D41BBD9-9906-719E-4F3E-E3C9FDE9C3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A2C8335-865F-D8D4-FC50-DA41D937A3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A8486-1AEC-4C65-8333-D07E4D19CF13}" type="slidenum">
              <a:rPr lang="en-GB" smtClean="0"/>
              <a:t>‹#›</a:t>
            </a:fld>
            <a:endParaRPr lang="en-GB"/>
          </a:p>
        </p:txBody>
      </p:sp>
    </p:spTree>
    <p:extLst>
      <p:ext uri="{BB962C8B-B14F-4D97-AF65-F5344CB8AC3E}">
        <p14:creationId xmlns:p14="http://schemas.microsoft.com/office/powerpoint/2010/main" val="2843365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3315E-C3E9-4D09-BB56-3AEAE1DEAFEA}" type="datetimeFigureOut">
              <a:rPr lang="en-GB" smtClean="0"/>
              <a:t>03/04/2025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EAD29-2E0C-491F-B5DC-DB7CB76D7231}" type="slidenum">
              <a:rPr lang="en-GB" smtClean="0"/>
              <a:t>‹#›</a:t>
            </a:fld>
            <a:endParaRPr lang="en-GB"/>
          </a:p>
        </p:txBody>
      </p:sp>
    </p:spTree>
    <p:extLst>
      <p:ext uri="{BB962C8B-B14F-4D97-AF65-F5344CB8AC3E}">
        <p14:creationId xmlns:p14="http://schemas.microsoft.com/office/powerpoint/2010/main" val="2554124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D29343-9A72-49BD-9A27-EE081CEE6309}" type="slidenum">
              <a:rPr lang="en-GB" smtClean="0"/>
              <a:t>1</a:t>
            </a:fld>
            <a:endParaRPr lang="en-GB"/>
          </a:p>
        </p:txBody>
      </p:sp>
    </p:spTree>
    <p:extLst>
      <p:ext uri="{BB962C8B-B14F-4D97-AF65-F5344CB8AC3E}">
        <p14:creationId xmlns:p14="http://schemas.microsoft.com/office/powerpoint/2010/main" val="3689682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3CBFFB-E640-4604-A508-0015AA18518A}" type="datetimeFigureOut">
              <a:rPr lang="en-GB" smtClean="0"/>
              <a:t>03/04/2025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2464AF-B8FF-434F-A3A9-2D5267E63A4D}"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453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5176" y="307962"/>
            <a:ext cx="11375136" cy="833458"/>
          </a:xfrm>
        </p:spPr>
        <p:txBody>
          <a:bodyPr/>
          <a:lstStyle>
            <a:lvl1pPr>
              <a:defRPr b="1">
                <a:solidFill>
                  <a:srgbClr val="00B0F0"/>
                </a:solidFill>
                <a:latin typeface="+mn-lt"/>
              </a:defRPr>
            </a:lvl1pPr>
          </a:lstStyle>
          <a:p>
            <a:r>
              <a:rPr lang="en-US" dirty="0"/>
              <a:t>Click to edit Master title style</a:t>
            </a:r>
          </a:p>
        </p:txBody>
      </p:sp>
      <p:sp>
        <p:nvSpPr>
          <p:cNvPr id="3" name="Content Placeholder 2"/>
          <p:cNvSpPr>
            <a:spLocks noGrp="1"/>
          </p:cNvSpPr>
          <p:nvPr>
            <p:ph idx="1"/>
          </p:nvPr>
        </p:nvSpPr>
        <p:spPr>
          <a:xfrm>
            <a:off x="265176" y="1580558"/>
            <a:ext cx="11375136" cy="402336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A3CBFFB-E640-4604-A508-0015AA18518A}" type="datetimeFigureOut">
              <a:rPr lang="en-GB" smtClean="0"/>
              <a:t>03/04/2025</a:t>
            </a:fld>
            <a:endParaRPr lang="en-GB"/>
          </a:p>
        </p:txBody>
      </p:sp>
      <p:sp>
        <p:nvSpPr>
          <p:cNvPr id="5" name="Footer Placeholder 4"/>
          <p:cNvSpPr>
            <a:spLocks noGrp="1"/>
          </p:cNvSpPr>
          <p:nvPr>
            <p:ph type="ftr" sz="quarter" idx="11"/>
          </p:nvPr>
        </p:nvSpPr>
        <p:spPr>
          <a:xfrm>
            <a:off x="3357001" y="6459784"/>
            <a:ext cx="4822804" cy="365125"/>
          </a:xfrm>
        </p:spPr>
        <p:txBody>
          <a:bodyPr/>
          <a:lstStyle>
            <a:lvl1pPr>
              <a:defRPr sz="1800" b="1"/>
            </a:lvl1pPr>
          </a:lstStyle>
          <a:p>
            <a:r>
              <a:rPr lang="en-GB" dirty="0"/>
              <a:t>Keeping in touch</a:t>
            </a:r>
          </a:p>
        </p:txBody>
      </p:sp>
      <p:sp>
        <p:nvSpPr>
          <p:cNvPr id="6" name="Slide Number Placeholder 5"/>
          <p:cNvSpPr>
            <a:spLocks noGrp="1"/>
          </p:cNvSpPr>
          <p:nvPr>
            <p:ph type="sldNum" sz="quarter" idx="12"/>
          </p:nvPr>
        </p:nvSpPr>
        <p:spPr/>
        <p:txBody>
          <a:bodyPr/>
          <a:lstStyle/>
          <a:p>
            <a:fld id="{8C2464AF-B8FF-434F-A3A9-2D5267E63A4D}" type="slidenum">
              <a:rPr lang="en-GB" smtClean="0"/>
              <a:t>‹#›</a:t>
            </a:fld>
            <a:endParaRPr lang="en-GB"/>
          </a:p>
        </p:txBody>
      </p:sp>
      <p:pic>
        <p:nvPicPr>
          <p:cNvPr id="7" name="Content Placeholder 9" descr="A logo for a family&#10;&#10;Description automatically generated">
            <a:extLst>
              <a:ext uri="{FF2B5EF4-FFF2-40B4-BE49-F238E27FC236}">
                <a16:creationId xmlns:a16="http://schemas.microsoft.com/office/drawing/2014/main" id="{FCD9942D-7592-64C0-B2DA-01CE806C4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3770" y="-10498"/>
            <a:ext cx="1886194" cy="1334530"/>
          </a:xfrm>
          <a:prstGeom prst="rect">
            <a:avLst/>
          </a:prstGeom>
        </p:spPr>
      </p:pic>
    </p:spTree>
    <p:extLst>
      <p:ext uri="{BB962C8B-B14F-4D97-AF65-F5344CB8AC3E}">
        <p14:creationId xmlns:p14="http://schemas.microsoft.com/office/powerpoint/2010/main" val="375570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3CBFFB-E640-4604-A508-0015AA18518A}" type="datetimeFigureOut">
              <a:rPr lang="en-GB" smtClean="0"/>
              <a:t>03/04/2025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C2464AF-B8FF-434F-A3A9-2D5267E63A4D}" type="slidenum">
              <a:rPr lang="en-GB" smtClean="0"/>
              <a:t>‹#›</a:t>
            </a:fld>
            <a:endParaRPr lang="en-GB"/>
          </a:p>
        </p:txBody>
      </p:sp>
    </p:spTree>
    <p:extLst>
      <p:ext uri="{BB962C8B-B14F-4D97-AF65-F5344CB8AC3E}">
        <p14:creationId xmlns:p14="http://schemas.microsoft.com/office/powerpoint/2010/main" val="3683796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3CBFFB-E640-4604-A508-0015AA18518A}" type="datetimeFigureOut">
              <a:rPr lang="en-GB" smtClean="0"/>
              <a:t>03/04/2025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C2464AF-B8FF-434F-A3A9-2D5267E63A4D}" type="slidenum">
              <a:rPr lang="en-GB" smtClean="0"/>
              <a:t>‹#›</a:t>
            </a:fld>
            <a:endParaRPr lang="en-GB"/>
          </a:p>
        </p:txBody>
      </p:sp>
    </p:spTree>
    <p:extLst>
      <p:ext uri="{BB962C8B-B14F-4D97-AF65-F5344CB8AC3E}">
        <p14:creationId xmlns:p14="http://schemas.microsoft.com/office/powerpoint/2010/main" val="2162268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A3CBFFB-E640-4604-A508-0015AA18518A}" type="datetimeFigureOut">
              <a:rPr lang="en-GB" smtClean="0"/>
              <a:t>03/04/2025</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8C2464AF-B8FF-434F-A3A9-2D5267E63A4D}" type="slidenum">
              <a:rPr lang="en-GB" smtClean="0"/>
              <a:t>‹#›</a:t>
            </a:fld>
            <a:endParaRPr lang="en-GB"/>
          </a:p>
        </p:txBody>
      </p:sp>
      <p:sp>
        <p:nvSpPr>
          <p:cNvPr id="2" name="Rectangle 1">
            <a:extLst>
              <a:ext uri="{FF2B5EF4-FFF2-40B4-BE49-F238E27FC236}">
                <a16:creationId xmlns:a16="http://schemas.microsoft.com/office/drawing/2014/main" id="{165E5B39-9CED-4A7B-F284-05ED8EB0FB27}"/>
              </a:ext>
            </a:extLst>
          </p:cNvPr>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13281338-B1ED-5D96-698D-8B1E25C7BE91}"/>
              </a:ext>
            </a:extLst>
          </p:cNvPr>
          <p:cNvSpPr/>
          <p:nvPr userDrawn="1"/>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37715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A3CBFFB-E640-4604-A508-0015AA18518A}" type="datetimeFigureOut">
              <a:rPr lang="en-GB" smtClean="0"/>
              <a:t>03/04/2025</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C2464AF-B8FF-434F-A3A9-2D5267E63A4D}" type="slidenum">
              <a:rPr lang="en-GB" smtClean="0"/>
              <a:t>‹#›</a:t>
            </a:fld>
            <a:endParaRPr lang="en-GB"/>
          </a:p>
        </p:txBody>
      </p:sp>
    </p:spTree>
    <p:extLst>
      <p:ext uri="{BB962C8B-B14F-4D97-AF65-F5344CB8AC3E}">
        <p14:creationId xmlns:p14="http://schemas.microsoft.com/office/powerpoint/2010/main" val="1679235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A3CBFFB-E640-4604-A508-0015AA18518A}" type="datetimeFigureOut">
              <a:rPr lang="en-GB" smtClean="0"/>
              <a:t>03/04/2025</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C2464AF-B8FF-434F-A3A9-2D5267E63A4D}" type="slidenum">
              <a:rPr lang="en-GB" smtClean="0"/>
              <a:t>‹#›</a:t>
            </a:fld>
            <a:endParaRPr lang="en-GB"/>
          </a:p>
        </p:txBody>
      </p:sp>
    </p:spTree>
    <p:extLst>
      <p:ext uri="{BB962C8B-B14F-4D97-AF65-F5344CB8AC3E}">
        <p14:creationId xmlns:p14="http://schemas.microsoft.com/office/powerpoint/2010/main" val="403572899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4" r:id="rId3"/>
    <p:sldLayoutId id="2147483786" r:id="rId4"/>
    <p:sldLayoutId id="2147483787" r:id="rId5"/>
    <p:sldLayoutId id="2147483788" r:id="rId6"/>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hertfordshirefamiliesfirst.org.uk/march-2025/current-news/ifst-focus-fortnight-safe-sleeping"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directory.hertfordshire.gov.uk/Categories/53" TargetMode="External"/><Relationship Id="rId2" Type="http://schemas.openxmlformats.org/officeDocument/2006/relationships/hyperlink" Target="https://events.hertfordshire.gov.uk/local-offer" TargetMode="Externa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www.hertfordshire.gov.uk/services/schools-and-education/childcare-and-advice-for-parents/parents-and-family-support/relationships/relationship-support-for-parents.aspx?searchInput=&amp;page=1&amp;resultsPerPage=10&amp;view=card"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hertfordshire.gov.uk/localoffer"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eur02.safelinks.protection.outlook.com/?url=https%3A%2F%2Fevents.teams.microsoft.com%2Fevent%2F4f4152bf-1619-4ae7-ba0a-d30f9b73e8cf%4053e92c36-6617-4e71-a989-dd739ad32a4d&amp;data=05%7C02%7CFamiliesFirst.Support%40hertfordshire.gov.uk%7C168becdb61404c24a81c08dd684e585a%7C53e92c3666174e71a989dd739ad32a4d%7C0%7C0%7C638781407898523219%7CUnknown%7CTWFpbGZsb3d8eyJFbXB0eU1hcGkiOnRydWUsIlYiOiIwLjAuMDAwMCIsIlAiOiJXaW4zMiIsIkFOIjoiTWFpbCIsIldUIjoyfQ%3D%3D%7C0%7C%7C%7C&amp;sdata=TQWzE%2BlMtmEAobGNaWv1ZdUllccqG1AfBxXQ5TiogRA%3D&amp;reserved=0" TargetMode="External"/><Relationship Id="rId5" Type="http://schemas.openxmlformats.org/officeDocument/2006/relationships/hyperlink" Target="https://eur02.safelinks.protection.outlook.com/ap/t-59584e83/?url=https%3A%2F%2Fteams.microsoft.com%2Fl%2Fmeetup-join%2F19%253ameeting_NTM0OTU5YmEtY2RlZi00OWMwLTk0OGItNzdmMWM0ODJiNWQ1%2540thread.v2%2F0%3Fcontext%3D%257b%2522Tid%2522%253a%252253e92c36-6617-4e71-a989-dd739ad32a4d%2522%252c%2522Oid%2522%253a%2522471a7f75-56a5-4ad2-8537-bdddd0a34635%2522%257d&amp;data=05%7C02%7CFamiliesFirst.Support%40hertfordshire.gov.uk%7C168becdb61404c24a81c08dd684e585a%7C53e92c3666174e71a989dd739ad32a4d%7C0%7C0%7C638781407898511162%7CUnknown%7CTWFpbGZsb3d8eyJFbXB0eU1hcGkiOnRydWUsIlYiOiIwLjAuMDAwMCIsIlAiOiJXaW4zMiIsIkFOIjoiTWFpbCIsIldUIjoyfQ%3D%3D%7C0%7C%7C%7C&amp;sdata=TWcz1PVxLEUuRb0UKf5vZqhXxpO8TJHFqbIDzhnYCNQ%3D&amp;reserved=0" TargetMode="External"/><Relationship Id="rId4" Type="http://schemas.openxmlformats.org/officeDocument/2006/relationships/hyperlink" Target="https://eur02.safelinks.protection.outlook.com/ap/t-59584e83/?url=https%3A%2F%2Fteams.microsoft.com%2Fl%2Fmeetup-join%2F19%253ameeting_MThlM2RmN2EtODJmNS00NDM2LTg5M2YtZTdiOWFhNWFhYzA0%2540thread.v2%2F0%3Fcontext%3D%257b%2522Tid%2522%253a%252253e92c36-6617-4e71-a989-dd739ad32a4d%2522%252c%2522Oid%2522%253a%2522471a7f75-56a5-4ad2-8537-bdddd0a34635%2522%257d&amp;data=05%7C02%7CFamiliesFirst.Support%40hertfordshire.gov.uk%7C168becdb61404c24a81c08dd684e585a%7C53e92c3666174e71a989dd739ad32a4d%7C0%7C0%7C638781407898498919%7CUnknown%7CTWFpbGZsb3d8eyJFbXB0eU1hcGkiOnRydWUsIlYiOiIwLjAuMDAwMCIsIlAiOiJXaW4zMiIsIkFOIjoiTWFpbCIsIldUIjoyfQ%3D%3D%7C0%7C%7C%7C&amp;sdata=ObQwRW2ptRjpbPC2vnLJud1kWXjOSgeANX1OU0Dkl7Y%3D&amp;reserved=0" TargetMode="Externa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5.emf"/><Relationship Id="rId3" Type="http://schemas.openxmlformats.org/officeDocument/2006/relationships/hyperlink" Target="https://eur02.safelinks.protection.outlook.com/?url=https%3A%2F%2Fhrt.maximusuk.co.uk%2Fbeezeefamilies%2F&amp;data=05%7C02%7CChloe.Keane%40hertfordshire.gov.uk%7C5eb4b26fdbf3455bcc5208dd6dda63cc%7C53e92c3666174e71a989dd739ad32a4d%7C0%7C0%7C638787506975742562%7CUnknown%7CTWFpbGZsb3d8eyJFbXB0eU1hcGkiOnRydWUsIlYiOiIwLjAuMDAwMCIsIlAiOiJXaW4zMiIsIkFOIjoiTWFpbCIsIldUIjoyfQ%3D%3D%7C0%7C%7C%7C&amp;sdata=IRrS40I8NT5eZa33NbtcA%2FWmZxAmJNghQzvr4au9%2BiY%3D&amp;reserved=0" TargetMode="External"/><Relationship Id="rId7" Type="http://schemas.openxmlformats.org/officeDocument/2006/relationships/image" Target="../media/image12.png"/><Relationship Id="rId12" Type="http://schemas.openxmlformats.org/officeDocument/2006/relationships/oleObject" Target="../embeddings/oleObject4.bin"/><Relationship Id="rId2" Type="http://schemas.openxmlformats.org/officeDocument/2006/relationships/hyperlink" Target="https://eur02.safelinks.protection.outlook.com/?url=https%3A%2F%2Fhrt.maximusuk.co.uk%2Fbeezeefamilies%2F&amp;data=05%7C02%7CChloe.Keane%40hertfordshire.gov.uk%7C5eb4b26fdbf3455bcc5208dd6dda63cc%7C53e92c3666174e71a989dd739ad32a4d%7C0%7C0%7C638787506975725033%7CUnknown%7CTWFpbGZsb3d8eyJFbXB0eU1hcGkiOnRydWUsIlYiOiIwLjAuMDAwMCIsIlAiOiJXaW4zMiIsIkFOIjoiTWFpbCIsIldUIjoyfQ%3D%3D%7C0%7C%7C%7C&amp;sdata=tSUmyk17AKNxJLdkCj62OKp%2FxOQRiOcMjYVOAuDblzk%3D&amp;reserved=0" TargetMode="External"/><Relationship Id="rId1" Type="http://schemas.openxmlformats.org/officeDocument/2006/relationships/slideLayout" Target="../slideLayouts/slideLayout2.xml"/><Relationship Id="rId6" Type="http://schemas.openxmlformats.org/officeDocument/2006/relationships/hyperlink" Target="https://eur02.safelinks.protection.outlook.com/?url=https%3A%2F%2Fbeezeebodies.com%2Fprograms%2Fhenry%2F&amp;data=05%7C02%7CChloe.Keane%40hertfordshire.gov.uk%7C5eb4b26fdbf3455bcc5208dd6dda63cc%7C53e92c3666174e71a989dd739ad32a4d%7C0%7C0%7C638787506975796601%7CUnknown%7CTWFpbGZsb3d8eyJFbXB0eU1hcGkiOnRydWUsIlYiOiIwLjAuMDAwMCIsIlAiOiJXaW4zMiIsIkFOIjoiTWFpbCIsIldUIjoyfQ%3D%3D%7C0%7C%7C%7C&amp;sdata=TR5LIshcKuKsE8%2F9q32JA7G%2BlZ%2FOErEhTnDRsdPgeGc%3D&amp;reserved=0" TargetMode="External"/><Relationship Id="rId11" Type="http://schemas.openxmlformats.org/officeDocument/2006/relationships/image" Target="../media/image14.emf"/><Relationship Id="rId5" Type="http://schemas.openxmlformats.org/officeDocument/2006/relationships/hyperlink" Target="https://eur02.safelinks.protection.outlook.com/?url=https%3A%2F%2Fhrt.maximusuk.co.uk%2Fbeezeeyouth%2F&amp;data=05%7C02%7CChloe.Keane%40hertfordshire.gov.uk%7C5eb4b26fdbf3455bcc5208dd6dda63cc%7C53e92c3666174e71a989dd739ad32a4d%7C0%7C0%7C638787506975776189%7CUnknown%7CTWFpbGZsb3d8eyJFbXB0eU1hcGkiOnRydWUsIlYiOiIwLjAuMDAwMCIsIlAiOiJXaW4zMiIsIkFOIjoiTWFpbCIsIldUIjoyfQ%3D%3D%7C0%7C%7C%7C&amp;sdata=tLy%2FrAqQOng9zIIFicKfOFPTWcun6T8J%2F2uQu%2FiByUs%3D&amp;reserved=0" TargetMode="External"/><Relationship Id="rId10" Type="http://schemas.openxmlformats.org/officeDocument/2006/relationships/oleObject" Target="../embeddings/oleObject3.bin"/><Relationship Id="rId4" Type="http://schemas.openxmlformats.org/officeDocument/2006/relationships/hyperlink" Target="https://eur02.safelinks.protection.outlook.com/?url=https%3A%2F%2Fhrt.maximusuk.co.uk%2Fbeezeefamilies-sign-up-121%2F&amp;data=05%7C02%7CChloe.Keane%40hertfordshire.gov.uk%7C5eb4b26fdbf3455bcc5208dd6dda63cc%7C53e92c3666174e71a989dd739ad32a4d%7C0%7C0%7C638787506975758200%7CUnknown%7CTWFpbGZsb3d8eyJFbXB0eU1hcGkiOnRydWUsIlYiOiIwLjAuMDAwMCIsIlAiOiJXaW4zMiIsIkFOIjoiTWFpbCIsIldUIjoyfQ%3D%3D%7C0%7C%7C%7C&amp;sdata=JIhLuMedeFOz0G1WgM7PgwX7%2FByu%2FG%2FLug5%2ByU21fWI%3D&amp;reserved=0" TargetMode="External"/><Relationship Id="rId9" Type="http://schemas.openxmlformats.org/officeDocument/2006/relationships/image" Target="../media/image13.emf"/><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hyperlink" Target="mailto:victoria.dundas@maximusuk.co.uk"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2" Type="http://schemas.openxmlformats.org/officeDocument/2006/relationships/hyperlink" Target="https://events.hertfordshire.gov.uk/events/families-first-share-learn-event-the-prevent-programm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79" y="3586351"/>
            <a:ext cx="4880621" cy="2467779"/>
          </a:xfrm>
        </p:spPr>
        <p:txBody>
          <a:bodyPr>
            <a:normAutofit fontScale="90000"/>
          </a:bodyPr>
          <a:lstStyle/>
          <a:p>
            <a:r>
              <a:rPr lang="en-GB" sz="5400" b="1" dirty="0">
                <a:latin typeface="Calibri" panose="020F0502020204030204" pitchFamily="34" charset="0"/>
                <a:cs typeface="Calibri" panose="020F0502020204030204" pitchFamily="34" charset="0"/>
              </a:rPr>
              <a:t>Families First </a:t>
            </a:r>
            <a:br>
              <a:rPr lang="en-GB" sz="5400" b="1" dirty="0">
                <a:latin typeface="Calibri" panose="020F0502020204030204" pitchFamily="34" charset="0"/>
                <a:cs typeface="Calibri" panose="020F0502020204030204" pitchFamily="34" charset="0"/>
              </a:rPr>
            </a:br>
            <a:r>
              <a:rPr lang="en-GB" sz="5400" b="1" dirty="0">
                <a:latin typeface="Calibri" panose="020F0502020204030204" pitchFamily="34" charset="0"/>
                <a:cs typeface="Calibri" panose="020F0502020204030204" pitchFamily="34" charset="0"/>
              </a:rPr>
              <a:t>News sharing</a:t>
            </a:r>
            <a:br>
              <a:rPr lang="en-GB" sz="5400" b="1" dirty="0">
                <a:latin typeface="Calibri" panose="020F0502020204030204" pitchFamily="34" charset="0"/>
                <a:cs typeface="Calibri" panose="020F0502020204030204" pitchFamily="34" charset="0"/>
              </a:rPr>
            </a:br>
            <a:br>
              <a:rPr lang="en-GB" sz="5400" b="1" dirty="0">
                <a:latin typeface="Calibri" panose="020F0502020204030204" pitchFamily="34" charset="0"/>
                <a:cs typeface="Calibri" panose="020F0502020204030204" pitchFamily="34" charset="0"/>
              </a:rPr>
            </a:br>
            <a:br>
              <a:rPr lang="en-GB" sz="5400" b="1" dirty="0">
                <a:latin typeface="Calibri" panose="020F0502020204030204" pitchFamily="34" charset="0"/>
                <a:cs typeface="Calibri" panose="020F0502020204030204" pitchFamily="34" charset="0"/>
              </a:rPr>
            </a:br>
            <a:r>
              <a:rPr lang="en-GB" sz="4400" b="1" dirty="0">
                <a:solidFill>
                  <a:schemeClr val="tx1"/>
                </a:solidFill>
                <a:latin typeface="Calibri" panose="020F0502020204030204" pitchFamily="34" charset="0"/>
                <a:cs typeface="Calibri" panose="020F0502020204030204" pitchFamily="34" charset="0"/>
              </a:rPr>
              <a:t>Keeping in Touch</a:t>
            </a:r>
            <a:br>
              <a:rPr lang="en-GB" sz="4400" b="1" dirty="0">
                <a:solidFill>
                  <a:schemeClr val="tx1"/>
                </a:solidFill>
                <a:latin typeface="Calibri" panose="020F0502020204030204" pitchFamily="34" charset="0"/>
                <a:cs typeface="Calibri" panose="020F0502020204030204" pitchFamily="34" charset="0"/>
              </a:rPr>
            </a:br>
            <a:br>
              <a:rPr lang="en-GB" sz="4400" b="1" dirty="0">
                <a:solidFill>
                  <a:schemeClr val="tx1"/>
                </a:solidFill>
                <a:latin typeface="Calibri" panose="020F0502020204030204" pitchFamily="34" charset="0"/>
                <a:cs typeface="Calibri" panose="020F0502020204030204" pitchFamily="34" charset="0"/>
              </a:rPr>
            </a:br>
            <a:r>
              <a:rPr lang="en-GB" sz="3100" b="1" dirty="0">
                <a:solidFill>
                  <a:schemeClr val="bg1"/>
                </a:solidFill>
                <a:latin typeface="Calibri" panose="020F0502020204030204" pitchFamily="34" charset="0"/>
                <a:cs typeface="Calibri" panose="020F0502020204030204" pitchFamily="34" charset="0"/>
              </a:rPr>
              <a:t>KAREN DORNEY, </a:t>
            </a:r>
            <a:br>
              <a:rPr lang="en-GB" sz="3100" b="1" dirty="0">
                <a:solidFill>
                  <a:schemeClr val="bg1"/>
                </a:solidFill>
                <a:latin typeface="Calibri" panose="020F0502020204030204" pitchFamily="34" charset="0"/>
                <a:cs typeface="Calibri" panose="020F0502020204030204" pitchFamily="34" charset="0"/>
              </a:rPr>
            </a:br>
            <a:r>
              <a:rPr lang="en-GB" sz="3100" b="1" dirty="0">
                <a:solidFill>
                  <a:schemeClr val="bg1"/>
                </a:solidFill>
                <a:latin typeface="Calibri" panose="020F0502020204030204" pitchFamily="34" charset="0"/>
                <a:cs typeface="Calibri" panose="020F0502020204030204" pitchFamily="34" charset="0"/>
              </a:rPr>
              <a:t>HEAD OF SERVICE</a:t>
            </a:r>
            <a:br>
              <a:rPr lang="en-GB" sz="2200" dirty="0">
                <a:solidFill>
                  <a:schemeClr val="bg1"/>
                </a:solidFill>
                <a:latin typeface="Calibri" panose="020F0502020204030204" pitchFamily="34" charset="0"/>
                <a:cs typeface="Calibri" panose="020F0502020204030204" pitchFamily="34" charset="0"/>
              </a:rPr>
            </a:br>
            <a:br>
              <a:rPr lang="en-GB" sz="2200" dirty="0">
                <a:solidFill>
                  <a:schemeClr val="bg1"/>
                </a:solidFill>
                <a:latin typeface="Calibri" panose="020F0502020204030204" pitchFamily="34" charset="0"/>
                <a:cs typeface="Calibri" panose="020F0502020204030204" pitchFamily="34" charset="0"/>
              </a:rPr>
            </a:br>
            <a:r>
              <a:rPr lang="en-GB" sz="1800" dirty="0">
                <a:solidFill>
                  <a:schemeClr val="bg1"/>
                </a:solidFill>
                <a:latin typeface="Calibri" panose="020F0502020204030204" pitchFamily="34" charset="0"/>
                <a:cs typeface="Calibri" panose="020F0502020204030204" pitchFamily="34" charset="0"/>
              </a:rPr>
              <a:t>SUPPORTING FAMILIES | CHILDRENS SERVICES</a:t>
            </a:r>
            <a:br>
              <a:rPr lang="en-GB" sz="1300" dirty="0">
                <a:solidFill>
                  <a:schemeClr val="bg1"/>
                </a:solidFill>
                <a:latin typeface="Calibri" panose="020F0502020204030204" pitchFamily="34" charset="0"/>
                <a:cs typeface="Calibri" panose="020F0502020204030204" pitchFamily="34" charset="0"/>
              </a:rPr>
            </a:br>
            <a:br>
              <a:rPr lang="en-GB" sz="2700" dirty="0"/>
            </a:br>
            <a:endParaRPr lang="en-GB" b="1" dirty="0">
              <a:latin typeface="Calibri" panose="020F0502020204030204" pitchFamily="34" charset="0"/>
              <a:cs typeface="Calibri" panose="020F0502020204030204" pitchFamily="34" charset="0"/>
            </a:endParaRPr>
          </a:p>
        </p:txBody>
      </p:sp>
      <p:pic>
        <p:nvPicPr>
          <p:cNvPr id="10" name="Content Placeholder 9" descr="A logo for a family&#10;&#10;Description automatically generated">
            <a:extLst>
              <a:ext uri="{FF2B5EF4-FFF2-40B4-BE49-F238E27FC236}">
                <a16:creationId xmlns:a16="http://schemas.microsoft.com/office/drawing/2014/main" id="{DB6BFE24-0AA0-FA0B-27DF-B83A71FDF3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05273" y="2768725"/>
            <a:ext cx="4992624" cy="3532409"/>
          </a:xfrm>
        </p:spPr>
      </p:pic>
      <p:sp>
        <p:nvSpPr>
          <p:cNvPr id="9" name="Content Placeholder 8">
            <a:extLst>
              <a:ext uri="{FF2B5EF4-FFF2-40B4-BE49-F238E27FC236}">
                <a16:creationId xmlns:a16="http://schemas.microsoft.com/office/drawing/2014/main" id="{06DA2ABD-6410-031A-BC37-5DCE7275D8B0}"/>
              </a:ext>
            </a:extLst>
          </p:cNvPr>
          <p:cNvSpPr>
            <a:spLocks noGrp="1"/>
          </p:cNvSpPr>
          <p:nvPr>
            <p:ph type="body" sz="half" idx="2"/>
          </p:nvPr>
        </p:nvSpPr>
        <p:spPr>
          <a:xfrm>
            <a:off x="1880475" y="6291931"/>
            <a:ext cx="2096614" cy="647529"/>
          </a:xfrm>
        </p:spPr>
        <p:txBody>
          <a:bodyPr>
            <a:normAutofit/>
          </a:bodyPr>
          <a:lstStyle/>
          <a:p>
            <a:r>
              <a:rPr lang="en-GB" sz="2300" b="1" dirty="0">
                <a:solidFill>
                  <a:schemeClr val="bg1"/>
                </a:solidFill>
              </a:rPr>
              <a:t>APRIL 2025</a:t>
            </a:r>
          </a:p>
          <a:p>
            <a:endParaRPr lang="en-GB" dirty="0"/>
          </a:p>
        </p:txBody>
      </p:sp>
      <p:pic>
        <p:nvPicPr>
          <p:cNvPr id="14" name="Picture 13" descr="Blank speech balloons">
            <a:extLst>
              <a:ext uri="{FF2B5EF4-FFF2-40B4-BE49-F238E27FC236}">
                <a16:creationId xmlns:a16="http://schemas.microsoft.com/office/drawing/2014/main" id="{BD131BDD-EC25-2640-4BE5-E4ACA2474F59}"/>
              </a:ext>
            </a:extLst>
          </p:cNvPr>
          <p:cNvPicPr>
            <a:picLocks noChangeAspect="1"/>
          </p:cNvPicPr>
          <p:nvPr/>
        </p:nvPicPr>
        <p:blipFill rotWithShape="1">
          <a:blip r:embed="rId4">
            <a:extLst>
              <a:ext uri="{28A0092B-C50C-407E-A947-70E740481C1C}">
                <a14:useLocalDpi xmlns:a14="http://schemas.microsoft.com/office/drawing/2010/main" val="0"/>
              </a:ext>
            </a:extLst>
          </a:blip>
          <a:srcRect b="45700"/>
          <a:stretch/>
        </p:blipFill>
        <p:spPr>
          <a:xfrm>
            <a:off x="4135965" y="22561"/>
            <a:ext cx="8159007" cy="2300510"/>
          </a:xfrm>
          <a:prstGeom prst="rect">
            <a:avLst/>
          </a:prstGeom>
        </p:spPr>
      </p:pic>
    </p:spTree>
    <p:extLst>
      <p:ext uri="{BB962C8B-B14F-4D97-AF65-F5344CB8AC3E}">
        <p14:creationId xmlns:p14="http://schemas.microsoft.com/office/powerpoint/2010/main" val="1963212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A76B1-CEE3-E8AC-9C59-F6EA8D74CA45}"/>
              </a:ext>
            </a:extLst>
          </p:cNvPr>
          <p:cNvSpPr>
            <a:spLocks noGrp="1"/>
          </p:cNvSpPr>
          <p:nvPr>
            <p:ph type="title"/>
          </p:nvPr>
        </p:nvSpPr>
        <p:spPr/>
        <p:txBody>
          <a:bodyPr/>
          <a:lstStyle/>
          <a:p>
            <a:r>
              <a:rPr lang="en-GB" sz="4400" b="1">
                <a:solidFill>
                  <a:srgbClr val="00B0F0"/>
                </a:solidFill>
                <a:latin typeface="+mn-lt"/>
              </a:rPr>
              <a:t>Key Families First Links</a:t>
            </a:r>
            <a:endParaRPr lang="en-GB" sz="4400" b="1" dirty="0">
              <a:solidFill>
                <a:srgbClr val="00B0F0"/>
              </a:solidFill>
              <a:latin typeface="+mn-lt"/>
            </a:endParaRPr>
          </a:p>
        </p:txBody>
      </p:sp>
      <p:graphicFrame>
        <p:nvGraphicFramePr>
          <p:cNvPr id="7" name="Content Placeholder 2">
            <a:extLst>
              <a:ext uri="{FF2B5EF4-FFF2-40B4-BE49-F238E27FC236}">
                <a16:creationId xmlns:a16="http://schemas.microsoft.com/office/drawing/2014/main" id="{8DEC6395-B73D-A0D6-8C51-EE83CF06E462}"/>
              </a:ext>
            </a:extLst>
          </p:cNvPr>
          <p:cNvGraphicFramePr>
            <a:graphicFrameLocks noGrp="1"/>
          </p:cNvGraphicFramePr>
          <p:nvPr>
            <p:ph idx="1"/>
            <p:extLst>
              <p:ext uri="{D42A27DB-BD31-4B8C-83A1-F6EECF244321}">
                <p14:modId xmlns:p14="http://schemas.microsoft.com/office/powerpoint/2010/main" val="2599050203"/>
              </p:ext>
            </p:extLst>
          </p:nvPr>
        </p:nvGraphicFramePr>
        <p:xfrm>
          <a:off x="365760" y="1664208"/>
          <a:ext cx="11249591" cy="4204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2571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D7C36-FE51-331B-97E9-A5E8951D742A}"/>
              </a:ext>
            </a:extLst>
          </p:cNvPr>
          <p:cNvSpPr>
            <a:spLocks noGrp="1"/>
          </p:cNvSpPr>
          <p:nvPr>
            <p:ph type="title"/>
          </p:nvPr>
        </p:nvSpPr>
        <p:spPr/>
        <p:txBody>
          <a:bodyPr>
            <a:normAutofit/>
          </a:bodyPr>
          <a:lstStyle/>
          <a:p>
            <a:r>
              <a:rPr lang="en-GB" sz="3200" dirty="0">
                <a:effectLst/>
                <a:latin typeface="Calibri" panose="020F0502020204030204" pitchFamily="34" charset="0"/>
                <a:ea typeface="Calibri" panose="020F0502020204030204" pitchFamily="34" charset="0"/>
              </a:rPr>
              <a:t>Focus Fortnight initiative: </a:t>
            </a:r>
            <a:r>
              <a:rPr lang="en-GB" sz="3200" b="1" dirty="0">
                <a:effectLst/>
                <a:latin typeface="Calibri" panose="020F0502020204030204" pitchFamily="34" charset="0"/>
                <a:ea typeface="Calibri" panose="020F0502020204030204" pitchFamily="34" charset="0"/>
              </a:rPr>
              <a:t>Safe Sleeping in Children Under 5</a:t>
            </a:r>
            <a:endParaRPr lang="en-GB" sz="7200" dirty="0"/>
          </a:p>
        </p:txBody>
      </p:sp>
      <p:sp>
        <p:nvSpPr>
          <p:cNvPr id="3" name="Content Placeholder 2">
            <a:extLst>
              <a:ext uri="{FF2B5EF4-FFF2-40B4-BE49-F238E27FC236}">
                <a16:creationId xmlns:a16="http://schemas.microsoft.com/office/drawing/2014/main" id="{9E34A4A9-1138-01F4-37B9-A943B7D874F1}"/>
              </a:ext>
            </a:extLst>
          </p:cNvPr>
          <p:cNvSpPr>
            <a:spLocks noGrp="1"/>
          </p:cNvSpPr>
          <p:nvPr>
            <p:ph idx="1"/>
          </p:nvPr>
        </p:nvSpPr>
        <p:spPr>
          <a:xfrm>
            <a:off x="265176" y="1417320"/>
            <a:ext cx="11375136" cy="4023360"/>
          </a:xfrm>
        </p:spPr>
        <p:txBody>
          <a:bodyPr>
            <a:normAutofit/>
          </a:bodyPr>
          <a:lstStyle/>
          <a:p>
            <a:pPr algn="l"/>
            <a:r>
              <a:rPr lang="en-GB" b="0" i="0" dirty="0">
                <a:solidFill>
                  <a:schemeClr val="tx1"/>
                </a:solidFill>
                <a:effectLst/>
                <a:latin typeface="Calibri" panose="020F0502020204030204" pitchFamily="34" charset="0"/>
              </a:rPr>
              <a:t>Our IFST teams partnered with our health colleagues to hold their second Focus Fortnight in March on the topic of </a:t>
            </a:r>
            <a:r>
              <a:rPr lang="en-GB" b="1" i="0" dirty="0">
                <a:solidFill>
                  <a:schemeClr val="tx1"/>
                </a:solidFill>
                <a:effectLst/>
                <a:latin typeface="Calibri" panose="020F0502020204030204" pitchFamily="34" charset="0"/>
              </a:rPr>
              <a:t>Safer Sleeping</a:t>
            </a:r>
            <a:r>
              <a:rPr lang="en-GB" b="1" dirty="0">
                <a:solidFill>
                  <a:schemeClr val="tx1"/>
                </a:solidFill>
                <a:latin typeface="Calibri" panose="020F0502020204030204" pitchFamily="34" charset="0"/>
              </a:rPr>
              <a:t>. </a:t>
            </a:r>
            <a:endParaRPr lang="en-GB" b="0" i="0" dirty="0">
              <a:solidFill>
                <a:schemeClr val="tx1"/>
              </a:solidFill>
              <a:effectLst/>
              <a:latin typeface="Calibri" panose="020F0502020204030204" pitchFamily="34" charset="0"/>
            </a:endParaRPr>
          </a:p>
          <a:p>
            <a:pPr algn="l"/>
            <a:r>
              <a:rPr lang="en-GB" b="1" i="0" dirty="0">
                <a:solidFill>
                  <a:schemeClr val="tx1"/>
                </a:solidFill>
                <a:effectLst/>
                <a:latin typeface="Calibri" panose="020F0502020204030204" pitchFamily="34" charset="0"/>
              </a:rPr>
              <a:t>A Focused Fortnight is a dedicated two-week period during which the Intensive Family Support Team (IFST) ensures that every family receiving support gets targeted intervention in a specific area of need. The goal is to provide comprehensive and effective assistance by:</a:t>
            </a:r>
            <a:br>
              <a:rPr lang="en-GB" b="1" i="0" dirty="0">
                <a:solidFill>
                  <a:schemeClr val="tx1"/>
                </a:solidFill>
                <a:effectLst/>
                <a:latin typeface="Calibri" panose="020F0502020204030204" pitchFamily="34" charset="0"/>
              </a:rPr>
            </a:br>
            <a:endParaRPr lang="en-GB" b="1" i="0" dirty="0">
              <a:solidFill>
                <a:schemeClr val="tx1"/>
              </a:solidFill>
              <a:effectLst/>
              <a:latin typeface="Calibri" panose="020F0502020204030204" pitchFamily="34" charset="0"/>
            </a:endParaRPr>
          </a:p>
          <a:p>
            <a:pPr lvl="1">
              <a:buFont typeface="Arial" panose="020B0604020202020204" pitchFamily="34" charset="0"/>
              <a:buChar char="•"/>
            </a:pPr>
            <a:r>
              <a:rPr lang="en-GB" sz="1600" b="0" i="0" dirty="0">
                <a:solidFill>
                  <a:schemeClr val="tx1"/>
                </a:solidFill>
                <a:effectLst/>
                <a:latin typeface="Calibri" panose="020F0502020204030204" pitchFamily="34" charset="0"/>
              </a:rPr>
              <a:t>Upskilling staff: Collaborating with partners to enhance staff knowledge and skills on the identified topics.</a:t>
            </a:r>
          </a:p>
          <a:p>
            <a:pPr lvl="1">
              <a:buFont typeface="Arial" panose="020B0604020202020204" pitchFamily="34" charset="0"/>
              <a:buChar char="•"/>
            </a:pPr>
            <a:r>
              <a:rPr lang="en-GB" sz="1600" b="0" i="0" dirty="0">
                <a:solidFill>
                  <a:schemeClr val="tx1"/>
                </a:solidFill>
                <a:effectLst/>
                <a:latin typeface="Calibri" panose="020F0502020204030204" pitchFamily="34" charset="0"/>
              </a:rPr>
              <a:t>Providing resources: Offering relevant materials to support the interventions.</a:t>
            </a:r>
          </a:p>
          <a:p>
            <a:pPr lvl="1">
              <a:buFont typeface="Arial" panose="020B0604020202020204" pitchFamily="34" charset="0"/>
              <a:buChar char="•"/>
            </a:pPr>
            <a:r>
              <a:rPr lang="en-GB" sz="1600" b="0" i="0" dirty="0">
                <a:solidFill>
                  <a:schemeClr val="tx1"/>
                </a:solidFill>
                <a:effectLst/>
                <a:latin typeface="Calibri" panose="020F0502020204030204" pitchFamily="34" charset="0"/>
              </a:rPr>
              <a:t>Prioritising discussions: Ensuring that workers focus on the area of need during their interactions with families.</a:t>
            </a:r>
          </a:p>
          <a:p>
            <a:pPr algn="l"/>
            <a:r>
              <a:rPr lang="en-GB" sz="1600" b="0" i="0" dirty="0">
                <a:solidFill>
                  <a:schemeClr val="tx1"/>
                </a:solidFill>
                <a:effectLst/>
                <a:latin typeface="Calibri" panose="020F0502020204030204" pitchFamily="34" charset="0"/>
              </a:rPr>
              <a:t>They held a lite-bite webinar session with health partners and you can download the slides from the session, along with additional useful information and resources to support your visits with families with babies and young children, here:-</a:t>
            </a:r>
          </a:p>
          <a:p>
            <a:pPr marL="0" indent="0">
              <a:spcAft>
                <a:spcPts val="600"/>
              </a:spcAft>
              <a:buNone/>
            </a:pPr>
            <a:r>
              <a:rPr lang="en-GB" sz="1600" dirty="0">
                <a:hlinkClick r:id="rId2"/>
              </a:rPr>
              <a:t>Families First News - IFST Focus Fortnight - Safe Sleeping</a:t>
            </a:r>
            <a:endParaRPr lang="en-GB" sz="1800" u="sng" dirty="0">
              <a:solidFill>
                <a:srgbClr val="0563C1"/>
              </a:solidFill>
              <a:latin typeface="Calibri" panose="020F050202020403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A4D0B19F-D617-1DC1-0C14-0D2D910EA614}"/>
              </a:ext>
            </a:extLst>
          </p:cNvPr>
          <p:cNvPicPr>
            <a:picLocks noChangeAspect="1"/>
          </p:cNvPicPr>
          <p:nvPr/>
        </p:nvPicPr>
        <p:blipFill>
          <a:blip r:embed="rId3"/>
          <a:stretch>
            <a:fillRect/>
          </a:stretch>
        </p:blipFill>
        <p:spPr>
          <a:xfrm>
            <a:off x="7495577" y="4814696"/>
            <a:ext cx="2372994" cy="1417826"/>
          </a:xfrm>
          <a:prstGeom prst="rect">
            <a:avLst/>
          </a:prstGeom>
        </p:spPr>
      </p:pic>
      <p:pic>
        <p:nvPicPr>
          <p:cNvPr id="9" name="Picture 8">
            <a:extLst>
              <a:ext uri="{FF2B5EF4-FFF2-40B4-BE49-F238E27FC236}">
                <a16:creationId xmlns:a16="http://schemas.microsoft.com/office/drawing/2014/main" id="{BC79251C-ABAB-BB8F-49BD-67DCF869A3B0}"/>
              </a:ext>
            </a:extLst>
          </p:cNvPr>
          <p:cNvPicPr>
            <a:picLocks noChangeAspect="1"/>
          </p:cNvPicPr>
          <p:nvPr/>
        </p:nvPicPr>
        <p:blipFill>
          <a:blip r:embed="rId4"/>
          <a:stretch>
            <a:fillRect/>
          </a:stretch>
        </p:blipFill>
        <p:spPr>
          <a:xfrm>
            <a:off x="10279538" y="4740195"/>
            <a:ext cx="1771741" cy="1492327"/>
          </a:xfrm>
          <a:prstGeom prst="rect">
            <a:avLst/>
          </a:prstGeom>
        </p:spPr>
      </p:pic>
    </p:spTree>
    <p:extLst>
      <p:ext uri="{BB962C8B-B14F-4D97-AF65-F5344CB8AC3E}">
        <p14:creationId xmlns:p14="http://schemas.microsoft.com/office/powerpoint/2010/main" val="3510069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7663-97DA-7282-3CB5-742A4FD26CEA}"/>
              </a:ext>
            </a:extLst>
          </p:cNvPr>
          <p:cNvSpPr>
            <a:spLocks noGrp="1"/>
          </p:cNvSpPr>
          <p:nvPr>
            <p:ph type="title"/>
          </p:nvPr>
        </p:nvSpPr>
        <p:spPr/>
        <p:txBody>
          <a:bodyPr/>
          <a:lstStyle/>
          <a:p>
            <a:r>
              <a:rPr lang="en-GB" sz="5400" b="1" dirty="0">
                <a:solidFill>
                  <a:srgbClr val="00B0F0"/>
                </a:solidFill>
                <a:latin typeface="+mn-lt"/>
              </a:rPr>
              <a:t>Parenting Courses</a:t>
            </a:r>
          </a:p>
        </p:txBody>
      </p:sp>
      <p:sp>
        <p:nvSpPr>
          <p:cNvPr id="3" name="Content Placeholder 2">
            <a:extLst>
              <a:ext uri="{FF2B5EF4-FFF2-40B4-BE49-F238E27FC236}">
                <a16:creationId xmlns:a16="http://schemas.microsoft.com/office/drawing/2014/main" id="{49B8816D-B1EB-2C5D-7FCE-A908369BA5C0}"/>
              </a:ext>
            </a:extLst>
          </p:cNvPr>
          <p:cNvSpPr>
            <a:spLocks noGrp="1"/>
          </p:cNvSpPr>
          <p:nvPr>
            <p:ph idx="1"/>
          </p:nvPr>
        </p:nvSpPr>
        <p:spPr/>
        <p:txBody>
          <a:bodyPr>
            <a:normAutofit/>
          </a:bodyPr>
          <a:lstStyle/>
          <a:p>
            <a:pPr>
              <a:lnSpc>
                <a:spcPct val="107000"/>
              </a:lnSpc>
              <a:spcAft>
                <a:spcPts val="800"/>
              </a:spcAft>
            </a:pP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Targeted parenting courses are commissioned by Family and Health Services Commissioning through the Targeted Parenting Framework (TPF). They will meet the most common parenting needs in Hertfordshire and will be a key contributor to the overall package of support that a parent receives.</a:t>
            </a:r>
            <a:b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Parenting courses to be delivered as part of a wider package of intervention and not in isolation.</a:t>
            </a:r>
          </a:p>
          <a:p>
            <a:pPr>
              <a:lnSpc>
                <a:spcPct val="107000"/>
              </a:lnSpc>
              <a:spcAft>
                <a:spcPts val="800"/>
              </a:spcAft>
            </a:pP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Six providers have been commissioned through Family and Health Services Commissioning team:-</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ACA3E0E-C51C-49BC-36BD-F99DF7286C7A}"/>
              </a:ext>
            </a:extLst>
          </p:cNvPr>
          <p:cNvSpPr txBox="1"/>
          <p:nvPr/>
        </p:nvSpPr>
        <p:spPr>
          <a:xfrm>
            <a:off x="2801179" y="3560770"/>
            <a:ext cx="5108895" cy="2308324"/>
          </a:xfrm>
          <a:prstGeom prst="rect">
            <a:avLst/>
          </a:prstGeom>
          <a:noFill/>
        </p:spPr>
        <p:txBody>
          <a:bodyPr wrap="square" rtlCol="0">
            <a:spAutoFit/>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There is NO cost </a:t>
            </a:r>
            <a:r>
              <a:rPr lang="en-GB" sz="1800" dirty="0">
                <a:effectLst/>
                <a:latin typeface="Calibri" panose="020F0502020204030204" pitchFamily="34" charset="0"/>
                <a:ea typeface="Calibri" panose="020F0502020204030204" pitchFamily="34" charset="0"/>
                <a:cs typeface="Times New Roman" panose="02020603050405020304" pitchFamily="18" charset="0"/>
              </a:rPr>
              <a:t>families to attend. </a:t>
            </a:r>
          </a:p>
          <a:p>
            <a:endParaRPr lang="en-GB" b="1" dirty="0">
              <a:latin typeface="Calibri" panose="020F0502020204030204" pitchFamily="34" charset="0"/>
              <a:ea typeface="Calibri" panose="020F0502020204030204" pitchFamily="34" charset="0"/>
              <a:cs typeface="Times New Roman" panose="02020603050405020304" pitchFamily="18" charset="0"/>
            </a:endParaRPr>
          </a:p>
          <a:p>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Further information about workshops can be </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found on </a:t>
            </a:r>
            <a:r>
              <a:rPr lang="en-GB" sz="1800" b="1" dirty="0">
                <a:effectLst/>
                <a:latin typeface="Calibri" panose="020F0502020204030204" pitchFamily="34" charset="0"/>
                <a:ea typeface="Calibri" panose="020F0502020204030204" pitchFamily="34" charset="0"/>
                <a:cs typeface="Times New Roman" panose="02020603050405020304" pitchFamily="18" charset="0"/>
                <a:hlinkClick r:id="rId2"/>
              </a:rPr>
              <a:t>The SEND Local Offer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and </a:t>
            </a:r>
            <a:r>
              <a:rPr lang="en-GB" sz="1800" b="1" dirty="0">
                <a:effectLst/>
                <a:latin typeface="Calibri" panose="020F0502020204030204" pitchFamily="34" charset="0"/>
                <a:ea typeface="Calibri" panose="020F0502020204030204" pitchFamily="34" charset="0"/>
                <a:cs typeface="Times New Roman" panose="02020603050405020304" pitchFamily="18" charset="0"/>
                <a:hlinkClick r:id="rId3"/>
              </a:rPr>
              <a:t>Parenting directory</a:t>
            </a:r>
            <a:r>
              <a:rPr lang="en-GB" sz="1800" dirty="0">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dirty="0"/>
          </a:p>
          <a:p>
            <a:endParaRPr lang="en-GB" dirty="0"/>
          </a:p>
        </p:txBody>
      </p:sp>
      <p:sp>
        <p:nvSpPr>
          <p:cNvPr id="6" name="TextBox 5">
            <a:extLst>
              <a:ext uri="{FF2B5EF4-FFF2-40B4-BE49-F238E27FC236}">
                <a16:creationId xmlns:a16="http://schemas.microsoft.com/office/drawing/2014/main" id="{E72D5D89-C0A9-DF48-5445-0033D8835253}"/>
              </a:ext>
            </a:extLst>
          </p:cNvPr>
          <p:cNvSpPr txBox="1"/>
          <p:nvPr/>
        </p:nvSpPr>
        <p:spPr>
          <a:xfrm>
            <a:off x="390945" y="3566924"/>
            <a:ext cx="2100703" cy="2031325"/>
          </a:xfrm>
          <a:prstGeom prst="rect">
            <a:avLst/>
          </a:prstGeom>
          <a:noFill/>
        </p:spPr>
        <p:txBody>
          <a:bodyPr wrap="none" rtlCol="0">
            <a:spAutoFit/>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ADD-</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vance</a:t>
            </a: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Families in Focus</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Family Lives</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Families feeling safe</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SPACE</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Supporting links.</a:t>
            </a: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a:p>
            <a:endParaRPr lang="en-GB" dirty="0"/>
          </a:p>
        </p:txBody>
      </p:sp>
      <p:pic>
        <p:nvPicPr>
          <p:cNvPr id="8" name="Picture 7">
            <a:extLst>
              <a:ext uri="{FF2B5EF4-FFF2-40B4-BE49-F238E27FC236}">
                <a16:creationId xmlns:a16="http://schemas.microsoft.com/office/drawing/2014/main" id="{D466E332-5238-BF50-7013-E343E964EC05}"/>
              </a:ext>
            </a:extLst>
          </p:cNvPr>
          <p:cNvPicPr>
            <a:picLocks noChangeAspect="1"/>
          </p:cNvPicPr>
          <p:nvPr/>
        </p:nvPicPr>
        <p:blipFill>
          <a:blip r:embed="rId4"/>
          <a:stretch>
            <a:fillRect/>
          </a:stretch>
        </p:blipFill>
        <p:spPr>
          <a:xfrm>
            <a:off x="9027981" y="3652830"/>
            <a:ext cx="2597283" cy="2216264"/>
          </a:xfrm>
          <a:prstGeom prst="rect">
            <a:avLst/>
          </a:prstGeom>
        </p:spPr>
      </p:pic>
      <p:graphicFrame>
        <p:nvGraphicFramePr>
          <p:cNvPr id="5" name="Object 4">
            <a:extLst>
              <a:ext uri="{FF2B5EF4-FFF2-40B4-BE49-F238E27FC236}">
                <a16:creationId xmlns:a16="http://schemas.microsoft.com/office/drawing/2014/main" id="{A773A0BF-9798-8D0D-152C-11DC2076B98C}"/>
              </a:ext>
            </a:extLst>
          </p:cNvPr>
          <p:cNvGraphicFramePr>
            <a:graphicFrameLocks noChangeAspect="1"/>
          </p:cNvGraphicFramePr>
          <p:nvPr>
            <p:extLst>
              <p:ext uri="{D42A27DB-BD31-4B8C-83A1-F6EECF244321}">
                <p14:modId xmlns:p14="http://schemas.microsoft.com/office/powerpoint/2010/main" val="1737798830"/>
              </p:ext>
            </p:extLst>
          </p:nvPr>
        </p:nvGraphicFramePr>
        <p:xfrm>
          <a:off x="7136187" y="4780725"/>
          <a:ext cx="1853913" cy="1635048"/>
        </p:xfrm>
        <a:graphic>
          <a:graphicData uri="http://schemas.openxmlformats.org/presentationml/2006/ole">
            <mc:AlternateContent xmlns:mc="http://schemas.openxmlformats.org/markup-compatibility/2006">
              <mc:Choice xmlns:v="urn:schemas-microsoft-com:vml" Requires="v">
                <p:oleObj name="Acrobat Document" showAsIcon="1" r:id="rId5" imgW="914608" imgH="806335" progId="AcroExch.Document.DC">
                  <p:embed/>
                </p:oleObj>
              </mc:Choice>
              <mc:Fallback>
                <p:oleObj name="Acrobat Document" showAsIcon="1" r:id="rId5" imgW="914608" imgH="806335" progId="AcroExch.Document.DC">
                  <p:embed/>
                  <p:pic>
                    <p:nvPicPr>
                      <p:cNvPr id="5" name="Object 4">
                        <a:extLst>
                          <a:ext uri="{FF2B5EF4-FFF2-40B4-BE49-F238E27FC236}">
                            <a16:creationId xmlns:a16="http://schemas.microsoft.com/office/drawing/2014/main" id="{6E1ED31B-5E99-AF8A-3164-E5B332AB5103}"/>
                          </a:ext>
                        </a:extLst>
                      </p:cNvPr>
                      <p:cNvPicPr/>
                      <p:nvPr/>
                    </p:nvPicPr>
                    <p:blipFill>
                      <a:blip r:embed="rId6"/>
                      <a:stretch>
                        <a:fillRect/>
                      </a:stretch>
                    </p:blipFill>
                    <p:spPr>
                      <a:xfrm>
                        <a:off x="7136187" y="4780725"/>
                        <a:ext cx="1853913" cy="163504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9030F9C3-E351-D1D9-A2B0-91013E844DFC}"/>
              </a:ext>
            </a:extLst>
          </p:cNvPr>
          <p:cNvSpPr txBox="1"/>
          <p:nvPr/>
        </p:nvSpPr>
        <p:spPr>
          <a:xfrm>
            <a:off x="2837923" y="5504056"/>
            <a:ext cx="4261520" cy="646331"/>
          </a:xfrm>
          <a:prstGeom prst="rect">
            <a:avLst/>
          </a:prstGeom>
          <a:noFill/>
        </p:spPr>
        <p:txBody>
          <a:bodyPr wrap="square" rtlCol="0">
            <a:spAutoFit/>
          </a:bodyPr>
          <a:lstStyle/>
          <a:p>
            <a:r>
              <a:rPr lang="en-GB" b="1" dirty="0"/>
              <a:t>SWHP also have a handy PDF of parenting courses:-</a:t>
            </a:r>
          </a:p>
        </p:txBody>
      </p:sp>
    </p:spTree>
    <p:extLst>
      <p:ext uri="{BB962C8B-B14F-4D97-AF65-F5344CB8AC3E}">
        <p14:creationId xmlns:p14="http://schemas.microsoft.com/office/powerpoint/2010/main" val="2505135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DA4DF-7ACA-60DD-9A7A-556C5967231A}"/>
              </a:ext>
            </a:extLst>
          </p:cNvPr>
          <p:cNvSpPr>
            <a:spLocks noGrp="1"/>
          </p:cNvSpPr>
          <p:nvPr>
            <p:ph type="title"/>
          </p:nvPr>
        </p:nvSpPr>
        <p:spPr/>
        <p:txBody>
          <a:bodyPr/>
          <a:lstStyle/>
          <a:p>
            <a:r>
              <a:rPr lang="en-GB" dirty="0"/>
              <a:t>Male Role Model Programme </a:t>
            </a:r>
          </a:p>
        </p:txBody>
      </p:sp>
      <p:sp>
        <p:nvSpPr>
          <p:cNvPr id="3" name="Content Placeholder 2">
            <a:extLst>
              <a:ext uri="{FF2B5EF4-FFF2-40B4-BE49-F238E27FC236}">
                <a16:creationId xmlns:a16="http://schemas.microsoft.com/office/drawing/2014/main" id="{5C9F1129-9707-6ED1-7E96-9D1B37129493}"/>
              </a:ext>
            </a:extLst>
          </p:cNvPr>
          <p:cNvSpPr>
            <a:spLocks noGrp="1"/>
          </p:cNvSpPr>
          <p:nvPr>
            <p:ph idx="1"/>
          </p:nvPr>
        </p:nvSpPr>
        <p:spPr>
          <a:xfrm>
            <a:off x="265176" y="1406105"/>
            <a:ext cx="8119699" cy="3766492"/>
          </a:xfrm>
        </p:spPr>
        <p:txBody>
          <a:bodyPr>
            <a:normAutofit fontScale="92500" lnSpcReduction="20000"/>
          </a:bodyPr>
          <a:lstStyle/>
          <a:p>
            <a:pPr marL="0" indent="0">
              <a:buNone/>
            </a:pPr>
            <a:r>
              <a:rPr lang="en-GB" sz="2600" i="0" u="none" strike="noStrike" baseline="0" dirty="0">
                <a:solidFill>
                  <a:srgbClr val="000000"/>
                </a:solidFill>
              </a:rPr>
              <a:t>The MRP began online and face to face programmes in November 2024, exploring what a positive male role model looks like for children in today’s modern world.</a:t>
            </a:r>
          </a:p>
          <a:p>
            <a:endParaRPr lang="en-GB" sz="2600" dirty="0">
              <a:solidFill>
                <a:srgbClr val="000000"/>
              </a:solidFill>
            </a:endParaRPr>
          </a:p>
          <a:p>
            <a:r>
              <a:rPr lang="en-GB" sz="3000" b="1" i="0" u="none" strike="noStrike" baseline="0" dirty="0">
                <a:solidFill>
                  <a:schemeClr val="tx1"/>
                </a:solidFill>
              </a:rPr>
              <a:t>New dates</a:t>
            </a:r>
            <a:r>
              <a:rPr lang="en-GB" sz="2600" i="0" u="none" strike="noStrike" baseline="0" dirty="0">
                <a:solidFill>
                  <a:schemeClr val="tx1"/>
                </a:solidFill>
              </a:rPr>
              <a:t>: Online (from 6:30 - 8:00pm): </a:t>
            </a:r>
            <a:endParaRPr lang="en-GB" sz="2600" dirty="0">
              <a:solidFill>
                <a:schemeClr val="tx1"/>
              </a:solidFill>
            </a:endParaRPr>
          </a:p>
          <a:p>
            <a:r>
              <a:rPr lang="en-GB" sz="2600" i="0" u="none" strike="noStrike" baseline="0" dirty="0">
                <a:solidFill>
                  <a:schemeClr val="tx1"/>
                </a:solidFill>
              </a:rPr>
              <a:t>4th June – 16th July 2025 </a:t>
            </a:r>
            <a:endParaRPr lang="en-GB" sz="2600" dirty="0">
              <a:solidFill>
                <a:schemeClr val="tx1"/>
              </a:solidFill>
            </a:endParaRPr>
          </a:p>
          <a:p>
            <a:endParaRPr lang="en-GB" sz="2600" i="0" u="none" strike="noStrike" baseline="0" dirty="0">
              <a:solidFill>
                <a:schemeClr val="tx1"/>
              </a:solidFill>
            </a:endParaRPr>
          </a:p>
          <a:p>
            <a:r>
              <a:rPr lang="en-GB" sz="2600" i="0" u="none" strike="noStrike" baseline="0" dirty="0">
                <a:solidFill>
                  <a:schemeClr val="tx1"/>
                </a:solidFill>
              </a:rPr>
              <a:t>Face to Face (from 6:30pm – 8:00pm): </a:t>
            </a:r>
          </a:p>
          <a:p>
            <a:r>
              <a:rPr lang="en-GB" sz="2600" i="0" u="none" strike="noStrike" baseline="0" dirty="0">
                <a:solidFill>
                  <a:schemeClr val="tx1"/>
                </a:solidFill>
              </a:rPr>
              <a:t>8th October – 19th November 2025 </a:t>
            </a:r>
          </a:p>
          <a:p>
            <a:pPr marL="0" indent="0">
              <a:buNone/>
            </a:pPr>
            <a:endParaRPr lang="en-GB" dirty="0"/>
          </a:p>
        </p:txBody>
      </p:sp>
      <p:pic>
        <p:nvPicPr>
          <p:cNvPr id="5" name="Picture 4">
            <a:extLst>
              <a:ext uri="{FF2B5EF4-FFF2-40B4-BE49-F238E27FC236}">
                <a16:creationId xmlns:a16="http://schemas.microsoft.com/office/drawing/2014/main" id="{54F48CA6-61FC-5F5A-88BD-07C2812B5AE3}"/>
              </a:ext>
            </a:extLst>
          </p:cNvPr>
          <p:cNvPicPr>
            <a:picLocks noChangeAspect="1"/>
          </p:cNvPicPr>
          <p:nvPr/>
        </p:nvPicPr>
        <p:blipFill>
          <a:blip r:embed="rId2"/>
          <a:stretch>
            <a:fillRect/>
          </a:stretch>
        </p:blipFill>
        <p:spPr>
          <a:xfrm>
            <a:off x="8384875" y="1662959"/>
            <a:ext cx="3549168" cy="5060536"/>
          </a:xfrm>
          <a:prstGeom prst="rect">
            <a:avLst/>
          </a:prstGeom>
        </p:spPr>
      </p:pic>
      <p:pic>
        <p:nvPicPr>
          <p:cNvPr id="6" name="Picture 5">
            <a:extLst>
              <a:ext uri="{FF2B5EF4-FFF2-40B4-BE49-F238E27FC236}">
                <a16:creationId xmlns:a16="http://schemas.microsoft.com/office/drawing/2014/main" id="{8DE43597-FC21-A924-F106-E85972C7C55E}"/>
              </a:ext>
            </a:extLst>
          </p:cNvPr>
          <p:cNvPicPr>
            <a:picLocks noChangeAspect="1"/>
          </p:cNvPicPr>
          <p:nvPr/>
        </p:nvPicPr>
        <p:blipFill>
          <a:blip r:embed="rId3"/>
          <a:stretch>
            <a:fillRect/>
          </a:stretch>
        </p:blipFill>
        <p:spPr>
          <a:xfrm>
            <a:off x="5887581" y="4692874"/>
            <a:ext cx="1536079" cy="1488816"/>
          </a:xfrm>
          <a:prstGeom prst="rect">
            <a:avLst/>
          </a:prstGeom>
        </p:spPr>
      </p:pic>
      <p:sp>
        <p:nvSpPr>
          <p:cNvPr id="7" name="TextBox 6">
            <a:extLst>
              <a:ext uri="{FF2B5EF4-FFF2-40B4-BE49-F238E27FC236}">
                <a16:creationId xmlns:a16="http://schemas.microsoft.com/office/drawing/2014/main" id="{046973E0-9110-888C-8394-B2E540BD40A8}"/>
              </a:ext>
            </a:extLst>
          </p:cNvPr>
          <p:cNvSpPr txBox="1"/>
          <p:nvPr/>
        </p:nvSpPr>
        <p:spPr>
          <a:xfrm>
            <a:off x="5804899" y="3398830"/>
            <a:ext cx="1922430" cy="923330"/>
          </a:xfrm>
          <a:prstGeom prst="rect">
            <a:avLst/>
          </a:prstGeom>
          <a:noFill/>
        </p:spPr>
        <p:txBody>
          <a:bodyPr wrap="square" rtlCol="0">
            <a:spAutoFit/>
          </a:bodyPr>
          <a:lstStyle/>
          <a:p>
            <a:r>
              <a:rPr lang="en-GB" dirty="0"/>
              <a:t>Places can be booked via the QR code below:-</a:t>
            </a:r>
          </a:p>
        </p:txBody>
      </p:sp>
    </p:spTree>
    <p:extLst>
      <p:ext uri="{BB962C8B-B14F-4D97-AF65-F5344CB8AC3E}">
        <p14:creationId xmlns:p14="http://schemas.microsoft.com/office/powerpoint/2010/main" val="3903599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12671B-B52B-4B98-B52D-81D152E96B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0067682" y="5277677"/>
            <a:ext cx="2124460" cy="1584963"/>
          </a:xfrm>
          <a:prstGeom prst="rect">
            <a:avLst/>
          </a:prstGeom>
        </p:spPr>
      </p:pic>
      <p:pic>
        <p:nvPicPr>
          <p:cNvPr id="14" name="Picture 13">
            <a:extLst>
              <a:ext uri="{FF2B5EF4-FFF2-40B4-BE49-F238E27FC236}">
                <a16:creationId xmlns:a16="http://schemas.microsoft.com/office/drawing/2014/main" id="{24A32DD1-6DD4-BAB1-B543-EC541228CEB5}"/>
              </a:ext>
            </a:extLst>
          </p:cNvPr>
          <p:cNvPicPr>
            <a:picLocks noChangeAspect="1"/>
          </p:cNvPicPr>
          <p:nvPr/>
        </p:nvPicPr>
        <p:blipFill>
          <a:blip r:embed="rId3"/>
          <a:stretch>
            <a:fillRect/>
          </a:stretch>
        </p:blipFill>
        <p:spPr>
          <a:xfrm>
            <a:off x="7448814" y="1894579"/>
            <a:ext cx="3676946" cy="1250957"/>
          </a:xfrm>
          <a:prstGeom prst="rect">
            <a:avLst/>
          </a:prstGeom>
        </p:spPr>
      </p:pic>
      <p:sp>
        <p:nvSpPr>
          <p:cNvPr id="2" name="Title 1">
            <a:extLst>
              <a:ext uri="{FF2B5EF4-FFF2-40B4-BE49-F238E27FC236}">
                <a16:creationId xmlns:a16="http://schemas.microsoft.com/office/drawing/2014/main" id="{B6763C1E-44F8-4094-D0FB-DC6EB2E7DC23}"/>
              </a:ext>
            </a:extLst>
          </p:cNvPr>
          <p:cNvSpPr>
            <a:spLocks noGrp="1"/>
          </p:cNvSpPr>
          <p:nvPr>
            <p:ph type="title"/>
          </p:nvPr>
        </p:nvSpPr>
        <p:spPr/>
        <p:txBody>
          <a:bodyPr>
            <a:normAutofit/>
          </a:bodyPr>
          <a:lstStyle/>
          <a:p>
            <a:r>
              <a:rPr lang="en-GB" sz="5400" b="1" dirty="0">
                <a:solidFill>
                  <a:srgbClr val="00B0F0"/>
                </a:solidFill>
                <a:latin typeface="+mn-lt"/>
              </a:rPr>
              <a:t>Relationship Support</a:t>
            </a:r>
            <a:endParaRPr lang="en-GB" sz="5400" b="1" dirty="0">
              <a:solidFill>
                <a:srgbClr val="FF0000"/>
              </a:solidFill>
              <a:latin typeface="+mn-lt"/>
            </a:endParaRPr>
          </a:p>
        </p:txBody>
      </p:sp>
      <p:sp>
        <p:nvSpPr>
          <p:cNvPr id="6" name="Content Placeholder 5">
            <a:extLst>
              <a:ext uri="{FF2B5EF4-FFF2-40B4-BE49-F238E27FC236}">
                <a16:creationId xmlns:a16="http://schemas.microsoft.com/office/drawing/2014/main" id="{13EB033C-47CA-23F9-E067-BD464704585E}"/>
              </a:ext>
            </a:extLst>
          </p:cNvPr>
          <p:cNvSpPr>
            <a:spLocks noGrp="1"/>
          </p:cNvSpPr>
          <p:nvPr>
            <p:ph idx="1"/>
          </p:nvPr>
        </p:nvSpPr>
        <p:spPr/>
        <p:txBody>
          <a:bodyPr>
            <a:normAutofit/>
          </a:bodyPr>
          <a:lstStyle/>
          <a:p>
            <a:pPr algn="l"/>
            <a:r>
              <a:rPr lang="en-GB" b="1" i="0" dirty="0">
                <a:solidFill>
                  <a:srgbClr val="333333"/>
                </a:solidFill>
                <a:effectLst/>
                <a:latin typeface="Calibri" panose="020F0502020204030204" pitchFamily="34" charset="0"/>
              </a:rPr>
              <a:t>When working with families do you think about the quality of parental relationships?</a:t>
            </a:r>
          </a:p>
          <a:p>
            <a:pPr algn="l"/>
            <a:r>
              <a:rPr lang="en-GB" b="1" i="0" dirty="0">
                <a:solidFill>
                  <a:srgbClr val="333333"/>
                </a:solidFill>
                <a:effectLst/>
                <a:latin typeface="Calibri" panose="020F0502020204030204" pitchFamily="34" charset="0"/>
              </a:rPr>
              <a:t>Do you feel confident to ask questions about relationship quality?</a:t>
            </a:r>
          </a:p>
          <a:p>
            <a:pPr algn="l"/>
            <a:r>
              <a:rPr lang="en-GB" b="1" i="0" dirty="0">
                <a:solidFill>
                  <a:srgbClr val="333333"/>
                </a:solidFill>
                <a:effectLst/>
                <a:latin typeface="Calibri" panose="020F0502020204030204" pitchFamily="34" charset="0"/>
              </a:rPr>
              <a:t>Do you know where to go for relationship support?</a:t>
            </a:r>
          </a:p>
          <a:p>
            <a:pPr algn="l"/>
            <a:endParaRPr lang="en-GB" b="1" dirty="0">
              <a:solidFill>
                <a:srgbClr val="333333"/>
              </a:solidFill>
              <a:latin typeface="Calibri" panose="020F0502020204030204" pitchFamily="34" charset="0"/>
            </a:endParaRPr>
          </a:p>
          <a:p>
            <a:pPr algn="l"/>
            <a:r>
              <a:rPr lang="en-GB" dirty="0"/>
              <a:t>We have developed a </a:t>
            </a:r>
            <a:r>
              <a:rPr lang="en-GB" b="1" dirty="0">
                <a:hlinkClick r:id="rId4"/>
              </a:rPr>
              <a:t>webpage</a:t>
            </a:r>
            <a:r>
              <a:rPr lang="en-GB" dirty="0">
                <a:hlinkClick r:id="rId4"/>
              </a:rPr>
              <a:t> </a:t>
            </a:r>
            <a:r>
              <a:rPr lang="en-GB" dirty="0"/>
              <a:t>full of resources to support parents in conflict and a range of digital and group based courses:</a:t>
            </a:r>
          </a:p>
          <a:p>
            <a:pPr algn="l"/>
            <a:r>
              <a:rPr lang="en-GB" b="1" i="0" dirty="0">
                <a:solidFill>
                  <a:srgbClr val="333333"/>
                </a:solidFill>
                <a:effectLst/>
                <a:latin typeface="Calibri" panose="020F0502020204030204" pitchFamily="34" charset="0"/>
              </a:rPr>
              <a:t>	</a:t>
            </a:r>
          </a:p>
          <a:p>
            <a:endParaRPr lang="en-GB" dirty="0"/>
          </a:p>
        </p:txBody>
      </p:sp>
      <p:sp>
        <p:nvSpPr>
          <p:cNvPr id="7" name="TextBox 6">
            <a:extLst>
              <a:ext uri="{FF2B5EF4-FFF2-40B4-BE49-F238E27FC236}">
                <a16:creationId xmlns:a16="http://schemas.microsoft.com/office/drawing/2014/main" id="{A7AE4921-831E-A254-C4A6-B85DE56B947B}"/>
              </a:ext>
            </a:extLst>
          </p:cNvPr>
          <p:cNvSpPr txBox="1"/>
          <p:nvPr/>
        </p:nvSpPr>
        <p:spPr>
          <a:xfrm>
            <a:off x="1294697" y="4308842"/>
            <a:ext cx="3595817" cy="1200329"/>
          </a:xfrm>
          <a:prstGeom prst="rect">
            <a:avLst/>
          </a:prstGeom>
          <a:noFill/>
        </p:spPr>
        <p:txBody>
          <a:bodyPr wrap="square" rtlCol="0">
            <a:spAutoFit/>
          </a:bodyPr>
          <a:lstStyle/>
          <a:p>
            <a:pPr marL="285750" indent="-285750" algn="l">
              <a:buFont typeface="Arial" panose="020B0604020202020204" pitchFamily="34" charset="0"/>
              <a:buChar char="•"/>
            </a:pPr>
            <a:r>
              <a:rPr lang="en-GB" b="1" i="0" dirty="0">
                <a:solidFill>
                  <a:srgbClr val="333333"/>
                </a:solidFill>
                <a:effectLst/>
                <a:latin typeface="Calibri" panose="020F0502020204030204" pitchFamily="34" charset="0"/>
              </a:rPr>
              <a:t>Parenting when Separated</a:t>
            </a:r>
          </a:p>
          <a:p>
            <a:pPr marL="285750" indent="-285750" algn="l">
              <a:buFont typeface="Arial" panose="020B0604020202020204" pitchFamily="34" charset="0"/>
              <a:buChar char="•"/>
            </a:pPr>
            <a:r>
              <a:rPr lang="en-GB" b="1" i="0" dirty="0">
                <a:solidFill>
                  <a:srgbClr val="333333"/>
                </a:solidFill>
                <a:effectLst/>
                <a:latin typeface="Calibri" panose="020F0502020204030204" pitchFamily="34" charset="0"/>
              </a:rPr>
              <a:t>Parenting SEN children Through Separation</a:t>
            </a:r>
          </a:p>
          <a:p>
            <a:endParaRPr lang="en-GB" dirty="0"/>
          </a:p>
        </p:txBody>
      </p:sp>
      <p:sp>
        <p:nvSpPr>
          <p:cNvPr id="8" name="TextBox 7">
            <a:extLst>
              <a:ext uri="{FF2B5EF4-FFF2-40B4-BE49-F238E27FC236}">
                <a16:creationId xmlns:a16="http://schemas.microsoft.com/office/drawing/2014/main" id="{144FBA29-DAC3-4EAE-3D0C-EAA42F971090}"/>
              </a:ext>
            </a:extLst>
          </p:cNvPr>
          <p:cNvSpPr txBox="1"/>
          <p:nvPr/>
        </p:nvSpPr>
        <p:spPr>
          <a:xfrm>
            <a:off x="5920035" y="4201620"/>
            <a:ext cx="3595817" cy="1754326"/>
          </a:xfrm>
          <a:prstGeom prst="rect">
            <a:avLst/>
          </a:prstGeom>
          <a:noFill/>
        </p:spPr>
        <p:txBody>
          <a:bodyPr wrap="square" rtlCol="0">
            <a:spAutoFit/>
          </a:bodyPr>
          <a:lstStyle/>
          <a:p>
            <a:pPr marL="285750" indent="-285750" algn="l">
              <a:buFont typeface="Arial" panose="020B0604020202020204" pitchFamily="34" charset="0"/>
              <a:buChar char="•"/>
            </a:pPr>
            <a:r>
              <a:rPr lang="en-GB" b="1" i="0" dirty="0">
                <a:solidFill>
                  <a:srgbClr val="333333"/>
                </a:solidFill>
                <a:effectLst/>
                <a:latin typeface="Calibri" panose="020F0502020204030204" pitchFamily="34" charset="0"/>
              </a:rPr>
              <a:t>One Plus One Digital Interventions:-</a:t>
            </a:r>
          </a:p>
          <a:p>
            <a:pPr marL="742950" lvl="1" indent="-285750">
              <a:buFont typeface="Arial" panose="020B0604020202020204" pitchFamily="34" charset="0"/>
              <a:buChar char="•"/>
            </a:pPr>
            <a:r>
              <a:rPr lang="en-GB" dirty="0"/>
              <a:t>Arguing Better</a:t>
            </a:r>
            <a:endParaRPr lang="en-GB" dirty="0">
              <a:solidFill>
                <a:srgbClr val="333333"/>
              </a:solidFill>
              <a:latin typeface="Calibri" panose="020F0502020204030204" pitchFamily="34" charset="0"/>
            </a:endParaRPr>
          </a:p>
          <a:p>
            <a:pPr marL="742950" lvl="1" indent="-285750">
              <a:buFont typeface="Arial" panose="020B0604020202020204" pitchFamily="34" charset="0"/>
              <a:buChar char="•"/>
            </a:pPr>
            <a:r>
              <a:rPr lang="en-GB" dirty="0"/>
              <a:t>Me, You and Baby Too</a:t>
            </a:r>
            <a:endParaRPr lang="en-GB" dirty="0">
              <a:solidFill>
                <a:srgbClr val="333333"/>
              </a:solidFill>
              <a:latin typeface="Calibri" panose="020F0502020204030204" pitchFamily="34" charset="0"/>
            </a:endParaRPr>
          </a:p>
          <a:p>
            <a:pPr marL="742950" lvl="1" indent="-285750">
              <a:buFont typeface="Arial" panose="020B0604020202020204" pitchFamily="34" charset="0"/>
              <a:buChar char="•"/>
            </a:pPr>
            <a:r>
              <a:rPr lang="en-GB" dirty="0"/>
              <a:t>Getting It Right For Children</a:t>
            </a:r>
            <a:endParaRPr lang="en-GB" i="0" dirty="0">
              <a:solidFill>
                <a:srgbClr val="333333"/>
              </a:solidFill>
              <a:effectLst/>
              <a:latin typeface="Calibri" panose="020F0502020204030204" pitchFamily="34" charset="0"/>
            </a:endParaRPr>
          </a:p>
          <a:p>
            <a:endParaRPr lang="en-GB" dirty="0"/>
          </a:p>
        </p:txBody>
      </p:sp>
    </p:spTree>
    <p:extLst>
      <p:ext uri="{BB962C8B-B14F-4D97-AF65-F5344CB8AC3E}">
        <p14:creationId xmlns:p14="http://schemas.microsoft.com/office/powerpoint/2010/main" val="2427226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DF956-3470-2BA1-6D4D-D28AE13682E4}"/>
              </a:ext>
            </a:extLst>
          </p:cNvPr>
          <p:cNvSpPr>
            <a:spLocks noGrp="1"/>
          </p:cNvSpPr>
          <p:nvPr>
            <p:ph type="title"/>
          </p:nvPr>
        </p:nvSpPr>
        <p:spPr/>
        <p:txBody>
          <a:bodyPr>
            <a:noAutofit/>
          </a:bodyPr>
          <a:lstStyle/>
          <a:p>
            <a:r>
              <a:rPr lang="en-GB" sz="3600" dirty="0"/>
              <a:t>Introduction to the Local Offer webinars - April dates</a:t>
            </a:r>
          </a:p>
        </p:txBody>
      </p:sp>
      <p:pic>
        <p:nvPicPr>
          <p:cNvPr id="5" name="Content Placeholder 4">
            <a:extLst>
              <a:ext uri="{FF2B5EF4-FFF2-40B4-BE49-F238E27FC236}">
                <a16:creationId xmlns:a16="http://schemas.microsoft.com/office/drawing/2014/main" id="{F57B8669-F159-AA3B-0E8F-B699FACAF1C9}"/>
              </a:ext>
            </a:extLst>
          </p:cNvPr>
          <p:cNvPicPr>
            <a:picLocks noGrp="1" noChangeAspect="1"/>
          </p:cNvPicPr>
          <p:nvPr>
            <p:ph idx="1"/>
          </p:nvPr>
        </p:nvPicPr>
        <p:blipFill>
          <a:blip r:embed="rId2"/>
          <a:stretch>
            <a:fillRect/>
          </a:stretch>
        </p:blipFill>
        <p:spPr>
          <a:xfrm>
            <a:off x="9089238" y="2788899"/>
            <a:ext cx="2901524" cy="2440647"/>
          </a:xfrm>
        </p:spPr>
      </p:pic>
      <p:sp>
        <p:nvSpPr>
          <p:cNvPr id="3" name="TextBox 2">
            <a:extLst>
              <a:ext uri="{FF2B5EF4-FFF2-40B4-BE49-F238E27FC236}">
                <a16:creationId xmlns:a16="http://schemas.microsoft.com/office/drawing/2014/main" id="{DE3C20B7-922A-8E88-8105-E1E8ADFF565B}"/>
              </a:ext>
            </a:extLst>
          </p:cNvPr>
          <p:cNvSpPr txBox="1"/>
          <p:nvPr/>
        </p:nvSpPr>
        <p:spPr>
          <a:xfrm>
            <a:off x="431515" y="1458930"/>
            <a:ext cx="8907694" cy="4524315"/>
          </a:xfrm>
          <a:prstGeom prst="rect">
            <a:avLst/>
          </a:prstGeom>
          <a:noFill/>
        </p:spPr>
        <p:txBody>
          <a:bodyPr wrap="square" rtlCol="0">
            <a:spAutoFit/>
          </a:bodyPr>
          <a:lstStyle/>
          <a:p>
            <a:pPr algn="l"/>
            <a:r>
              <a:rPr lang="en-GB" b="0" i="0" dirty="0">
                <a:effectLst/>
                <a:latin typeface="Calibri" panose="020F0502020204030204" pitchFamily="34" charset="0"/>
              </a:rPr>
              <a:t>The Local Offer website lets parents, young people and professionals know what special educational needs and disabilities services are available in Hertfordshire, and who can access them. There is so much more than that, too.</a:t>
            </a:r>
          </a:p>
          <a:p>
            <a:pPr algn="l"/>
            <a:endParaRPr lang="en-GB" b="0" i="0" dirty="0">
              <a:effectLst/>
              <a:latin typeface="Calibri" panose="020F0502020204030204" pitchFamily="34" charset="0"/>
            </a:endParaRPr>
          </a:p>
          <a:p>
            <a:pPr algn="l"/>
            <a:r>
              <a:rPr lang="en-GB" b="0" i="0" dirty="0">
                <a:effectLst/>
                <a:latin typeface="Calibri" panose="020F0502020204030204" pitchFamily="34" charset="0"/>
              </a:rPr>
              <a:t>A friendly face from the Local Offer team will take you through what’s on the website and how you can use it to find the right services and support.</a:t>
            </a:r>
          </a:p>
          <a:p>
            <a:pPr algn="l"/>
            <a:r>
              <a:rPr lang="en-GB" b="0" i="1" u="none" strike="noStrike" dirty="0">
                <a:solidFill>
                  <a:srgbClr val="00A4D5"/>
                </a:solidFill>
                <a:effectLst/>
                <a:latin typeface="Calibri" panose="020F0502020204030204" pitchFamily="34" charset="0"/>
                <a:hlinkClick r:id="rId3"/>
              </a:rPr>
              <a:t>www.hertfordshire.gov.uk/localoffer</a:t>
            </a:r>
            <a:endParaRPr lang="en-GB" b="0" i="1" u="none" strike="noStrike" dirty="0">
              <a:solidFill>
                <a:srgbClr val="00A4D5"/>
              </a:solidFill>
              <a:effectLst/>
              <a:latin typeface="Calibri" panose="020F0502020204030204" pitchFamily="34" charset="0"/>
            </a:endParaRPr>
          </a:p>
          <a:p>
            <a:pPr algn="l"/>
            <a:endParaRPr lang="en-GB" b="0" i="0" dirty="0">
              <a:solidFill>
                <a:srgbClr val="333333"/>
              </a:solidFill>
              <a:effectLst/>
              <a:latin typeface="Calibri" panose="020F0502020204030204" pitchFamily="34" charset="0"/>
            </a:endParaRPr>
          </a:p>
          <a:p>
            <a:pPr algn="l"/>
            <a:r>
              <a:rPr lang="en-GB" b="1" i="0" dirty="0">
                <a:solidFill>
                  <a:srgbClr val="333333"/>
                </a:solidFill>
                <a:effectLst/>
                <a:latin typeface="Calibri" panose="020F0502020204030204" pitchFamily="34" charset="0"/>
              </a:rPr>
              <a:t>(For professionals)  Wednesday 23 April 11am – 12pm  </a:t>
            </a:r>
            <a:r>
              <a:rPr lang="en-GB" b="1" i="0" u="none" strike="noStrike" dirty="0">
                <a:solidFill>
                  <a:srgbClr val="00A4D5"/>
                </a:solidFill>
                <a:effectLst/>
                <a:latin typeface="Calibri" panose="020F0502020204030204" pitchFamily="34" charset="0"/>
                <a:hlinkClick r:id="rId4"/>
              </a:rPr>
              <a:t>Join the meeting</a:t>
            </a:r>
            <a:endParaRPr lang="en-GB" b="0" i="0" dirty="0">
              <a:solidFill>
                <a:srgbClr val="333333"/>
              </a:solidFill>
              <a:effectLst/>
              <a:latin typeface="Calibri" panose="020F0502020204030204" pitchFamily="34" charset="0"/>
            </a:endParaRPr>
          </a:p>
          <a:p>
            <a:pPr algn="l"/>
            <a:r>
              <a:rPr lang="en-GB" b="1" i="0" dirty="0">
                <a:solidFill>
                  <a:srgbClr val="333333"/>
                </a:solidFill>
                <a:effectLst/>
                <a:latin typeface="Calibri" panose="020F0502020204030204" pitchFamily="34" charset="0"/>
              </a:rPr>
              <a:t>(For professionals)  Tuesday 29 April 2pm - 3pm </a:t>
            </a:r>
            <a:r>
              <a:rPr lang="en-GB" b="1" i="0" u="sng" dirty="0">
                <a:solidFill>
                  <a:srgbClr val="00A4D5"/>
                </a:solidFill>
                <a:effectLst/>
                <a:latin typeface="Calibri" panose="020F0502020204030204" pitchFamily="34" charset="0"/>
                <a:hlinkClick r:id="rId5"/>
              </a:rPr>
              <a:t>Join the meeting</a:t>
            </a:r>
            <a:endParaRPr lang="en-GB" b="0" i="0" dirty="0">
              <a:solidFill>
                <a:srgbClr val="333333"/>
              </a:solidFill>
              <a:effectLst/>
              <a:latin typeface="Calibri" panose="020F0502020204030204" pitchFamily="34" charset="0"/>
            </a:endParaRPr>
          </a:p>
          <a:p>
            <a:pPr algn="l"/>
            <a:r>
              <a:rPr lang="en-GB" b="1" i="0" dirty="0">
                <a:solidFill>
                  <a:srgbClr val="333333"/>
                </a:solidFill>
                <a:effectLst/>
                <a:latin typeface="Calibri" panose="020F0502020204030204" pitchFamily="34" charset="0"/>
              </a:rPr>
              <a:t>(for professionals AND parent carers)  Tuesday 29 April 8pm - 9pm </a:t>
            </a:r>
            <a:r>
              <a:rPr lang="en-GB" b="1" i="0" u="none" strike="noStrike" dirty="0">
                <a:solidFill>
                  <a:srgbClr val="00A4D5"/>
                </a:solidFill>
                <a:effectLst/>
                <a:latin typeface="Calibri" panose="020F0502020204030204" pitchFamily="34" charset="0"/>
                <a:hlinkClick r:id="rId6"/>
              </a:rPr>
              <a:t>Register to join this webinar</a:t>
            </a:r>
            <a:endParaRPr lang="en-GB" b="0" i="0" dirty="0">
              <a:solidFill>
                <a:srgbClr val="333333"/>
              </a:solidFill>
              <a:effectLst/>
              <a:latin typeface="Calibri" panose="020F0502020204030204" pitchFamily="34" charset="0"/>
            </a:endParaRPr>
          </a:p>
          <a:p>
            <a:pPr algn="l"/>
            <a:endParaRPr lang="en-GB" b="0" i="1" dirty="0">
              <a:solidFill>
                <a:srgbClr val="333333"/>
              </a:solidFill>
              <a:effectLst/>
              <a:latin typeface="Calibri" panose="020F0502020204030204" pitchFamily="34" charset="0"/>
            </a:endParaRPr>
          </a:p>
          <a:p>
            <a:pPr algn="l"/>
            <a:r>
              <a:rPr lang="en-GB" b="0" i="1" dirty="0">
                <a:solidFill>
                  <a:srgbClr val="333333"/>
                </a:solidFill>
                <a:effectLst/>
                <a:latin typeface="Calibri" panose="020F0502020204030204" pitchFamily="34" charset="0"/>
              </a:rPr>
              <a:t>A quick note: The Local Offer website is different to Short Breaks (SBLO). We won’t be going into detail about SBLO.</a:t>
            </a:r>
            <a:endParaRPr lang="en-GB" b="0" i="0" dirty="0">
              <a:solidFill>
                <a:srgbClr val="333333"/>
              </a:solidFill>
              <a:effectLst/>
              <a:latin typeface="Calibri" panose="020F0502020204030204" pitchFamily="34" charset="0"/>
            </a:endParaRPr>
          </a:p>
          <a:p>
            <a:endParaRPr lang="en-GB" dirty="0"/>
          </a:p>
        </p:txBody>
      </p:sp>
    </p:spTree>
    <p:extLst>
      <p:ext uri="{BB962C8B-B14F-4D97-AF65-F5344CB8AC3E}">
        <p14:creationId xmlns:p14="http://schemas.microsoft.com/office/powerpoint/2010/main" val="590513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7CF63-BBE8-3277-7670-1657118861BC}"/>
              </a:ext>
            </a:extLst>
          </p:cNvPr>
          <p:cNvSpPr>
            <a:spLocks noGrp="1"/>
          </p:cNvSpPr>
          <p:nvPr>
            <p:ph type="title"/>
          </p:nvPr>
        </p:nvSpPr>
        <p:spPr/>
        <p:txBody>
          <a:bodyPr>
            <a:normAutofit/>
          </a:bodyPr>
          <a:lstStyle/>
          <a:p>
            <a:pPr algn="l"/>
            <a:r>
              <a:rPr lang="en-GB" dirty="0" err="1"/>
              <a:t>Beezee</a:t>
            </a:r>
            <a:r>
              <a:rPr lang="en-GB" dirty="0"/>
              <a:t> Upcoming Programmes </a:t>
            </a:r>
            <a:endParaRPr lang="en-GB" b="1" i="0" dirty="0">
              <a:effectLst/>
              <a:latin typeface="Calibri" panose="020F0502020204030204" pitchFamily="34" charset="0"/>
            </a:endParaRPr>
          </a:p>
        </p:txBody>
      </p:sp>
      <p:sp>
        <p:nvSpPr>
          <p:cNvPr id="3" name="Content Placeholder 2">
            <a:extLst>
              <a:ext uri="{FF2B5EF4-FFF2-40B4-BE49-F238E27FC236}">
                <a16:creationId xmlns:a16="http://schemas.microsoft.com/office/drawing/2014/main" id="{D7B1D24C-F4F5-982D-61A2-41F78FC1ED3C}"/>
              </a:ext>
            </a:extLst>
          </p:cNvPr>
          <p:cNvSpPr>
            <a:spLocks noGrp="1"/>
          </p:cNvSpPr>
          <p:nvPr>
            <p:ph idx="1"/>
          </p:nvPr>
        </p:nvSpPr>
        <p:spPr>
          <a:xfrm>
            <a:off x="265176" y="1580557"/>
            <a:ext cx="8180084" cy="4682219"/>
          </a:xfrm>
        </p:spPr>
        <p:txBody>
          <a:bodyPr>
            <a:normAutofit/>
          </a:bodyPr>
          <a:lstStyle/>
          <a:p>
            <a:pPr>
              <a:buFont typeface="Arial" panose="020B0604020202020204" pitchFamily="34" charset="0"/>
              <a:buChar char="•"/>
            </a:pPr>
            <a:r>
              <a:rPr lang="en-GB" u="sng" dirty="0" err="1">
                <a:solidFill>
                  <a:srgbClr val="0000FF"/>
                </a:solidFill>
                <a:effectLst/>
                <a:ea typeface="Calibri" panose="020F0502020204030204" pitchFamily="34" charset="0"/>
                <a:cs typeface="Calibri" panose="020F0502020204030204" pitchFamily="34" charset="0"/>
                <a:hlinkClick r:id="rId2"/>
              </a:rPr>
              <a:t>Beezee</a:t>
            </a:r>
            <a:r>
              <a:rPr lang="en-GB" u="sng" dirty="0">
                <a:solidFill>
                  <a:srgbClr val="0000FF"/>
                </a:solidFill>
                <a:effectLst/>
                <a:ea typeface="Calibri" panose="020F0502020204030204" pitchFamily="34" charset="0"/>
                <a:cs typeface="Calibri" panose="020F0502020204030204" pitchFamily="34" charset="0"/>
                <a:hlinkClick r:id="rId2"/>
              </a:rPr>
              <a:t> Families programme</a:t>
            </a:r>
            <a:r>
              <a:rPr lang="en-GB" dirty="0">
                <a:solidFill>
                  <a:srgbClr val="000000"/>
                </a:solidFill>
                <a:effectLst/>
                <a:ea typeface="Calibri" panose="020F0502020204030204" pitchFamily="34" charset="0"/>
                <a:cs typeface="Calibri" panose="020F0502020204030204" pitchFamily="34" charset="0"/>
              </a:rPr>
              <a:t> - a FREE 12-week heathy lifestyle programme that helps families across Hertfordshire discover the power of small changes together. This will be ran in </a:t>
            </a:r>
            <a:r>
              <a:rPr lang="en-GB" b="1" dirty="0">
                <a:solidFill>
                  <a:srgbClr val="000000"/>
                </a:solidFill>
                <a:effectLst/>
                <a:ea typeface="Calibri" panose="020F0502020204030204" pitchFamily="34" charset="0"/>
                <a:cs typeface="Calibri" panose="020F0502020204030204" pitchFamily="34" charset="0"/>
              </a:rPr>
              <a:t>6 locations</a:t>
            </a:r>
            <a:r>
              <a:rPr lang="en-GB" dirty="0">
                <a:solidFill>
                  <a:srgbClr val="000000"/>
                </a:solidFill>
                <a:effectLst/>
                <a:ea typeface="Calibri" panose="020F0502020204030204" pitchFamily="34" charset="0"/>
                <a:cs typeface="Calibri" panose="020F0502020204030204" pitchFamily="34" charset="0"/>
              </a:rPr>
              <a:t> across Hertfordshire, starting week commencing </a:t>
            </a:r>
            <a:r>
              <a:rPr lang="en-GB" b="1" dirty="0">
                <a:solidFill>
                  <a:srgbClr val="000000"/>
                </a:solidFill>
                <a:effectLst/>
                <a:ea typeface="Calibri" panose="020F0502020204030204" pitchFamily="34" charset="0"/>
                <a:cs typeface="Calibri" panose="020F0502020204030204" pitchFamily="34" charset="0"/>
              </a:rPr>
              <a:t>28th April 2025. </a:t>
            </a:r>
          </a:p>
          <a:p>
            <a:pPr>
              <a:buFont typeface="Arial" panose="020B0604020202020204" pitchFamily="34" charset="0"/>
              <a:buChar char="•"/>
            </a:pPr>
            <a:r>
              <a:rPr lang="en-GB" u="sng" dirty="0" err="1">
                <a:solidFill>
                  <a:srgbClr val="0000FF"/>
                </a:solidFill>
                <a:effectLst/>
                <a:ea typeface="Calibri" panose="020F0502020204030204" pitchFamily="34" charset="0"/>
                <a:cs typeface="Calibri" panose="020F0502020204030204" pitchFamily="34" charset="0"/>
                <a:hlinkClick r:id="rId3"/>
              </a:rPr>
              <a:t>Beezee</a:t>
            </a:r>
            <a:r>
              <a:rPr lang="en-GB" u="sng" dirty="0">
                <a:solidFill>
                  <a:srgbClr val="0000FF"/>
                </a:solidFill>
                <a:effectLst/>
                <a:ea typeface="Calibri" panose="020F0502020204030204" pitchFamily="34" charset="0"/>
                <a:cs typeface="Calibri" panose="020F0502020204030204" pitchFamily="34" charset="0"/>
                <a:hlinkClick r:id="rId3"/>
              </a:rPr>
              <a:t> Families LIVE</a:t>
            </a:r>
            <a:r>
              <a:rPr lang="en-GB" dirty="0">
                <a:solidFill>
                  <a:srgbClr val="000000"/>
                </a:solidFill>
                <a:effectLst/>
                <a:ea typeface="Calibri" panose="020F0502020204030204" pitchFamily="34" charset="0"/>
                <a:cs typeface="Calibri" panose="020F0502020204030204" pitchFamily="34" charset="0"/>
              </a:rPr>
              <a:t> - online group programmes if you cannot make in person. </a:t>
            </a:r>
          </a:p>
          <a:p>
            <a:pPr>
              <a:buFont typeface="Arial" panose="020B0604020202020204" pitchFamily="34" charset="0"/>
              <a:buChar char="•"/>
            </a:pPr>
            <a:r>
              <a:rPr lang="en-GB" u="sng" dirty="0" err="1">
                <a:solidFill>
                  <a:srgbClr val="0000FF"/>
                </a:solidFill>
                <a:effectLst/>
                <a:ea typeface="Calibri" panose="020F0502020204030204" pitchFamily="34" charset="0"/>
                <a:cs typeface="Calibri" panose="020F0502020204030204" pitchFamily="34" charset="0"/>
                <a:hlinkClick r:id="rId4"/>
              </a:rPr>
              <a:t>Beezee</a:t>
            </a:r>
            <a:r>
              <a:rPr lang="en-GB" u="sng" dirty="0">
                <a:solidFill>
                  <a:srgbClr val="0000FF"/>
                </a:solidFill>
                <a:effectLst/>
                <a:ea typeface="Calibri" panose="020F0502020204030204" pitchFamily="34" charset="0"/>
                <a:cs typeface="Calibri" panose="020F0502020204030204" pitchFamily="34" charset="0"/>
                <a:hlinkClick r:id="rId4"/>
              </a:rPr>
              <a:t> Families 1:1</a:t>
            </a:r>
            <a:r>
              <a:rPr lang="en-GB" dirty="0">
                <a:solidFill>
                  <a:srgbClr val="000000"/>
                </a:solidFill>
                <a:effectLst/>
                <a:ea typeface="Calibri" panose="020F0502020204030204" pitchFamily="34" charset="0"/>
                <a:cs typeface="Calibri" panose="020F0502020204030204" pitchFamily="34" charset="0"/>
              </a:rPr>
              <a:t> – all year-round intervention continues. </a:t>
            </a:r>
          </a:p>
          <a:p>
            <a:pPr>
              <a:buFont typeface="Arial" panose="020B0604020202020204" pitchFamily="34" charset="0"/>
              <a:buChar char="•"/>
            </a:pPr>
            <a:r>
              <a:rPr lang="en-GB" u="sng" dirty="0">
                <a:solidFill>
                  <a:srgbClr val="0000FF"/>
                </a:solidFill>
                <a:effectLst/>
                <a:ea typeface="Calibri" panose="020F0502020204030204" pitchFamily="34" charset="0"/>
                <a:cs typeface="Calibri" panose="020F0502020204030204" pitchFamily="34" charset="0"/>
                <a:hlinkClick r:id="rId5"/>
              </a:rPr>
              <a:t>FREE </a:t>
            </a:r>
            <a:r>
              <a:rPr lang="en-GB" u="sng" dirty="0" err="1">
                <a:solidFill>
                  <a:srgbClr val="0000FF"/>
                </a:solidFill>
                <a:effectLst/>
                <a:ea typeface="Calibri" panose="020F0502020204030204" pitchFamily="34" charset="0"/>
                <a:cs typeface="Calibri" panose="020F0502020204030204" pitchFamily="34" charset="0"/>
                <a:hlinkClick r:id="rId5"/>
              </a:rPr>
              <a:t>Beezee</a:t>
            </a:r>
            <a:r>
              <a:rPr lang="en-GB" u="sng" dirty="0">
                <a:solidFill>
                  <a:srgbClr val="0000FF"/>
                </a:solidFill>
                <a:effectLst/>
                <a:ea typeface="Calibri" panose="020F0502020204030204" pitchFamily="34" charset="0"/>
                <a:cs typeface="Calibri" panose="020F0502020204030204" pitchFamily="34" charset="0"/>
                <a:hlinkClick r:id="rId5"/>
              </a:rPr>
              <a:t> Youth teens wellbeing </a:t>
            </a:r>
            <a:r>
              <a:rPr lang="en-GB" dirty="0">
                <a:solidFill>
                  <a:srgbClr val="000000"/>
                </a:solidFill>
                <a:effectLst/>
                <a:ea typeface="Calibri" panose="020F0502020204030204" pitchFamily="34" charset="0"/>
                <a:cs typeface="Calibri" panose="020F0502020204030204" pitchFamily="34" charset="0"/>
              </a:rPr>
              <a:t>programme – Running online on Wednesdays FROM 6pm until 7pm for 8 weeks, starting 21st May 2025. </a:t>
            </a:r>
            <a:endParaRPr lang="en-GB" dirty="0"/>
          </a:p>
          <a:p>
            <a:pPr>
              <a:buFont typeface="Arial" panose="020B0604020202020204" pitchFamily="34" charset="0"/>
              <a:buChar char="•"/>
            </a:pPr>
            <a:r>
              <a:rPr lang="en-GB" u="sng" dirty="0">
                <a:solidFill>
                  <a:srgbClr val="0000FF"/>
                </a:solidFill>
                <a:effectLst/>
                <a:ea typeface="Calibri" panose="020F0502020204030204" pitchFamily="34" charset="0"/>
                <a:cs typeface="Calibri" panose="020F0502020204030204" pitchFamily="34" charset="0"/>
                <a:hlinkClick r:id="rId6"/>
              </a:rPr>
              <a:t>HENRY 0-5s parenting support</a:t>
            </a:r>
            <a:r>
              <a:rPr lang="en-GB" dirty="0">
                <a:solidFill>
                  <a:srgbClr val="000000"/>
                </a:solidFill>
                <a:effectLst/>
                <a:ea typeface="Calibri" panose="020F0502020204030204" pitchFamily="34" charset="0"/>
                <a:cs typeface="Calibri" panose="020F0502020204030204" pitchFamily="34" charset="0"/>
              </a:rPr>
              <a:t> – sign-ups are open, and the programme will begin in May 2025</a:t>
            </a:r>
            <a:endParaRPr lang="en-GB" dirty="0"/>
          </a:p>
        </p:txBody>
      </p:sp>
      <p:pic>
        <p:nvPicPr>
          <p:cNvPr id="6" name="Picture 5">
            <a:extLst>
              <a:ext uri="{FF2B5EF4-FFF2-40B4-BE49-F238E27FC236}">
                <a16:creationId xmlns:a16="http://schemas.microsoft.com/office/drawing/2014/main" id="{9B3ADD01-1DB2-27B6-D340-67635A5086CF}"/>
              </a:ext>
            </a:extLst>
          </p:cNvPr>
          <p:cNvPicPr>
            <a:picLocks noChangeAspect="1"/>
          </p:cNvPicPr>
          <p:nvPr/>
        </p:nvPicPr>
        <p:blipFill>
          <a:blip r:embed="rId7"/>
          <a:stretch>
            <a:fillRect/>
          </a:stretch>
        </p:blipFill>
        <p:spPr>
          <a:xfrm>
            <a:off x="9119132" y="1699495"/>
            <a:ext cx="2521180" cy="1729505"/>
          </a:xfrm>
          <a:prstGeom prst="rect">
            <a:avLst/>
          </a:prstGeom>
        </p:spPr>
      </p:pic>
      <p:graphicFrame>
        <p:nvGraphicFramePr>
          <p:cNvPr id="5" name="Object 4">
            <a:extLst>
              <a:ext uri="{FF2B5EF4-FFF2-40B4-BE49-F238E27FC236}">
                <a16:creationId xmlns:a16="http://schemas.microsoft.com/office/drawing/2014/main" id="{B00A9D40-BC97-5FE1-8040-272ED783E3CC}"/>
              </a:ext>
            </a:extLst>
          </p:cNvPr>
          <p:cNvGraphicFramePr>
            <a:graphicFrameLocks noChangeAspect="1"/>
          </p:cNvGraphicFramePr>
          <p:nvPr>
            <p:extLst>
              <p:ext uri="{D42A27DB-BD31-4B8C-83A1-F6EECF244321}">
                <p14:modId xmlns:p14="http://schemas.microsoft.com/office/powerpoint/2010/main" val="2208289434"/>
              </p:ext>
            </p:extLst>
          </p:nvPr>
        </p:nvGraphicFramePr>
        <p:xfrm>
          <a:off x="7035988" y="5307138"/>
          <a:ext cx="1409272" cy="1242900"/>
        </p:xfrm>
        <a:graphic>
          <a:graphicData uri="http://schemas.openxmlformats.org/presentationml/2006/ole">
            <mc:AlternateContent xmlns:mc="http://schemas.openxmlformats.org/markup-compatibility/2006">
              <mc:Choice xmlns:v="urn:schemas-microsoft-com:vml" Requires="v">
                <p:oleObj name="Acrobat Document" showAsIcon="1" r:id="rId8" imgW="914608" imgH="806335" progId="AcroExch.Document.DC">
                  <p:embed/>
                </p:oleObj>
              </mc:Choice>
              <mc:Fallback>
                <p:oleObj name="Acrobat Document" showAsIcon="1" r:id="rId8" imgW="914608" imgH="806335" progId="AcroExch.Document.DC">
                  <p:embed/>
                  <p:pic>
                    <p:nvPicPr>
                      <p:cNvPr id="0" name=""/>
                      <p:cNvPicPr/>
                      <p:nvPr/>
                    </p:nvPicPr>
                    <p:blipFill>
                      <a:blip r:embed="rId9"/>
                      <a:stretch>
                        <a:fillRect/>
                      </a:stretch>
                    </p:blipFill>
                    <p:spPr>
                      <a:xfrm>
                        <a:off x="7035988" y="5307138"/>
                        <a:ext cx="1409272" cy="12429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B544B06-980D-D4CA-23AB-567961B64AE6}"/>
              </a:ext>
            </a:extLst>
          </p:cNvPr>
          <p:cNvGraphicFramePr>
            <a:graphicFrameLocks noChangeAspect="1"/>
          </p:cNvGraphicFramePr>
          <p:nvPr>
            <p:extLst>
              <p:ext uri="{D42A27DB-BD31-4B8C-83A1-F6EECF244321}">
                <p14:modId xmlns:p14="http://schemas.microsoft.com/office/powerpoint/2010/main" val="1450482887"/>
              </p:ext>
            </p:extLst>
          </p:nvPr>
        </p:nvGraphicFramePr>
        <p:xfrm>
          <a:off x="5725021" y="5350488"/>
          <a:ext cx="1310967" cy="1156200"/>
        </p:xfrm>
        <a:graphic>
          <a:graphicData uri="http://schemas.openxmlformats.org/presentationml/2006/ole">
            <mc:AlternateContent xmlns:mc="http://schemas.openxmlformats.org/markup-compatibility/2006">
              <mc:Choice xmlns:v="urn:schemas-microsoft-com:vml" Requires="v">
                <p:oleObj name="Acrobat Document" showAsIcon="1" r:id="rId10" imgW="914608" imgH="806335" progId="AcroExch.Document.DC">
                  <p:embed/>
                </p:oleObj>
              </mc:Choice>
              <mc:Fallback>
                <p:oleObj name="Acrobat Document" showAsIcon="1" r:id="rId10" imgW="914608" imgH="806335" progId="AcroExch.Document.DC">
                  <p:embed/>
                  <p:pic>
                    <p:nvPicPr>
                      <p:cNvPr id="0" name=""/>
                      <p:cNvPicPr/>
                      <p:nvPr/>
                    </p:nvPicPr>
                    <p:blipFill>
                      <a:blip r:embed="rId11"/>
                      <a:stretch>
                        <a:fillRect/>
                      </a:stretch>
                    </p:blipFill>
                    <p:spPr>
                      <a:xfrm>
                        <a:off x="5725021" y="5350488"/>
                        <a:ext cx="1310967" cy="11562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DF69600-3E53-D001-20A6-58F13991419B}"/>
              </a:ext>
            </a:extLst>
          </p:cNvPr>
          <p:cNvGraphicFramePr>
            <a:graphicFrameLocks noChangeAspect="1"/>
          </p:cNvGraphicFramePr>
          <p:nvPr>
            <p:extLst>
              <p:ext uri="{D42A27DB-BD31-4B8C-83A1-F6EECF244321}">
                <p14:modId xmlns:p14="http://schemas.microsoft.com/office/powerpoint/2010/main" val="1503999149"/>
              </p:ext>
            </p:extLst>
          </p:nvPr>
        </p:nvGraphicFramePr>
        <p:xfrm>
          <a:off x="4258315" y="5392602"/>
          <a:ext cx="1263216" cy="1114086"/>
        </p:xfrm>
        <a:graphic>
          <a:graphicData uri="http://schemas.openxmlformats.org/presentationml/2006/ole">
            <mc:AlternateContent xmlns:mc="http://schemas.openxmlformats.org/markup-compatibility/2006">
              <mc:Choice xmlns:v="urn:schemas-microsoft-com:vml" Requires="v">
                <p:oleObj name="Acrobat Document" showAsIcon="1" r:id="rId12" imgW="914608" imgH="806335" progId="AcroExch.Document.DC">
                  <p:embed/>
                </p:oleObj>
              </mc:Choice>
              <mc:Fallback>
                <p:oleObj name="Acrobat Document" showAsIcon="1" r:id="rId12" imgW="914608" imgH="806335" progId="AcroExch.Document.DC">
                  <p:embed/>
                  <p:pic>
                    <p:nvPicPr>
                      <p:cNvPr id="0" name=""/>
                      <p:cNvPicPr/>
                      <p:nvPr/>
                    </p:nvPicPr>
                    <p:blipFill>
                      <a:blip r:embed="rId13"/>
                      <a:stretch>
                        <a:fillRect/>
                      </a:stretch>
                    </p:blipFill>
                    <p:spPr>
                      <a:xfrm>
                        <a:off x="4258315" y="5392602"/>
                        <a:ext cx="1263216" cy="1114086"/>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07AEBAA4-E4D8-0F41-AC0E-08ED4954FC85}"/>
              </a:ext>
            </a:extLst>
          </p:cNvPr>
          <p:cNvPicPr>
            <a:picLocks noChangeAspect="1"/>
          </p:cNvPicPr>
          <p:nvPr/>
        </p:nvPicPr>
        <p:blipFill>
          <a:blip r:embed="rId14"/>
          <a:stretch>
            <a:fillRect/>
          </a:stretch>
        </p:blipFill>
        <p:spPr>
          <a:xfrm>
            <a:off x="9224532" y="3654908"/>
            <a:ext cx="2310379" cy="1652230"/>
          </a:xfrm>
          <a:prstGeom prst="rect">
            <a:avLst/>
          </a:prstGeom>
        </p:spPr>
      </p:pic>
    </p:spTree>
    <p:extLst>
      <p:ext uri="{BB962C8B-B14F-4D97-AF65-F5344CB8AC3E}">
        <p14:creationId xmlns:p14="http://schemas.microsoft.com/office/powerpoint/2010/main" val="1370165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D5EFE-08D6-B3F5-9DE2-1D889399FE59}"/>
              </a:ext>
            </a:extLst>
          </p:cNvPr>
          <p:cNvSpPr>
            <a:spLocks noGrp="1"/>
          </p:cNvSpPr>
          <p:nvPr>
            <p:ph type="title"/>
          </p:nvPr>
        </p:nvSpPr>
        <p:spPr/>
        <p:txBody>
          <a:bodyPr>
            <a:noAutofit/>
          </a:bodyPr>
          <a:lstStyle/>
          <a:p>
            <a:r>
              <a:rPr lang="en-GB" dirty="0"/>
              <a:t>Free Professionals Training</a:t>
            </a:r>
          </a:p>
        </p:txBody>
      </p:sp>
      <p:sp>
        <p:nvSpPr>
          <p:cNvPr id="3" name="Content Placeholder 2">
            <a:extLst>
              <a:ext uri="{FF2B5EF4-FFF2-40B4-BE49-F238E27FC236}">
                <a16:creationId xmlns:a16="http://schemas.microsoft.com/office/drawing/2014/main" id="{550A928C-4088-9EB6-EABB-9CA76B7AAC84}"/>
              </a:ext>
            </a:extLst>
          </p:cNvPr>
          <p:cNvSpPr>
            <a:spLocks noGrp="1"/>
          </p:cNvSpPr>
          <p:nvPr>
            <p:ph idx="1"/>
          </p:nvPr>
        </p:nvSpPr>
        <p:spPr>
          <a:xfrm>
            <a:off x="265176" y="1580557"/>
            <a:ext cx="7152766" cy="4207767"/>
          </a:xfrm>
        </p:spPr>
        <p:txBody>
          <a:bodyPr>
            <a:normAutofit lnSpcReduction="10000"/>
          </a:bodyPr>
          <a:lstStyle/>
          <a:p>
            <a:r>
              <a:rPr lang="en-GB" sz="2400" dirty="0" err="1">
                <a:solidFill>
                  <a:schemeClr val="tx1"/>
                </a:solidFill>
              </a:rPr>
              <a:t>Beezee</a:t>
            </a:r>
            <a:r>
              <a:rPr lang="en-GB" sz="2400" b="1" dirty="0">
                <a:solidFill>
                  <a:schemeClr val="tx1"/>
                </a:solidFill>
              </a:rPr>
              <a:t> </a:t>
            </a:r>
            <a:r>
              <a:rPr lang="en-GB" sz="2400" dirty="0">
                <a:solidFill>
                  <a:schemeClr val="tx1"/>
                </a:solidFill>
              </a:rPr>
              <a:t>are </a:t>
            </a:r>
            <a:r>
              <a:rPr lang="en-GB" sz="2400" dirty="0">
                <a:solidFill>
                  <a:schemeClr val="tx1"/>
                </a:solidFill>
                <a:effectLst/>
                <a:ea typeface="Calibri" panose="020F0502020204030204" pitchFamily="34" charset="0"/>
                <a:cs typeface="Calibri" panose="020F0502020204030204" pitchFamily="34" charset="0"/>
              </a:rPr>
              <a:t>offering the Families First / Children’s Services teams some free training around the following topics:</a:t>
            </a:r>
          </a:p>
          <a:p>
            <a:pPr algn="l">
              <a:buFont typeface="Arial" panose="020B0604020202020204" pitchFamily="34" charset="0"/>
              <a:buChar char="•"/>
            </a:pPr>
            <a:r>
              <a:rPr lang="en-GB" b="0" i="0" dirty="0">
                <a:solidFill>
                  <a:schemeClr val="tx1"/>
                </a:solidFill>
                <a:effectLst/>
              </a:rPr>
              <a:t>Fussy Eating behaviours in children</a:t>
            </a:r>
          </a:p>
          <a:p>
            <a:pPr algn="l">
              <a:buFont typeface="Arial" panose="020B0604020202020204" pitchFamily="34" charset="0"/>
              <a:buChar char="•"/>
            </a:pPr>
            <a:r>
              <a:rPr lang="en-GB" b="0" i="0" dirty="0">
                <a:solidFill>
                  <a:schemeClr val="tx1"/>
                </a:solidFill>
                <a:effectLst/>
              </a:rPr>
              <a:t>Raising the Issue of Obesity with parents and carers</a:t>
            </a:r>
          </a:p>
          <a:p>
            <a:r>
              <a:rPr lang="en-GB" b="0" i="0" dirty="0">
                <a:solidFill>
                  <a:schemeClr val="tx1"/>
                </a:solidFill>
                <a:effectLst/>
              </a:rPr>
              <a:t>Training is delivered by their Wellbeing Coordinator and/or Nutritionists and lasts around 90 minutes to allow for discussion and interaction, with groups of professionals in attendance either in person (best) or online.</a:t>
            </a:r>
            <a:r>
              <a:rPr lang="en-GB" sz="2400" dirty="0">
                <a:solidFill>
                  <a:schemeClr val="tx1"/>
                </a:solidFill>
                <a:effectLst/>
                <a:ea typeface="Calibri" panose="020F0502020204030204" pitchFamily="34" charset="0"/>
                <a:cs typeface="Calibri" panose="020F0502020204030204" pitchFamily="34" charset="0"/>
              </a:rPr>
              <a:t> </a:t>
            </a:r>
          </a:p>
          <a:p>
            <a:r>
              <a:rPr lang="en-GB" sz="2400" dirty="0">
                <a:solidFill>
                  <a:schemeClr val="tx1"/>
                </a:solidFill>
                <a:ea typeface="Calibri" panose="020F0502020204030204" pitchFamily="34" charset="0"/>
                <a:cs typeface="Calibri" panose="020F0502020204030204" pitchFamily="34" charset="0"/>
              </a:rPr>
              <a:t>If you would like to complete this training or have any queries, please contact </a:t>
            </a:r>
            <a:r>
              <a:rPr lang="en-GB" sz="2400" dirty="0">
                <a:ea typeface="Calibri" panose="020F0502020204030204" pitchFamily="34" charset="0"/>
                <a:cs typeface="Calibri" panose="020F0502020204030204" pitchFamily="34" charset="0"/>
                <a:hlinkClick r:id="rId2"/>
              </a:rPr>
              <a:t>victoria.dundas@maximusuk.co.uk</a:t>
            </a:r>
            <a:r>
              <a:rPr lang="en-GB" sz="2400" dirty="0">
                <a:ea typeface="Calibri" panose="020F0502020204030204" pitchFamily="34" charset="0"/>
                <a:cs typeface="Calibri" panose="020F0502020204030204" pitchFamily="34" charset="0"/>
              </a:rPr>
              <a:t>. </a:t>
            </a:r>
            <a:endParaRPr lang="en-GB" sz="2400" dirty="0">
              <a:effectLst/>
              <a:ea typeface="Calibri" panose="020F0502020204030204" pitchFamily="34" charset="0"/>
              <a:cs typeface="Calibri" panose="020F0502020204030204" pitchFamily="34" charset="0"/>
            </a:endParaRPr>
          </a:p>
          <a:p>
            <a:endParaRPr lang="en-GB" dirty="0"/>
          </a:p>
        </p:txBody>
      </p:sp>
      <p:graphicFrame>
        <p:nvGraphicFramePr>
          <p:cNvPr id="4" name="Object 3">
            <a:extLst>
              <a:ext uri="{FF2B5EF4-FFF2-40B4-BE49-F238E27FC236}">
                <a16:creationId xmlns:a16="http://schemas.microsoft.com/office/drawing/2014/main" id="{CB5F2ACA-5078-4B89-8631-6676544E9A25}"/>
              </a:ext>
            </a:extLst>
          </p:cNvPr>
          <p:cNvGraphicFramePr>
            <a:graphicFrameLocks noChangeAspect="1"/>
          </p:cNvGraphicFramePr>
          <p:nvPr>
            <p:extLst>
              <p:ext uri="{D42A27DB-BD31-4B8C-83A1-F6EECF244321}">
                <p14:modId xmlns:p14="http://schemas.microsoft.com/office/powerpoint/2010/main" val="4055716756"/>
              </p:ext>
            </p:extLst>
          </p:nvPr>
        </p:nvGraphicFramePr>
        <p:xfrm>
          <a:off x="8856453" y="2077279"/>
          <a:ext cx="1676400" cy="1478492"/>
        </p:xfrm>
        <a:graphic>
          <a:graphicData uri="http://schemas.openxmlformats.org/presentationml/2006/ole">
            <mc:AlternateContent xmlns:mc="http://schemas.openxmlformats.org/markup-compatibility/2006">
              <mc:Choice xmlns:v="urn:schemas-microsoft-com:vml" Requires="v">
                <p:oleObj name="Acrobat Document" showAsIcon="1" r:id="rId3" imgW="914608" imgH="806335" progId="AcroExch.Document.DC">
                  <p:embed/>
                </p:oleObj>
              </mc:Choice>
              <mc:Fallback>
                <p:oleObj name="Acrobat Document" showAsIcon="1" r:id="rId3" imgW="914608" imgH="806335" progId="AcroExch.Document.DC">
                  <p:embed/>
                  <p:pic>
                    <p:nvPicPr>
                      <p:cNvPr id="0" name=""/>
                      <p:cNvPicPr/>
                      <p:nvPr/>
                    </p:nvPicPr>
                    <p:blipFill>
                      <a:blip r:embed="rId4"/>
                      <a:stretch>
                        <a:fillRect/>
                      </a:stretch>
                    </p:blipFill>
                    <p:spPr>
                      <a:xfrm>
                        <a:off x="8856453" y="2077279"/>
                        <a:ext cx="1676400" cy="1478492"/>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2C757829-6405-D3C6-97D9-B445CFD7323A}"/>
              </a:ext>
            </a:extLst>
          </p:cNvPr>
          <p:cNvSpPr txBox="1"/>
          <p:nvPr/>
        </p:nvSpPr>
        <p:spPr>
          <a:xfrm>
            <a:off x="8358996" y="1500996"/>
            <a:ext cx="2751827" cy="646331"/>
          </a:xfrm>
          <a:prstGeom prst="rect">
            <a:avLst/>
          </a:prstGeom>
          <a:noFill/>
        </p:spPr>
        <p:txBody>
          <a:bodyPr wrap="square" rtlCol="0">
            <a:spAutoFit/>
          </a:bodyPr>
          <a:lstStyle/>
          <a:p>
            <a:r>
              <a:rPr lang="en-GB" dirty="0"/>
              <a:t>Download the poster here:-</a:t>
            </a:r>
          </a:p>
        </p:txBody>
      </p:sp>
      <p:pic>
        <p:nvPicPr>
          <p:cNvPr id="7" name="Picture 6">
            <a:extLst>
              <a:ext uri="{FF2B5EF4-FFF2-40B4-BE49-F238E27FC236}">
                <a16:creationId xmlns:a16="http://schemas.microsoft.com/office/drawing/2014/main" id="{8D84DC18-1156-3A0B-C34C-5BED436941CA}"/>
              </a:ext>
            </a:extLst>
          </p:cNvPr>
          <p:cNvPicPr>
            <a:picLocks noChangeAspect="1"/>
          </p:cNvPicPr>
          <p:nvPr/>
        </p:nvPicPr>
        <p:blipFill>
          <a:blip r:embed="rId5"/>
          <a:stretch>
            <a:fillRect/>
          </a:stretch>
        </p:blipFill>
        <p:spPr>
          <a:xfrm>
            <a:off x="7882019" y="3835487"/>
            <a:ext cx="3384080" cy="1591563"/>
          </a:xfrm>
          <a:prstGeom prst="rect">
            <a:avLst/>
          </a:prstGeom>
        </p:spPr>
      </p:pic>
    </p:spTree>
    <p:extLst>
      <p:ext uri="{BB962C8B-B14F-4D97-AF65-F5344CB8AC3E}">
        <p14:creationId xmlns:p14="http://schemas.microsoft.com/office/powerpoint/2010/main" val="552310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1115-6A00-FF23-CACF-7BD592D5D445}"/>
              </a:ext>
            </a:extLst>
          </p:cNvPr>
          <p:cNvSpPr>
            <a:spLocks noGrp="1"/>
          </p:cNvSpPr>
          <p:nvPr>
            <p:ph type="title"/>
          </p:nvPr>
        </p:nvSpPr>
        <p:spPr/>
        <p:txBody>
          <a:bodyPr>
            <a:normAutofit/>
          </a:bodyPr>
          <a:lstStyle/>
          <a:p>
            <a:pPr algn="l"/>
            <a:r>
              <a:rPr lang="en-GB" sz="4000" b="1" i="0" dirty="0">
                <a:effectLst/>
                <a:latin typeface="Calibri" panose="020F0502020204030204" pitchFamily="34" charset="0"/>
              </a:rPr>
              <a:t>Families First Share &amp; Learn: Prevent Programme</a:t>
            </a:r>
          </a:p>
        </p:txBody>
      </p:sp>
      <p:sp>
        <p:nvSpPr>
          <p:cNvPr id="3" name="Content Placeholder 2">
            <a:extLst>
              <a:ext uri="{FF2B5EF4-FFF2-40B4-BE49-F238E27FC236}">
                <a16:creationId xmlns:a16="http://schemas.microsoft.com/office/drawing/2014/main" id="{43C612CE-9449-6406-2842-4E1212927952}"/>
              </a:ext>
            </a:extLst>
          </p:cNvPr>
          <p:cNvSpPr>
            <a:spLocks noGrp="1"/>
          </p:cNvSpPr>
          <p:nvPr>
            <p:ph idx="1"/>
          </p:nvPr>
        </p:nvSpPr>
        <p:spPr>
          <a:xfrm>
            <a:off x="265176" y="1642202"/>
            <a:ext cx="11755588" cy="4758597"/>
          </a:xfrm>
        </p:spPr>
        <p:txBody>
          <a:bodyPr>
            <a:normAutofit/>
          </a:bodyPr>
          <a:lstStyle/>
          <a:p>
            <a:pPr algn="l">
              <a:buFont typeface="Arial" panose="020B0604020202020204" pitchFamily="34" charset="0"/>
              <a:buChar char="•"/>
            </a:pPr>
            <a:r>
              <a:rPr lang="en-GB" b="0" i="0" dirty="0">
                <a:solidFill>
                  <a:schemeClr val="tx1"/>
                </a:solidFill>
                <a:effectLst/>
                <a:latin typeface="Calibri" panose="020F0502020204030204" pitchFamily="34" charset="0"/>
              </a:rPr>
              <a:t>Learn more about how to spot and report radicalisation in Hertfordshire through Prevent.</a:t>
            </a:r>
          </a:p>
          <a:p>
            <a:pPr algn="l">
              <a:buFont typeface="Arial" panose="020B0604020202020204" pitchFamily="34" charset="0"/>
              <a:buChar char="•"/>
            </a:pPr>
            <a:r>
              <a:rPr lang="en-GB" b="0" i="0" dirty="0">
                <a:solidFill>
                  <a:schemeClr val="tx1"/>
                </a:solidFill>
                <a:effectLst/>
                <a:latin typeface="Calibri" panose="020F0502020204030204" pitchFamily="34" charset="0"/>
              </a:rPr>
              <a:t>We work with some of the most vulnerable people in society. Some of these vulnerable people can be exploited by extremists looking to radicalise individuals into terrorist ideologies. </a:t>
            </a:r>
          </a:p>
          <a:p>
            <a:pPr algn="l">
              <a:buFont typeface="Arial" panose="020B0604020202020204" pitchFamily="34" charset="0"/>
              <a:buChar char="•"/>
            </a:pPr>
            <a:r>
              <a:rPr lang="en-GB" b="0" i="0" dirty="0">
                <a:solidFill>
                  <a:schemeClr val="tx1"/>
                </a:solidFill>
                <a:effectLst/>
                <a:latin typeface="Calibri" panose="020F0502020204030204" pitchFamily="34" charset="0"/>
              </a:rPr>
              <a:t>The HCC Prevent Programme Delivery Manager is holding a share and learn session for all staff about the Prevent programme. Prevent is the government initiative in place to tackle the ideological causes of terrorism, intervene early to support people susceptible to radicalisation and enable people who have already engaged in terrorism to disengage and rehabilitate. </a:t>
            </a:r>
          </a:p>
          <a:p>
            <a:pPr algn="l"/>
            <a:r>
              <a:rPr lang="en-GB" b="0" i="0" dirty="0">
                <a:solidFill>
                  <a:schemeClr val="tx1"/>
                </a:solidFill>
                <a:effectLst/>
                <a:latin typeface="Calibri" panose="020F0502020204030204" pitchFamily="34" charset="0"/>
              </a:rPr>
              <a:t>Please join us:-</a:t>
            </a:r>
          </a:p>
          <a:p>
            <a:pPr algn="l"/>
            <a:r>
              <a:rPr lang="en-GB" b="1" i="0" dirty="0">
                <a:solidFill>
                  <a:schemeClr val="tx1"/>
                </a:solidFill>
                <a:effectLst/>
                <a:latin typeface="Calibri" panose="020F0502020204030204" pitchFamily="34" charset="0"/>
              </a:rPr>
              <a:t>Date and time</a:t>
            </a:r>
            <a:r>
              <a:rPr lang="en-GB" b="0" i="0" dirty="0">
                <a:solidFill>
                  <a:schemeClr val="tx1"/>
                </a:solidFill>
                <a:effectLst/>
                <a:latin typeface="Calibri" panose="020F0502020204030204" pitchFamily="34" charset="0"/>
              </a:rPr>
              <a:t>:    Monday, 19 May, 1:00pm</a:t>
            </a:r>
          </a:p>
          <a:p>
            <a:pPr algn="l"/>
            <a:r>
              <a:rPr lang="en-GB" b="1" i="0" dirty="0">
                <a:solidFill>
                  <a:schemeClr val="tx1"/>
                </a:solidFill>
                <a:effectLst/>
                <a:latin typeface="Calibri" panose="020F0502020204030204" pitchFamily="34" charset="0"/>
              </a:rPr>
              <a:t>Location:   </a:t>
            </a:r>
            <a:r>
              <a:rPr lang="en-GB" b="0" i="0" dirty="0">
                <a:solidFill>
                  <a:schemeClr val="tx1"/>
                </a:solidFill>
                <a:effectLst/>
                <a:latin typeface="Calibri" panose="020F0502020204030204" pitchFamily="34" charset="0"/>
              </a:rPr>
              <a:t>         Online live streamed - Microsoft Teams</a:t>
            </a:r>
          </a:p>
          <a:p>
            <a:pPr algn="l"/>
            <a:r>
              <a:rPr lang="en-GB" b="1" i="0" dirty="0">
                <a:solidFill>
                  <a:schemeClr val="tx1"/>
                </a:solidFill>
                <a:effectLst/>
                <a:latin typeface="Calibri" panose="020F0502020204030204" pitchFamily="34" charset="0"/>
              </a:rPr>
              <a:t>Duration:</a:t>
            </a:r>
            <a:r>
              <a:rPr lang="en-GB" b="0" i="0" dirty="0">
                <a:solidFill>
                  <a:schemeClr val="tx1"/>
                </a:solidFill>
                <a:effectLst/>
                <a:latin typeface="Calibri" panose="020F0502020204030204" pitchFamily="34" charset="0"/>
              </a:rPr>
              <a:t>            45 minutes</a:t>
            </a:r>
          </a:p>
          <a:p>
            <a:pPr algn="l"/>
            <a:r>
              <a:rPr lang="en-GB" b="0" i="0" u="none" strike="noStrike" dirty="0">
                <a:solidFill>
                  <a:srgbClr val="00A4D5"/>
                </a:solidFill>
                <a:effectLst/>
                <a:latin typeface="Calibri" panose="020F0502020204030204" pitchFamily="34" charset="0"/>
                <a:hlinkClick r:id="rId2"/>
              </a:rPr>
              <a:t>Book your place here</a:t>
            </a:r>
            <a:endParaRPr lang="en-GB" b="0" i="0" dirty="0">
              <a:solidFill>
                <a:srgbClr val="333333"/>
              </a:solidFill>
              <a:effectLst/>
              <a:latin typeface="Calibri" panose="020F0502020204030204" pitchFamily="34" charset="0"/>
            </a:endParaRPr>
          </a:p>
          <a:p>
            <a:endParaRPr lang="en-GB" dirty="0"/>
          </a:p>
        </p:txBody>
      </p:sp>
    </p:spTree>
    <p:extLst>
      <p:ext uri="{BB962C8B-B14F-4D97-AF65-F5344CB8AC3E}">
        <p14:creationId xmlns:p14="http://schemas.microsoft.com/office/powerpoint/2010/main" val="1951529417"/>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3e92c36-6617-4e71-a989-dd739ad32a4d}" enabled="0" method="" siteId="{53e92c36-6617-4e71-a989-dd739ad32a4d}" removed="1"/>
</clbl:labelList>
</file>

<file path=docProps/app.xml><?xml version="1.0" encoding="utf-8"?>
<Properties xmlns="http://schemas.openxmlformats.org/officeDocument/2006/extended-properties" xmlns:vt="http://schemas.openxmlformats.org/officeDocument/2006/docPropsVTypes">
  <Template/>
  <TotalTime>17006</TotalTime>
  <Words>1091</Words>
  <Application>Microsoft Office PowerPoint</Application>
  <PresentationFormat>Widescreen</PresentationFormat>
  <Paragraphs>86</Paragraphs>
  <Slides>10</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5" baseType="lpstr">
      <vt:lpstr>Arial</vt:lpstr>
      <vt:lpstr>Calibri</vt:lpstr>
      <vt:lpstr>Calibri Light</vt:lpstr>
      <vt:lpstr>Retrospect</vt:lpstr>
      <vt:lpstr>Acrobat Document</vt:lpstr>
      <vt:lpstr>Families First  News sharing   Keeping in Touch  KAREN DORNEY,  HEAD OF SERVICE  SUPPORTING FAMILIES | CHILDRENS SERVICES  </vt:lpstr>
      <vt:lpstr>Focus Fortnight initiative: Safe Sleeping in Children Under 5</vt:lpstr>
      <vt:lpstr>Parenting Courses</vt:lpstr>
      <vt:lpstr>Male Role Model Programme </vt:lpstr>
      <vt:lpstr>Relationship Support</vt:lpstr>
      <vt:lpstr>Introduction to the Local Offer webinars - April dates</vt:lpstr>
      <vt:lpstr>Beezee Upcoming Programmes </vt:lpstr>
      <vt:lpstr>Free Professionals Training</vt:lpstr>
      <vt:lpstr>Families First Share &amp; Learn: Prevent Programme</vt:lpstr>
      <vt:lpstr>Key Families First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Families First</dc:title>
  <dc:creator>Katie Thornton</dc:creator>
  <cp:lastModifiedBy>Chloe Keane</cp:lastModifiedBy>
  <cp:revision>229</cp:revision>
  <dcterms:created xsi:type="dcterms:W3CDTF">2022-09-27T12:32:37Z</dcterms:created>
  <dcterms:modified xsi:type="dcterms:W3CDTF">2025-04-03T11:02:37Z</dcterms:modified>
</cp:coreProperties>
</file>